
<file path=[Content_Types].xml><?xml version="1.0" encoding="utf-8"?>
<Types xmlns="http://schemas.openxmlformats.org/package/2006/content-types">
  <Default Extension="jpeg" ContentType="image/jpeg"/>
  <Default Extension="vml" ContentType="application/vnd.openxmlformats-officedocument.vmlDrawing"/>
  <Default Extension="bin" ContentType="application/vnd.openxmlformats-officedocument.oleObject"/>
  <Default Extension="png" ContentType="image/png"/>
  <Default Extension="wmf" ContentType="image/x-wmf"/>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p:sldMasterIdLst>
    <p:sldMasterId id="2147483648" r:id="rId1"/>
  </p:sldMasterIdLst>
  <p:notesMasterIdLst>
    <p:notesMasterId r:id="rId5"/>
  </p:notesMasterIdLst>
  <p:sldIdLst>
    <p:sldId id="436" r:id="rId3"/>
    <p:sldId id="401" r:id="rId4"/>
    <p:sldId id="451" r:id="rId6"/>
    <p:sldId id="349" r:id="rId7"/>
    <p:sldId id="452" r:id="rId8"/>
    <p:sldId id="501" r:id="rId9"/>
    <p:sldId id="462" r:id="rId10"/>
    <p:sldId id="453" r:id="rId11"/>
    <p:sldId id="454" r:id="rId12"/>
    <p:sldId id="455" r:id="rId13"/>
    <p:sldId id="456" r:id="rId14"/>
    <p:sldId id="457" r:id="rId15"/>
    <p:sldId id="458" r:id="rId16"/>
    <p:sldId id="459" r:id="rId17"/>
    <p:sldId id="438" r:id="rId18"/>
    <p:sldId id="463" r:id="rId19"/>
    <p:sldId id="464" r:id="rId20"/>
    <p:sldId id="465" r:id="rId21"/>
    <p:sldId id="574" r:id="rId22"/>
    <p:sldId id="466" r:id="rId23"/>
    <p:sldId id="500" r:id="rId24"/>
    <p:sldId id="471" r:id="rId25"/>
    <p:sldId id="472" r:id="rId26"/>
    <p:sldId id="473" r:id="rId27"/>
    <p:sldId id="439" r:id="rId28"/>
    <p:sldId id="359" r:id="rId29"/>
    <p:sldId id="389" r:id="rId30"/>
    <p:sldId id="361" r:id="rId31"/>
    <p:sldId id="390" r:id="rId32"/>
    <p:sldId id="474" r:id="rId33"/>
    <p:sldId id="475" r:id="rId34"/>
    <p:sldId id="442" r:id="rId35"/>
    <p:sldId id="413" r:id="rId36"/>
    <p:sldId id="477" r:id="rId37"/>
    <p:sldId id="478" r:id="rId38"/>
    <p:sldId id="479" r:id="rId39"/>
    <p:sldId id="416" r:id="rId40"/>
    <p:sldId id="424" r:id="rId41"/>
    <p:sldId id="480" r:id="rId42"/>
    <p:sldId id="481" r:id="rId43"/>
    <p:sldId id="435" r:id="rId44"/>
    <p:sldId id="450" r:id="rId45"/>
    <p:sldId id="443" r:id="rId46"/>
    <p:sldId id="365" r:id="rId47"/>
    <p:sldId id="415" r:id="rId48"/>
    <p:sldId id="444" r:id="rId49"/>
    <p:sldId id="425" r:id="rId50"/>
    <p:sldId id="369" r:id="rId51"/>
    <p:sldId id="420" r:id="rId52"/>
    <p:sldId id="423" r:id="rId53"/>
    <p:sldId id="445" r:id="rId54"/>
    <p:sldId id="422" r:id="rId55"/>
    <p:sldId id="440" r:id="rId56"/>
    <p:sldId id="393" r:id="rId57"/>
    <p:sldId id="448" r:id="rId58"/>
    <p:sldId id="449" r:id="rId59"/>
    <p:sldId id="441" r:id="rId60"/>
    <p:sldId id="482" r:id="rId61"/>
    <p:sldId id="483" r:id="rId62"/>
    <p:sldId id="484" r:id="rId63"/>
    <p:sldId id="485" r:id="rId64"/>
    <p:sldId id="486" r:id="rId65"/>
    <p:sldId id="487" r:id="rId66"/>
    <p:sldId id="488" r:id="rId67"/>
    <p:sldId id="489" r:id="rId68"/>
    <p:sldId id="490" r:id="rId69"/>
    <p:sldId id="491" r:id="rId70"/>
    <p:sldId id="492" r:id="rId71"/>
    <p:sldId id="493" r:id="rId72"/>
    <p:sldId id="494" r:id="rId73"/>
    <p:sldId id="495" r:id="rId74"/>
    <p:sldId id="496" r:id="rId75"/>
    <p:sldId id="497" r:id="rId76"/>
    <p:sldId id="498" r:id="rId77"/>
    <p:sldId id="499" r:id="rId78"/>
    <p:sldId id="397" r:id="rId79"/>
    <p:sldId id="430" r:id="rId80"/>
    <p:sldId id="433" r:id="rId81"/>
    <p:sldId id="394" r:id="rId82"/>
  </p:sldIdLst>
  <p:sldSz cx="9144000" cy="6858000" type="screen4x3"/>
  <p:notesSz cx="6858000" cy="9144000"/>
  <p:defaultTex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0000CC"/>
    <a:srgbClr val="FFFFFF"/>
    <a:srgbClr val="0055FE"/>
    <a:srgbClr val="CC99FF"/>
    <a:srgbClr val="FFFF00"/>
    <a:srgbClr val="FFFF66"/>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479" autoAdjust="0"/>
    <p:restoredTop sz="88201" autoAdjust="0"/>
  </p:normalViewPr>
  <p:slideViewPr>
    <p:cSldViewPr>
      <p:cViewPr varScale="1">
        <p:scale>
          <a:sx n="74" d="100"/>
          <a:sy n="74" d="100"/>
        </p:scale>
        <p:origin x="893" y="62"/>
      </p:cViewPr>
      <p:guideLst>
        <p:guide orient="horz" pos="2160"/>
        <p:guide pos="2880"/>
      </p:guideLst>
    </p:cSldViewPr>
  </p:slideViewPr>
  <p:notesTextViewPr>
    <p:cViewPr>
      <p:scale>
        <a:sx n="100" d="100"/>
        <a:sy n="100" d="100"/>
      </p:scale>
      <p:origin x="0" y="0"/>
    </p:cViewPr>
  </p:notesTextViewPr>
  <p:gridSpacing cx="36004" cy="36004"/>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5" Type="http://schemas.openxmlformats.org/officeDocument/2006/relationships/tableStyles" Target="tableStyles.xml"/><Relationship Id="rId84" Type="http://schemas.openxmlformats.org/officeDocument/2006/relationships/viewProps" Target="viewProps.xml"/><Relationship Id="rId83" Type="http://schemas.openxmlformats.org/officeDocument/2006/relationships/presProps" Target="presProps.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notesMaster" Target="notesMasters/notesMaster1.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9.png"/></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12.png"/></Relationships>
</file>

<file path=ppt/drawings/_rels/vmlDrawing3.vml.rels><?xml version="1.0" encoding="UTF-8" standalone="yes"?>
<Relationships xmlns="http://schemas.openxmlformats.org/package/2006/relationships"><Relationship Id="rId4" Type="http://schemas.openxmlformats.org/officeDocument/2006/relationships/image" Target="../media/image18.png"/><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image" Target="../media/image15.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7.png"/></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8.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6018" name="Rectangle 2"/>
          <p:cNvSpPr>
            <a:spLocks noGrp="1" noChangeArrowheads="1"/>
          </p:cNvSpPr>
          <p:nvPr>
            <p:ph type="hdr" sz="quarter"/>
          </p:nvPr>
        </p:nvSpPr>
        <p:spPr bwMode="auto">
          <a:xfrm>
            <a:off x="0" y="0"/>
            <a:ext cx="2971800" cy="457200"/>
          </a:xfrm>
          <a:prstGeom prst="rect">
            <a:avLst/>
          </a:prstGeom>
          <a:noFill/>
          <a:ln w="9525">
            <a:noFill/>
            <a:miter lim="800000"/>
          </a:ln>
          <a:effectLst/>
        </p:spPr>
        <p:txBody>
          <a:bodyPr vert="horz" wrap="square" lIns="91440" tIns="45720" rIns="91440" bIns="45720" numCol="1" anchor="t" anchorCtr="0" compatLnSpc="1"/>
          <a:lstStyle>
            <a:lvl1pPr>
              <a:defRPr sz="1200">
                <a:latin typeface="Arial" panose="020B0604020202020204" pitchFamily="34" charset="0"/>
              </a:defRPr>
            </a:lvl1pPr>
          </a:lstStyle>
          <a:p>
            <a:pPr>
              <a:defRPr/>
            </a:pPr>
            <a:endParaRPr lang="en-US" altLang="zh-CN"/>
          </a:p>
        </p:txBody>
      </p:sp>
      <p:sp>
        <p:nvSpPr>
          <p:cNvPr id="86019" name="Rectangle 3"/>
          <p:cNvSpPr>
            <a:spLocks noGrp="1" noChangeArrowheads="1"/>
          </p:cNvSpPr>
          <p:nvPr>
            <p:ph type="dt" idx="1"/>
          </p:nvPr>
        </p:nvSpPr>
        <p:spPr bwMode="auto">
          <a:xfrm>
            <a:off x="3884613" y="0"/>
            <a:ext cx="2971800" cy="457200"/>
          </a:xfrm>
          <a:prstGeom prst="rect">
            <a:avLst/>
          </a:prstGeom>
          <a:noFill/>
          <a:ln w="9525">
            <a:noFill/>
            <a:miter lim="800000"/>
          </a:ln>
          <a:effectLst/>
        </p:spPr>
        <p:txBody>
          <a:bodyPr vert="horz" wrap="square" lIns="91440" tIns="45720" rIns="91440" bIns="45720" numCol="1" anchor="t" anchorCtr="0" compatLnSpc="1"/>
          <a:lstStyle>
            <a:lvl1pPr algn="r">
              <a:defRPr sz="1200">
                <a:latin typeface="Arial" panose="020B0604020202020204" pitchFamily="34" charset="0"/>
              </a:defRPr>
            </a:lvl1pPr>
          </a:lstStyle>
          <a:p>
            <a:pPr>
              <a:defRPr/>
            </a:pPr>
            <a:endParaRPr lang="en-US" altLang="zh-CN"/>
          </a:p>
        </p:txBody>
      </p:sp>
      <p:sp>
        <p:nvSpPr>
          <p:cNvPr id="62468"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sp>
      <p:sp>
        <p:nvSpPr>
          <p:cNvPr id="86021" name="Rectangle 5"/>
          <p:cNvSpPr>
            <a:spLocks noGrp="1" noChangeArrowheads="1"/>
          </p:cNvSpPr>
          <p:nvPr>
            <p:ph type="body" sz="quarter" idx="3"/>
          </p:nvPr>
        </p:nvSpPr>
        <p:spPr bwMode="auto">
          <a:xfrm>
            <a:off x="685800" y="4343400"/>
            <a:ext cx="5486400" cy="4114800"/>
          </a:xfrm>
          <a:prstGeom prst="rect">
            <a:avLst/>
          </a:prstGeom>
          <a:noFill/>
          <a:ln w="9525">
            <a:noFill/>
            <a:miter lim="800000"/>
          </a:ln>
          <a:effectLst/>
        </p:spPr>
        <p:txBody>
          <a:bodyPr vert="horz" wrap="square" lIns="91440" tIns="45720" rIns="91440" bIns="45720" numCol="1" anchor="t" anchorCtr="0" compatLnSpc="1"/>
          <a:lstStyle/>
          <a:p>
            <a:pPr lvl="0"/>
            <a:r>
              <a:rPr lang="zh-CN" altLang="en-US" noProof="0" smtClean="0"/>
              <a:t>单击此处编辑母版文本样式</a:t>
            </a:r>
            <a:endParaRPr lang="zh-CN" altLang="en-US" noProof="0" smtClean="0"/>
          </a:p>
          <a:p>
            <a:pPr lvl="1"/>
            <a:r>
              <a:rPr lang="zh-CN" altLang="en-US" noProof="0" smtClean="0"/>
              <a:t>第二级</a:t>
            </a:r>
            <a:endParaRPr lang="zh-CN" altLang="en-US" noProof="0" smtClean="0"/>
          </a:p>
          <a:p>
            <a:pPr lvl="2"/>
            <a:r>
              <a:rPr lang="zh-CN" altLang="en-US" noProof="0" smtClean="0"/>
              <a:t>第三级</a:t>
            </a:r>
            <a:endParaRPr lang="zh-CN" altLang="en-US" noProof="0" smtClean="0"/>
          </a:p>
          <a:p>
            <a:pPr lvl="3"/>
            <a:r>
              <a:rPr lang="zh-CN" altLang="en-US" noProof="0" smtClean="0"/>
              <a:t>第四级</a:t>
            </a:r>
            <a:endParaRPr lang="zh-CN" altLang="en-US" noProof="0" smtClean="0"/>
          </a:p>
          <a:p>
            <a:pPr lvl="4"/>
            <a:r>
              <a:rPr lang="zh-CN" altLang="en-US" noProof="0" smtClean="0"/>
              <a:t>第五级</a:t>
            </a:r>
            <a:endParaRPr lang="zh-CN" altLang="en-US" noProof="0" smtClean="0"/>
          </a:p>
        </p:txBody>
      </p:sp>
      <p:sp>
        <p:nvSpPr>
          <p:cNvPr id="86022" name="Rectangle 6"/>
          <p:cNvSpPr>
            <a:spLocks noGrp="1" noChangeArrowheads="1"/>
          </p:cNvSpPr>
          <p:nvPr>
            <p:ph type="ftr" sz="quarter" idx="4"/>
          </p:nvPr>
        </p:nvSpPr>
        <p:spPr bwMode="auto">
          <a:xfrm>
            <a:off x="0" y="8685213"/>
            <a:ext cx="2971800" cy="457200"/>
          </a:xfrm>
          <a:prstGeom prst="rect">
            <a:avLst/>
          </a:prstGeom>
          <a:noFill/>
          <a:ln w="9525">
            <a:noFill/>
            <a:miter lim="800000"/>
          </a:ln>
          <a:effectLst/>
        </p:spPr>
        <p:txBody>
          <a:bodyPr vert="horz" wrap="square" lIns="91440" tIns="45720" rIns="91440" bIns="45720" numCol="1" anchor="b" anchorCtr="0" compatLnSpc="1"/>
          <a:lstStyle>
            <a:lvl1pPr>
              <a:defRPr sz="1200">
                <a:latin typeface="Arial" panose="020B0604020202020204" pitchFamily="34" charset="0"/>
              </a:defRPr>
            </a:lvl1pPr>
          </a:lstStyle>
          <a:p>
            <a:pPr>
              <a:defRPr/>
            </a:pPr>
            <a:endParaRPr lang="en-US" altLang="zh-CN"/>
          </a:p>
        </p:txBody>
      </p:sp>
      <p:sp>
        <p:nvSpPr>
          <p:cNvPr id="86023" name="Rectangle 7"/>
          <p:cNvSpPr>
            <a:spLocks noGrp="1" noChangeArrowheads="1"/>
          </p:cNvSpPr>
          <p:nvPr>
            <p:ph type="sldNum" sz="quarter" idx="5"/>
          </p:nvPr>
        </p:nvSpPr>
        <p:spPr bwMode="auto">
          <a:xfrm>
            <a:off x="3884613" y="8685213"/>
            <a:ext cx="2971800" cy="457200"/>
          </a:xfrm>
          <a:prstGeom prst="rect">
            <a:avLst/>
          </a:prstGeom>
          <a:noFill/>
          <a:ln w="9525">
            <a:noFill/>
            <a:miter lim="800000"/>
          </a:ln>
          <a:effectLst/>
        </p:spPr>
        <p:txBody>
          <a:bodyPr vert="horz" wrap="square" lIns="91440" tIns="45720" rIns="91440" bIns="45720" numCol="1" anchor="b" anchorCtr="0" compatLnSpc="1"/>
          <a:lstStyle>
            <a:lvl1pPr algn="r">
              <a:defRPr sz="1200"/>
            </a:lvl1pPr>
          </a:lstStyle>
          <a:p>
            <a:fld id="{948A6670-A4D9-4D8A-AC72-BF175D980392}" type="slidenum">
              <a:rPr lang="en-US" altLang="zh-CN"/>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8.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48A6670-A4D9-4D8A-AC72-BF175D980392}" type="slidenum">
              <a:rPr lang="en-US" altLang="zh-CN" smtClean="0"/>
            </a:fld>
            <a:endParaRPr lang="en-US" altLang="zh-C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fld id="{06F7D7FD-91C9-47C6-B48F-13E6248DAC17}" type="slidenum">
              <a:rPr kumimoji="0" lang="en-US" altLang="zh-CN"/>
            </a:fld>
            <a:endParaRPr kumimoji="0" lang="en-US" altLang="zh-CN"/>
          </a:p>
        </p:txBody>
      </p:sp>
      <p:sp>
        <p:nvSpPr>
          <p:cNvPr id="91139" name="Rectangle 2"/>
          <p:cNvSpPr>
            <a:spLocks noGrp="1" noRot="1" noChangeAspect="1" noChangeArrowheads="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91140"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smtClean="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fld id="{D3E9F1C5-0536-4DCE-96EC-F729235C860D}" type="slidenum">
              <a:rPr kumimoji="0" lang="en-US" altLang="zh-CN"/>
            </a:fld>
            <a:endParaRPr kumimoji="0" lang="en-US" altLang="zh-CN"/>
          </a:p>
        </p:txBody>
      </p:sp>
      <p:sp>
        <p:nvSpPr>
          <p:cNvPr id="92163" name="Rectangle 2"/>
          <p:cNvSpPr>
            <a:spLocks noGrp="1" noRot="1" noChangeAspect="1" noChangeArrowheads="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92164"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smtClean="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fld id="{51DF677F-6F5F-4C55-B8B4-1B738AFEB1A5}" type="slidenum">
              <a:rPr kumimoji="0" lang="en-US" altLang="zh-CN"/>
            </a:fld>
            <a:endParaRPr kumimoji="0" lang="en-US" altLang="zh-CN"/>
          </a:p>
        </p:txBody>
      </p:sp>
      <p:sp>
        <p:nvSpPr>
          <p:cNvPr id="93187" name="Rectangle 2"/>
          <p:cNvSpPr>
            <a:spLocks noGrp="1" noRot="1" noChangeAspect="1" noChangeArrowheads="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93188"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zh-CN" smtClean="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fld id="{E2571E2C-B091-4AF1-B492-B9A779AD4ACB}" type="slidenum">
              <a:rPr kumimoji="0" lang="en-US" altLang="zh-CN"/>
            </a:fld>
            <a:endParaRPr kumimoji="0" lang="en-US" altLang="zh-CN"/>
          </a:p>
        </p:txBody>
      </p:sp>
      <p:sp>
        <p:nvSpPr>
          <p:cNvPr id="94211" name="Rectangle 2"/>
          <p:cNvSpPr>
            <a:spLocks noGrp="1" noRot="1" noChangeAspect="1" noChangeArrowheads="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94212"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zh-CN" smtClean="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fld id="{04F0BEC5-707B-4DD1-BC27-DB5D1A6354D6}" type="slidenum">
              <a:rPr kumimoji="0" lang="en-US" altLang="zh-CN"/>
            </a:fld>
            <a:endParaRPr kumimoji="0" lang="en-US" altLang="zh-CN"/>
          </a:p>
        </p:txBody>
      </p:sp>
      <p:sp>
        <p:nvSpPr>
          <p:cNvPr id="95235" name="Rectangle 2"/>
          <p:cNvSpPr>
            <a:spLocks noGrp="1" noRot="1" noChangeAspect="1" noChangeArrowheads="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95236"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zh-CN" smtClean="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fld id="{63436902-2A5B-494D-A488-3DD5F344E7C8}" type="slidenum">
              <a:rPr kumimoji="0" lang="en-US" altLang="zh-CN"/>
            </a:fld>
            <a:endParaRPr kumimoji="0" lang="en-US" altLang="zh-CN"/>
          </a:p>
        </p:txBody>
      </p:sp>
      <p:sp>
        <p:nvSpPr>
          <p:cNvPr id="96259" name="Rectangle 2"/>
          <p:cNvSpPr>
            <a:spLocks noGrp="1" noRot="1" noChangeAspect="1" noChangeArrowheads="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96260"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zh-CN" smtClean="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fld id="{4B6AC750-E2B4-4744-AEA6-6141F75DE352}" type="slidenum">
              <a:rPr kumimoji="0" lang="en-US" altLang="zh-CN"/>
            </a:fld>
            <a:endParaRPr kumimoji="0" lang="en-US" altLang="zh-CN"/>
          </a:p>
        </p:txBody>
      </p:sp>
      <p:sp>
        <p:nvSpPr>
          <p:cNvPr id="97283" name="Rectangle 2"/>
          <p:cNvSpPr>
            <a:spLocks noGrp="1" noRot="1" noChangeAspect="1" noChangeArrowheads="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97284"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zh-CN" smtClean="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fld id="{E3917324-046D-4529-BC01-61885558F1AB}" type="slidenum">
              <a:rPr kumimoji="0" lang="en-US" altLang="zh-CN"/>
            </a:fld>
            <a:endParaRPr kumimoji="0" lang="en-US" altLang="zh-CN"/>
          </a:p>
        </p:txBody>
      </p:sp>
      <p:sp>
        <p:nvSpPr>
          <p:cNvPr id="98307" name="Rectangle 2"/>
          <p:cNvSpPr>
            <a:spLocks noGrp="1" noRot="1" noChangeAspect="1" noChangeArrowheads="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98308"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zh-CN" smtClean="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fld id="{FF841C89-D05B-4625-9CF5-213A31E04FF1}" type="slidenum">
              <a:rPr kumimoji="0" lang="en-US" altLang="zh-CN"/>
            </a:fld>
            <a:endParaRPr kumimoji="0" lang="en-US" altLang="zh-CN"/>
          </a:p>
        </p:txBody>
      </p:sp>
      <p:sp>
        <p:nvSpPr>
          <p:cNvPr id="99331" name="Rectangle 2"/>
          <p:cNvSpPr>
            <a:spLocks noGrp="1" noRot="1" noChangeAspect="1" noChangeArrowheads="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99332"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zh-CN" smtClean="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fld id="{4422E9FB-247C-415C-B2D8-69AA8472EFB4}" type="slidenum">
              <a:rPr kumimoji="0" lang="en-US" altLang="zh-CN"/>
            </a:fld>
            <a:endParaRPr kumimoji="0" lang="en-US" altLang="zh-CN"/>
          </a:p>
        </p:txBody>
      </p:sp>
      <p:sp>
        <p:nvSpPr>
          <p:cNvPr id="100355" name="Rectangle 2"/>
          <p:cNvSpPr>
            <a:spLocks noGrp="1" noRot="1" noChangeAspect="1" noChangeArrowheads="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00356"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zh-CN"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72D22BDE-67FD-44DF-8929-BE31002D5537}" type="slidenum">
              <a:rPr lang="en-US" altLang="zh-CN" smtClean="0"/>
            </a:fld>
            <a:endParaRPr lang="en-US" altLang="zh-CN" smtClean="0"/>
          </a:p>
        </p:txBody>
      </p:sp>
      <p:sp>
        <p:nvSpPr>
          <p:cNvPr id="112643" name="Rectangle 7"/>
          <p:cNvSpPr txBox="1">
            <a:spLocks noGrp="1" noChangeArrowheads="1"/>
          </p:cNvSpPr>
          <p:nvPr/>
        </p:nvSpPr>
        <p:spPr bwMode="auto">
          <a:xfrm>
            <a:off x="3886200" y="8688388"/>
            <a:ext cx="2971800"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259" tIns="46630" rIns="93259" bIns="46630" anchor="b"/>
          <a:lstStyle>
            <a:lvl1pPr defTabSz="933450" eaLnBrk="0" hangingPunct="0">
              <a:defRPr>
                <a:solidFill>
                  <a:schemeClr val="tx1"/>
                </a:solidFill>
                <a:latin typeface="Arial" panose="020B0604020202020204" pitchFamily="34" charset="0"/>
                <a:ea typeface="宋体" panose="02010600030101010101" pitchFamily="2" charset="-122"/>
              </a:defRPr>
            </a:lvl1pPr>
            <a:lvl2pPr marL="742950" indent="-285750" defTabSz="933450" eaLnBrk="0" hangingPunct="0">
              <a:defRPr>
                <a:solidFill>
                  <a:schemeClr val="tx1"/>
                </a:solidFill>
                <a:latin typeface="Arial" panose="020B0604020202020204" pitchFamily="34" charset="0"/>
                <a:ea typeface="宋体" panose="02010600030101010101" pitchFamily="2" charset="-122"/>
              </a:defRPr>
            </a:lvl2pPr>
            <a:lvl3pPr marL="1143000" indent="-228600" defTabSz="933450" eaLnBrk="0" hangingPunct="0">
              <a:defRPr>
                <a:solidFill>
                  <a:schemeClr val="tx1"/>
                </a:solidFill>
                <a:latin typeface="Arial" panose="020B0604020202020204" pitchFamily="34" charset="0"/>
                <a:ea typeface="宋体" panose="02010600030101010101" pitchFamily="2" charset="-122"/>
              </a:defRPr>
            </a:lvl3pPr>
            <a:lvl4pPr marL="1600200" indent="-228600" defTabSz="933450" eaLnBrk="0" hangingPunct="0">
              <a:defRPr>
                <a:solidFill>
                  <a:schemeClr val="tx1"/>
                </a:solidFill>
                <a:latin typeface="Arial" panose="020B0604020202020204" pitchFamily="34" charset="0"/>
                <a:ea typeface="宋体" panose="02010600030101010101" pitchFamily="2" charset="-122"/>
              </a:defRPr>
            </a:lvl4pPr>
            <a:lvl5pPr marL="2057400" indent="-228600" defTabSz="933450" eaLnBrk="0" hangingPunct="0">
              <a:defRPr>
                <a:solidFill>
                  <a:schemeClr val="tx1"/>
                </a:solidFill>
                <a:latin typeface="Arial" panose="020B0604020202020204" pitchFamily="34" charset="0"/>
                <a:ea typeface="宋体" panose="02010600030101010101" pitchFamily="2" charset="-122"/>
              </a:defRPr>
            </a:lvl5pPr>
            <a:lvl6pPr marL="2514600" indent="-228600" defTabSz="9334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9334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9334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9334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fld id="{462190E1-C874-4A95-8A5A-998935200CF5}" type="slidenum">
              <a:rPr lang="en-US" altLang="zh-CN" sz="1300">
                <a:latin typeface="Times New Roman" panose="02020603050405020304" pitchFamily="18" charset="0"/>
              </a:rPr>
            </a:fld>
            <a:endParaRPr lang="en-US" altLang="zh-CN" sz="1300">
              <a:latin typeface="Times New Roman" panose="02020603050405020304" pitchFamily="18" charset="0"/>
            </a:endParaRPr>
          </a:p>
        </p:txBody>
      </p:sp>
      <p:sp>
        <p:nvSpPr>
          <p:cNvPr id="112644" name="Rectangle 2"/>
          <p:cNvSpPr>
            <a:spLocks noGrp="1" noRot="1" noChangeAspect="1" noChangeArrowheads="1" noTextEdit="1"/>
          </p:cNvSpPr>
          <p:nvPr>
            <p:ph type="sldImg"/>
          </p:nvPr>
        </p:nvSpPr>
        <p:spPr>
          <a:xfrm>
            <a:off x="1141413" y="685800"/>
            <a:ext cx="4575175" cy="3430588"/>
          </a:xfrm>
        </p:spPr>
      </p:sp>
      <p:sp>
        <p:nvSpPr>
          <p:cNvPr id="112645" name="Rectangle 3"/>
          <p:cNvSpPr>
            <a:spLocks noGrp="1" noChangeArrowheads="1"/>
          </p:cNvSpPr>
          <p:nvPr>
            <p:ph type="body" idx="1"/>
          </p:nvPr>
        </p:nvSpPr>
        <p:spPr>
          <a:xfrm>
            <a:off x="914400" y="4344988"/>
            <a:ext cx="5029200" cy="41132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259" tIns="46630" rIns="93259" bIns="46630"/>
          <a:lstStyle/>
          <a:p>
            <a:pPr eaLnBrk="1" hangingPunct="1"/>
            <a:endParaRPr lang="zh-CN" altLang="zh-CN" dirty="0" smtClean="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fld id="{C745EA65-3262-457A-8A4B-1C0E067137B3}" type="slidenum">
              <a:rPr kumimoji="0" lang="en-US" altLang="zh-CN"/>
            </a:fld>
            <a:endParaRPr kumimoji="0" lang="en-US" altLang="zh-CN"/>
          </a:p>
        </p:txBody>
      </p:sp>
      <p:sp>
        <p:nvSpPr>
          <p:cNvPr id="101379" name="Rectangle 2"/>
          <p:cNvSpPr>
            <a:spLocks noGrp="1" noRot="1" noChangeAspect="1" noChangeArrowheads="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01380"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zh-CN" smtClean="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fld id="{7A7CD437-9E08-47FD-929B-81A14F2D2FF7}" type="slidenum">
              <a:rPr kumimoji="0" lang="en-US" altLang="zh-CN"/>
            </a:fld>
            <a:endParaRPr kumimoji="0" lang="en-US" altLang="zh-CN"/>
          </a:p>
        </p:txBody>
      </p:sp>
      <p:sp>
        <p:nvSpPr>
          <p:cNvPr id="102403" name="Rectangle 2"/>
          <p:cNvSpPr>
            <a:spLocks noGrp="1" noRot="1" noChangeAspect="1" noChangeArrowheads="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02404"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zh-CN" smtClean="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fld id="{7B853741-771F-48CD-B7D3-4CF690EBAA95}" type="slidenum">
              <a:rPr kumimoji="0" lang="en-US" altLang="zh-CN"/>
            </a:fld>
            <a:endParaRPr kumimoji="0" lang="en-US" altLang="zh-CN"/>
          </a:p>
        </p:txBody>
      </p:sp>
      <p:sp>
        <p:nvSpPr>
          <p:cNvPr id="103427" name="Rectangle 2"/>
          <p:cNvSpPr>
            <a:spLocks noGrp="1" noRot="1" noChangeAspect="1" noChangeArrowheads="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03428"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zh-CN" smtClean="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fld id="{12B566A4-F8EC-4100-91A9-E711BCAE1427}" type="slidenum">
              <a:rPr kumimoji="0" lang="en-US" altLang="zh-CN"/>
            </a:fld>
            <a:endParaRPr kumimoji="0" lang="en-US" altLang="zh-CN"/>
          </a:p>
        </p:txBody>
      </p:sp>
      <p:sp>
        <p:nvSpPr>
          <p:cNvPr id="104451" name="Rectangle 2"/>
          <p:cNvSpPr>
            <a:spLocks noGrp="1" noRot="1" noChangeAspect="1" noChangeArrowheads="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04452"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zh-CN" smtClean="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fld id="{92972756-0AA7-47C7-92DB-370BA6CEB80E}" type="slidenum">
              <a:rPr kumimoji="0" lang="en-US" altLang="zh-CN"/>
            </a:fld>
            <a:endParaRPr kumimoji="0" lang="en-US" altLang="zh-CN"/>
          </a:p>
        </p:txBody>
      </p:sp>
      <p:sp>
        <p:nvSpPr>
          <p:cNvPr id="105475" name="Rectangle 2"/>
          <p:cNvSpPr>
            <a:spLocks noGrp="1" noRot="1" noChangeAspect="1" noChangeArrowheads="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05476"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zh-CN" smtClean="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fld id="{8D7CF5FE-3B38-4D01-96B2-266ECCE47A45}" type="slidenum">
              <a:rPr kumimoji="0" lang="en-US" altLang="zh-CN"/>
            </a:fld>
            <a:endParaRPr kumimoji="0" lang="en-US" altLang="zh-CN"/>
          </a:p>
        </p:txBody>
      </p:sp>
      <p:sp>
        <p:nvSpPr>
          <p:cNvPr id="106499" name="Rectangle 2"/>
          <p:cNvSpPr>
            <a:spLocks noGrp="1" noRot="1" noChangeAspect="1" noChangeArrowheads="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06500"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zh-CN" smtClean="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48A6670-A4D9-4D8A-AC72-BF175D980392}" type="slidenum">
              <a:rPr lang="en-US" altLang="zh-CN" smtClean="0"/>
            </a:fld>
            <a:endParaRPr lang="en-US" altLang="zh-CN"/>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幻灯片图像占位符 1"/>
          <p:cNvSpPr>
            <a:spLocks noGrp="1" noRot="1" noChangeAspect="1" noTextEdit="1"/>
          </p:cNvSpPr>
          <p:nvPr>
            <p:ph type="sldImg"/>
          </p:nvPr>
        </p:nvSpPr>
        <p:spPr/>
      </p:sp>
      <p:sp>
        <p:nvSpPr>
          <p:cNvPr id="63491"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63492"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41822D3C-DC70-4BDE-8EE8-C18241A9CB77}" type="slidenum">
              <a:rPr lang="en-US" altLang="zh-CN"/>
            </a:fld>
            <a:endParaRPr lang="en-US" altLang="zh-C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48A6670-A4D9-4D8A-AC72-BF175D980392}" type="slidenum">
              <a:rPr lang="en-US" altLang="zh-CN" smtClean="0"/>
            </a:fld>
            <a:endParaRPr lang="en-US" alt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48A6670-A4D9-4D8A-AC72-BF175D980392}" type="slidenum">
              <a:rPr lang="en-US" altLang="zh-CN" smtClean="0"/>
            </a:fld>
            <a:endParaRPr lang="en-US" altLang="zh-C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880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smtClean="0"/>
          </a:p>
        </p:txBody>
      </p:sp>
      <p:sp>
        <p:nvSpPr>
          <p:cNvPr id="880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fld id="{003E5C30-6DC9-49F5-A511-59BA5B2DDBFC}" type="slidenum">
              <a:rPr kumimoji="0" lang="zh-CN" altLang="en-US"/>
            </a:fld>
            <a:endParaRPr kumimoji="0"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48A6670-A4D9-4D8A-AC72-BF175D980392}" type="slidenum">
              <a:rPr lang="en-US" altLang="zh-CN" smtClean="0"/>
            </a:fld>
            <a:endParaRPr lang="en-US" altLang="zh-C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8909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kumimoji="1" lang="zh-CN" altLang="en-US" smtClean="0"/>
          </a:p>
        </p:txBody>
      </p:sp>
      <p:sp>
        <p:nvSpPr>
          <p:cNvPr id="89092" name="幻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fld id="{63B8CD26-5177-41CE-A61C-D8B85BF29B87}" type="slidenum">
              <a:rPr lang="zh-CN" altLang="en-US"/>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48A6670-A4D9-4D8A-AC72-BF175D980392}" type="slidenum">
              <a:rPr lang="en-US" altLang="zh-CN" smtClean="0"/>
            </a:fld>
            <a:endParaRPr lang="en-US" altLang="zh-C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48A6670-A4D9-4D8A-AC72-BF175D980392}" type="slidenum">
              <a:rPr lang="en-US" altLang="zh-CN" smtClean="0"/>
            </a:fld>
            <a:endParaRPr lang="en-US" altLang="zh-CN"/>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PhAnim="0" showMasterSp="0">
  <p:cSld name="标题幻灯片">
    <p:spTree>
      <p:nvGrpSpPr>
        <p:cNvPr id="1" name=""/>
        <p:cNvGrpSpPr/>
        <p:nvPr/>
      </p:nvGrpSpPr>
      <p:grpSpPr>
        <a:xfrm>
          <a:off x="0" y="0"/>
          <a:ext cx="0" cy="0"/>
          <a:chOff x="0" y="0"/>
          <a:chExt cx="0" cy="0"/>
        </a:xfrm>
      </p:grpSpPr>
      <p:sp>
        <p:nvSpPr>
          <p:cNvPr id="2" name="Line 8"/>
          <p:cNvSpPr>
            <a:spLocks noChangeShapeType="1"/>
          </p:cNvSpPr>
          <p:nvPr userDrawn="1"/>
        </p:nvSpPr>
        <p:spPr bwMode="auto">
          <a:xfrm>
            <a:off x="228600" y="1071563"/>
            <a:ext cx="8686800" cy="0"/>
          </a:xfrm>
          <a:prstGeom prst="line">
            <a:avLst/>
          </a:prstGeom>
          <a:noFill/>
          <a:ln w="57150" cmpd="thinThick">
            <a:solidFill>
              <a:schemeClr val="tx2"/>
            </a:solidFill>
            <a:round/>
          </a:ln>
          <a:effectLst/>
        </p:spPr>
        <p:txBody>
          <a:bodyPr/>
          <a:lstStyle/>
          <a:p>
            <a:pPr>
              <a:defRPr/>
            </a:pPr>
            <a:endParaRPr lang="zh-CN" altLang="en-US">
              <a:latin typeface="Arial" panose="020B0604020202020204" pitchFamily="34" charset="0"/>
              <a:ea typeface="宋体" panose="02010600030101010101" pitchFamily="2" charset="-122"/>
            </a:endParaRPr>
          </a:p>
        </p:txBody>
      </p:sp>
      <p:pic>
        <p:nvPicPr>
          <p:cNvPr id="3" name="图片 14" descr="QQ截图20151206154612.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872288" y="6167438"/>
            <a:ext cx="1825625" cy="39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6"/>
          <p:cNvSpPr>
            <a:spLocks noGrp="1" noChangeArrowheads="1"/>
          </p:cNvSpPr>
          <p:nvPr>
            <p:ph type="dt" sz="half" idx="10"/>
          </p:nvPr>
        </p:nvSpPr>
        <p:spPr>
          <a:xfrm>
            <a:off x="457200" y="6477000"/>
            <a:ext cx="2133600" cy="244475"/>
          </a:xfrm>
        </p:spPr>
        <p:txBody>
          <a:bodyPr/>
          <a:lstStyle>
            <a:lvl1pPr>
              <a:defRPr sz="1200"/>
            </a:lvl1pPr>
          </a:lstStyle>
          <a:p>
            <a:pPr>
              <a:defRPr/>
            </a:pPr>
            <a:endParaRPr lang="en-US" altLang="zh-CN"/>
          </a:p>
        </p:txBody>
      </p:sp>
      <p:sp>
        <p:nvSpPr>
          <p:cNvPr id="5" name="Rectangle 7"/>
          <p:cNvSpPr>
            <a:spLocks noGrp="1" noChangeArrowheads="1"/>
          </p:cNvSpPr>
          <p:nvPr>
            <p:ph type="ftr" sz="quarter" idx="11"/>
          </p:nvPr>
        </p:nvSpPr>
        <p:spPr>
          <a:xfrm>
            <a:off x="3124200" y="6477000"/>
            <a:ext cx="2895600" cy="244475"/>
          </a:xfrm>
        </p:spPr>
        <p:txBody>
          <a:bodyPr/>
          <a:lstStyle>
            <a:lvl1pPr>
              <a:defRPr sz="1200"/>
            </a:lvl1pPr>
          </a:lstStyle>
          <a:p>
            <a:pPr>
              <a:defRPr/>
            </a:pPr>
            <a:endParaRPr lang="en-US" altLang="zh-CN"/>
          </a:p>
        </p:txBody>
      </p:sp>
      <p:sp>
        <p:nvSpPr>
          <p:cNvPr id="6" name="Rectangle 8"/>
          <p:cNvSpPr>
            <a:spLocks noGrp="1" noChangeArrowheads="1"/>
          </p:cNvSpPr>
          <p:nvPr>
            <p:ph type="sldNum" sz="quarter" idx="12"/>
          </p:nvPr>
        </p:nvSpPr>
        <p:spPr>
          <a:xfrm>
            <a:off x="6553200" y="6477000"/>
            <a:ext cx="2133600" cy="244475"/>
          </a:xfrm>
        </p:spPr>
        <p:txBody>
          <a:bodyPr/>
          <a:lstStyle>
            <a:lvl1pPr>
              <a:defRPr sz="1200"/>
            </a:lvl1pPr>
          </a:lstStyle>
          <a:p>
            <a:fld id="{7365B6C9-AFA8-4F7E-B8F9-3070AD6885A3}" type="slidenum">
              <a:rPr lang="en-US" altLang="zh-CN"/>
            </a:fld>
            <a:endParaRPr lang="en-US" altLang="zh-CN"/>
          </a:p>
        </p:txBody>
      </p:sp>
    </p:spTree>
  </p:cSld>
  <p:clrMapOvr>
    <a:masterClrMapping/>
  </p:clrMapOvr>
  <p:transition>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Rectangle 3"/>
          <p:cNvSpPr>
            <a:spLocks noGrp="1" noChangeArrowheads="1"/>
          </p:cNvSpPr>
          <p:nvPr>
            <p:ph type="dt" sz="half" idx="10"/>
          </p:nvPr>
        </p:nvSpPr>
        <p:spPr/>
        <p:txBody>
          <a:bodyPr/>
          <a:lstStyle>
            <a:lvl1pPr>
              <a:defRPr/>
            </a:lvl1pPr>
          </a:lstStyle>
          <a:p>
            <a:pPr>
              <a:defRPr/>
            </a:pPr>
            <a:endParaRPr lang="en-US" altLang="zh-CN"/>
          </a:p>
        </p:txBody>
      </p:sp>
      <p:sp>
        <p:nvSpPr>
          <p:cNvPr id="5" name="Rectangle 4"/>
          <p:cNvSpPr>
            <a:spLocks noGrp="1" noChangeArrowheads="1"/>
          </p:cNvSpPr>
          <p:nvPr>
            <p:ph type="ftr" sz="quarter" idx="11"/>
          </p:nvPr>
        </p:nvSpPr>
        <p:spPr/>
        <p:txBody>
          <a:bodyPr/>
          <a:lstStyle>
            <a:lvl1pPr>
              <a:defRPr/>
            </a:lvl1pPr>
          </a:lstStyle>
          <a:p>
            <a:pPr>
              <a:defRPr/>
            </a:pPr>
            <a:endParaRPr lang="en-US" altLang="zh-CN"/>
          </a:p>
        </p:txBody>
      </p:sp>
      <p:sp>
        <p:nvSpPr>
          <p:cNvPr id="6" name="Rectangle 5"/>
          <p:cNvSpPr>
            <a:spLocks noGrp="1" noChangeArrowheads="1"/>
          </p:cNvSpPr>
          <p:nvPr>
            <p:ph type="sldNum" sz="quarter" idx="12"/>
          </p:nvPr>
        </p:nvSpPr>
        <p:spPr/>
        <p:txBody>
          <a:bodyPr/>
          <a:lstStyle>
            <a:lvl1pPr>
              <a:defRPr/>
            </a:lvl1pPr>
          </a:lstStyle>
          <a:p>
            <a:fld id="{42688769-9FF3-4252-AB30-CAB81961B556}" type="slidenum">
              <a:rPr lang="en-US" altLang="zh-CN"/>
            </a:fld>
            <a:endParaRPr lang="en-US" altLang="zh-CN"/>
          </a:p>
        </p:txBody>
      </p:sp>
    </p:spTree>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91300" y="228600"/>
            <a:ext cx="2095500" cy="66294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304800" y="228600"/>
            <a:ext cx="6134100" cy="6629400"/>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Rectangle 3"/>
          <p:cNvSpPr>
            <a:spLocks noGrp="1" noChangeArrowheads="1"/>
          </p:cNvSpPr>
          <p:nvPr>
            <p:ph type="dt" sz="half" idx="10"/>
          </p:nvPr>
        </p:nvSpPr>
        <p:spPr/>
        <p:txBody>
          <a:bodyPr/>
          <a:lstStyle>
            <a:lvl1pPr>
              <a:defRPr/>
            </a:lvl1pPr>
          </a:lstStyle>
          <a:p>
            <a:pPr>
              <a:defRPr/>
            </a:pPr>
            <a:endParaRPr lang="en-US" altLang="zh-CN"/>
          </a:p>
        </p:txBody>
      </p:sp>
      <p:sp>
        <p:nvSpPr>
          <p:cNvPr id="5" name="Rectangle 4"/>
          <p:cNvSpPr>
            <a:spLocks noGrp="1" noChangeArrowheads="1"/>
          </p:cNvSpPr>
          <p:nvPr>
            <p:ph type="ftr" sz="quarter" idx="11"/>
          </p:nvPr>
        </p:nvSpPr>
        <p:spPr/>
        <p:txBody>
          <a:bodyPr/>
          <a:lstStyle>
            <a:lvl1pPr>
              <a:defRPr/>
            </a:lvl1pPr>
          </a:lstStyle>
          <a:p>
            <a:pPr>
              <a:defRPr/>
            </a:pPr>
            <a:endParaRPr lang="en-US" altLang="zh-CN"/>
          </a:p>
        </p:txBody>
      </p:sp>
      <p:sp>
        <p:nvSpPr>
          <p:cNvPr id="6" name="Rectangle 5"/>
          <p:cNvSpPr>
            <a:spLocks noGrp="1" noChangeArrowheads="1"/>
          </p:cNvSpPr>
          <p:nvPr>
            <p:ph type="sldNum" sz="quarter" idx="12"/>
          </p:nvPr>
        </p:nvSpPr>
        <p:spPr/>
        <p:txBody>
          <a:bodyPr/>
          <a:lstStyle>
            <a:lvl1pPr>
              <a:defRPr/>
            </a:lvl1pPr>
          </a:lstStyle>
          <a:p>
            <a:fld id="{3CE29EE3-FEA9-44A3-B1BD-5805C4042E53}" type="slidenum">
              <a:rPr lang="en-US" altLang="zh-CN"/>
            </a:fld>
            <a:endParaRPr lang="en-US" altLang="zh-CN"/>
          </a:p>
        </p:txBody>
      </p:sp>
    </p:spTree>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dgm" preserve="1">
  <p:cSld name="标题和图示或组织结构图">
    <p:spTree>
      <p:nvGrpSpPr>
        <p:cNvPr id="1" name=""/>
        <p:cNvGrpSpPr/>
        <p:nvPr/>
      </p:nvGrpSpPr>
      <p:grpSpPr>
        <a:xfrm>
          <a:off x="0" y="0"/>
          <a:ext cx="0" cy="0"/>
          <a:chOff x="0" y="0"/>
          <a:chExt cx="0" cy="0"/>
        </a:xfrm>
      </p:grpSpPr>
      <p:sp>
        <p:nvSpPr>
          <p:cNvPr id="2" name="标题 1"/>
          <p:cNvSpPr>
            <a:spLocks noGrp="1"/>
          </p:cNvSpPr>
          <p:nvPr>
            <p:ph type="title"/>
          </p:nvPr>
        </p:nvSpPr>
        <p:spPr>
          <a:xfrm>
            <a:off x="304800" y="228600"/>
            <a:ext cx="7162800" cy="838200"/>
          </a:xfrm>
        </p:spPr>
        <p:txBody>
          <a:bodyPr/>
          <a:lstStyle/>
          <a:p>
            <a:r>
              <a:rPr lang="zh-CN" altLang="en-US" smtClean="0"/>
              <a:t>单击此处编辑母版标题样式</a:t>
            </a:r>
            <a:endParaRPr lang="zh-CN" altLang="en-US"/>
          </a:p>
        </p:txBody>
      </p:sp>
      <p:sp>
        <p:nvSpPr>
          <p:cNvPr id="3" name="SmartArt 占位符 2"/>
          <p:cNvSpPr>
            <a:spLocks noGrp="1"/>
          </p:cNvSpPr>
          <p:nvPr>
            <p:ph type="pic" idx="1" hasCustomPrompt="1"/>
          </p:nvPr>
        </p:nvSpPr>
        <p:spPr>
          <a:xfrm>
            <a:off x="457200" y="1609725"/>
            <a:ext cx="8229600" cy="5248275"/>
          </a:xfrm>
        </p:spPr>
        <p:txBody>
          <a:bodyPr/>
          <a:lstStyle/>
          <a:p>
            <a:pPr lvl="0"/>
            <a:r>
              <a:rPr lang="zh-CN" altLang="en-US" noProof="0" smtClean="0"/>
              <a:t>单击图标添加 </a:t>
            </a:r>
            <a:r>
              <a:rPr lang="en-US" altLang="zh-CN" noProof="0" smtClean="0"/>
              <a:t>SmartArt </a:t>
            </a:r>
            <a:r>
              <a:rPr lang="zh-CN" altLang="en-US" noProof="0" smtClean="0"/>
              <a:t>图形</a:t>
            </a:r>
            <a:endParaRPr lang="zh-CN" altLang="en-US" noProof="0"/>
          </a:p>
        </p:txBody>
      </p:sp>
      <p:sp>
        <p:nvSpPr>
          <p:cNvPr id="4" name="Rectangle 3"/>
          <p:cNvSpPr>
            <a:spLocks noGrp="1" noChangeArrowheads="1"/>
          </p:cNvSpPr>
          <p:nvPr>
            <p:ph type="dt" sz="half" idx="10"/>
          </p:nvPr>
        </p:nvSpPr>
        <p:spPr/>
        <p:txBody>
          <a:bodyPr/>
          <a:lstStyle>
            <a:lvl1pPr>
              <a:defRPr/>
            </a:lvl1pPr>
          </a:lstStyle>
          <a:p>
            <a:pPr>
              <a:defRPr/>
            </a:pPr>
            <a:endParaRPr lang="en-US" altLang="zh-CN"/>
          </a:p>
        </p:txBody>
      </p:sp>
      <p:sp>
        <p:nvSpPr>
          <p:cNvPr id="5" name="Rectangle 4"/>
          <p:cNvSpPr>
            <a:spLocks noGrp="1" noChangeArrowheads="1"/>
          </p:cNvSpPr>
          <p:nvPr>
            <p:ph type="ftr" sz="quarter" idx="11"/>
          </p:nvPr>
        </p:nvSpPr>
        <p:spPr/>
        <p:txBody>
          <a:bodyPr/>
          <a:lstStyle>
            <a:lvl1pPr>
              <a:defRPr/>
            </a:lvl1pPr>
          </a:lstStyle>
          <a:p>
            <a:pPr>
              <a:defRPr/>
            </a:pPr>
            <a:endParaRPr lang="en-US" altLang="zh-CN"/>
          </a:p>
        </p:txBody>
      </p:sp>
      <p:sp>
        <p:nvSpPr>
          <p:cNvPr id="6" name="Rectangle 5"/>
          <p:cNvSpPr>
            <a:spLocks noGrp="1" noChangeArrowheads="1"/>
          </p:cNvSpPr>
          <p:nvPr>
            <p:ph type="sldNum" sz="quarter" idx="12"/>
          </p:nvPr>
        </p:nvSpPr>
        <p:spPr/>
        <p:txBody>
          <a:bodyPr/>
          <a:lstStyle>
            <a:lvl1pPr>
              <a:defRPr/>
            </a:lvl1pPr>
          </a:lstStyle>
          <a:p>
            <a:fld id="{E58BDED1-48FA-4510-A9C4-C9BE71BACB44}" type="slidenum">
              <a:rPr lang="en-US" altLang="zh-CN"/>
            </a:fld>
            <a:endParaRPr lang="en-US" altLang="zh-CN"/>
          </a:p>
        </p:txBody>
      </p:sp>
    </p:spTree>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xOverObj" preserve="1">
  <p:cSld name="标题和文本在内容之上">
    <p:spTree>
      <p:nvGrpSpPr>
        <p:cNvPr id="1" name=""/>
        <p:cNvGrpSpPr/>
        <p:nvPr/>
      </p:nvGrpSpPr>
      <p:grpSpPr>
        <a:xfrm>
          <a:off x="0" y="0"/>
          <a:ext cx="0" cy="0"/>
          <a:chOff x="0" y="0"/>
          <a:chExt cx="0" cy="0"/>
        </a:xfrm>
      </p:grpSpPr>
      <p:sp>
        <p:nvSpPr>
          <p:cNvPr id="2" name="标题 1"/>
          <p:cNvSpPr>
            <a:spLocks noGrp="1"/>
          </p:cNvSpPr>
          <p:nvPr>
            <p:ph type="title"/>
          </p:nvPr>
        </p:nvSpPr>
        <p:spPr>
          <a:xfrm>
            <a:off x="304800" y="228600"/>
            <a:ext cx="7162800" cy="8382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457200" y="1609725"/>
            <a:ext cx="8229600" cy="25479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57200" y="4310063"/>
            <a:ext cx="8229600" cy="2547937"/>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Rectangle 3"/>
          <p:cNvSpPr>
            <a:spLocks noGrp="1" noChangeArrowheads="1"/>
          </p:cNvSpPr>
          <p:nvPr>
            <p:ph type="dt" sz="half" idx="10"/>
          </p:nvPr>
        </p:nvSpPr>
        <p:spPr/>
        <p:txBody>
          <a:bodyPr/>
          <a:lstStyle>
            <a:lvl1pPr>
              <a:defRPr/>
            </a:lvl1pPr>
          </a:lstStyle>
          <a:p>
            <a:pPr>
              <a:defRPr/>
            </a:pPr>
            <a:endParaRPr lang="en-US" altLang="zh-CN"/>
          </a:p>
        </p:txBody>
      </p:sp>
      <p:sp>
        <p:nvSpPr>
          <p:cNvPr id="6" name="Rectangle 4"/>
          <p:cNvSpPr>
            <a:spLocks noGrp="1" noChangeArrowheads="1"/>
          </p:cNvSpPr>
          <p:nvPr>
            <p:ph type="ftr" sz="quarter" idx="11"/>
          </p:nvPr>
        </p:nvSpPr>
        <p:spPr/>
        <p:txBody>
          <a:bodyPr/>
          <a:lstStyle>
            <a:lvl1pPr>
              <a:defRPr/>
            </a:lvl1pPr>
          </a:lstStyle>
          <a:p>
            <a:pPr>
              <a:defRPr/>
            </a:pPr>
            <a:endParaRPr lang="en-US" altLang="zh-CN"/>
          </a:p>
        </p:txBody>
      </p:sp>
      <p:sp>
        <p:nvSpPr>
          <p:cNvPr id="7" name="Rectangle 5"/>
          <p:cNvSpPr>
            <a:spLocks noGrp="1" noChangeArrowheads="1"/>
          </p:cNvSpPr>
          <p:nvPr>
            <p:ph type="sldNum" sz="quarter" idx="12"/>
          </p:nvPr>
        </p:nvSpPr>
        <p:spPr/>
        <p:txBody>
          <a:bodyPr/>
          <a:lstStyle>
            <a:lvl1pPr>
              <a:defRPr/>
            </a:lvl1pPr>
          </a:lstStyle>
          <a:p>
            <a:fld id="{84C6300A-9073-4FC3-89C4-692B07D7DAE8}" type="slidenum">
              <a:rPr lang="en-US" altLang="zh-CN"/>
            </a:fld>
            <a:endParaRPr lang="en-US" altLang="zh-CN"/>
          </a:p>
        </p:txBody>
      </p:sp>
    </p:spTree>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objOnly">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609600" y="304800"/>
            <a:ext cx="8001000" cy="57150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3" name="日期占位符 2"/>
          <p:cNvSpPr>
            <a:spLocks noGrp="1"/>
          </p:cNvSpPr>
          <p:nvPr>
            <p:ph type="dt" sz="half" idx="10"/>
          </p:nvPr>
        </p:nvSpPr>
        <p:spPr>
          <a:xfrm>
            <a:off x="685800" y="6248400"/>
            <a:ext cx="1905000" cy="457200"/>
          </a:xfrm>
          <a:prstGeom prst="rect">
            <a:avLst/>
          </a:prstGeom>
        </p:spPr>
        <p:txBody>
          <a:bodyPr/>
          <a:lstStyle>
            <a:lvl1pPr fontAlgn="auto">
              <a:spcBef>
                <a:spcPts val="0"/>
              </a:spcBef>
              <a:spcAft>
                <a:spcPts val="0"/>
              </a:spcAft>
              <a:defRPr>
                <a:latin typeface="+mn-lt"/>
                <a:ea typeface="+mn-ea"/>
              </a:defRPr>
            </a:lvl1pPr>
          </a:lstStyle>
          <a:p>
            <a:pPr>
              <a:defRPr/>
            </a:pPr>
            <a:endParaRPr lang="en-US" altLang="zh-CN"/>
          </a:p>
        </p:txBody>
      </p:sp>
      <p:sp>
        <p:nvSpPr>
          <p:cNvPr id="4" name="页脚占位符 3"/>
          <p:cNvSpPr>
            <a:spLocks noGrp="1"/>
          </p:cNvSpPr>
          <p:nvPr>
            <p:ph type="ftr" sz="quarter" idx="11"/>
          </p:nvPr>
        </p:nvSpPr>
        <p:spPr>
          <a:xfrm>
            <a:off x="3124200" y="6248400"/>
            <a:ext cx="2895600" cy="457200"/>
          </a:xfrm>
          <a:prstGeom prst="rect">
            <a:avLst/>
          </a:prstGeom>
        </p:spPr>
        <p:txBody>
          <a:bodyPr/>
          <a:lstStyle>
            <a:lvl1pPr fontAlgn="auto">
              <a:spcBef>
                <a:spcPts val="0"/>
              </a:spcBef>
              <a:spcAft>
                <a:spcPts val="0"/>
              </a:spcAft>
              <a:defRPr>
                <a:latin typeface="+mn-lt"/>
                <a:ea typeface="+mn-ea"/>
              </a:defRPr>
            </a:lvl1pPr>
          </a:lstStyle>
          <a:p>
            <a:pPr>
              <a:defRPr/>
            </a:pPr>
            <a:endParaRPr lang="en-US" altLang="zh-CN"/>
          </a:p>
        </p:txBody>
      </p:sp>
      <p:sp>
        <p:nvSpPr>
          <p:cNvPr id="5" name="灯片编号占位符 4"/>
          <p:cNvSpPr>
            <a:spLocks noGrp="1"/>
          </p:cNvSpPr>
          <p:nvPr>
            <p:ph type="sldNum" sz="quarter" idx="12"/>
          </p:nvPr>
        </p:nvSpPr>
        <p:spPr>
          <a:xfrm>
            <a:off x="6553200" y="6248400"/>
            <a:ext cx="1905000" cy="457200"/>
          </a:xfrm>
          <a:prstGeom prst="rect">
            <a:avLst/>
          </a:prstGeom>
        </p:spPr>
        <p:txBody>
          <a:bodyPr vert="horz" wrap="square" lIns="91440" tIns="45720" rIns="91440" bIns="45720" numCol="1" anchor="t" anchorCtr="0" compatLnSpc="1"/>
          <a:lstStyle>
            <a:lvl1pPr>
              <a:defRPr/>
            </a:lvl1pPr>
          </a:lstStyle>
          <a:p>
            <a:fld id="{25A7FA4E-0877-4D8D-8D49-E03A3E68A97A}" type="slidenum">
              <a:rPr lang="en-US" altLang="zh-CN"/>
            </a:fld>
            <a:endParaRPr lang="en-US" altLang="zh-CN"/>
          </a:p>
        </p:txBody>
      </p:sp>
    </p:spTree>
  </p:cSld>
  <p:clrMapOvr>
    <a:masterClrMapping/>
  </p:clrMapOvr>
  <p:transition spd="med">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304800"/>
            <a:ext cx="7772400"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38200" y="1905000"/>
            <a:ext cx="3810000" cy="41148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800600" y="1905000"/>
            <a:ext cx="3810000" cy="41148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a:xfrm>
            <a:off x="685800" y="6248400"/>
            <a:ext cx="1905000" cy="457200"/>
          </a:xfrm>
          <a:prstGeom prst="rect">
            <a:avLst/>
          </a:prstGeom>
        </p:spPr>
        <p:txBody>
          <a:bodyPr/>
          <a:lstStyle>
            <a:lvl1pPr fontAlgn="auto">
              <a:spcBef>
                <a:spcPts val="0"/>
              </a:spcBef>
              <a:spcAft>
                <a:spcPts val="0"/>
              </a:spcAft>
              <a:defRPr>
                <a:latin typeface="+mn-lt"/>
                <a:ea typeface="+mn-ea"/>
              </a:defRPr>
            </a:lvl1pPr>
          </a:lstStyle>
          <a:p>
            <a:pPr>
              <a:defRPr/>
            </a:pPr>
            <a:endParaRPr lang="en-US" altLang="zh-CN"/>
          </a:p>
        </p:txBody>
      </p:sp>
      <p:sp>
        <p:nvSpPr>
          <p:cNvPr id="6" name="页脚占位符 5"/>
          <p:cNvSpPr>
            <a:spLocks noGrp="1"/>
          </p:cNvSpPr>
          <p:nvPr>
            <p:ph type="ftr" sz="quarter" idx="11"/>
          </p:nvPr>
        </p:nvSpPr>
        <p:spPr>
          <a:xfrm>
            <a:off x="3124200" y="6248400"/>
            <a:ext cx="2895600" cy="457200"/>
          </a:xfrm>
          <a:prstGeom prst="rect">
            <a:avLst/>
          </a:prstGeom>
        </p:spPr>
        <p:txBody>
          <a:bodyPr/>
          <a:lstStyle>
            <a:lvl1pPr fontAlgn="auto">
              <a:spcBef>
                <a:spcPts val="0"/>
              </a:spcBef>
              <a:spcAft>
                <a:spcPts val="0"/>
              </a:spcAft>
              <a:defRPr>
                <a:latin typeface="+mn-lt"/>
                <a:ea typeface="+mn-ea"/>
              </a:defRPr>
            </a:lvl1pPr>
          </a:lstStyle>
          <a:p>
            <a:pPr>
              <a:defRPr/>
            </a:pPr>
            <a:endParaRPr lang="en-US" altLang="zh-CN"/>
          </a:p>
        </p:txBody>
      </p:sp>
      <p:sp>
        <p:nvSpPr>
          <p:cNvPr id="7" name="灯片编号占位符 6"/>
          <p:cNvSpPr>
            <a:spLocks noGrp="1"/>
          </p:cNvSpPr>
          <p:nvPr>
            <p:ph type="sldNum" sz="quarter" idx="12"/>
          </p:nvPr>
        </p:nvSpPr>
        <p:spPr>
          <a:xfrm>
            <a:off x="6553200" y="6248400"/>
            <a:ext cx="1905000" cy="457200"/>
          </a:xfrm>
          <a:prstGeom prst="rect">
            <a:avLst/>
          </a:prstGeom>
        </p:spPr>
        <p:txBody>
          <a:bodyPr vert="horz" wrap="square" lIns="91440" tIns="45720" rIns="91440" bIns="45720" numCol="1" anchor="t" anchorCtr="0" compatLnSpc="1"/>
          <a:lstStyle>
            <a:lvl1pPr>
              <a:defRPr/>
            </a:lvl1pPr>
          </a:lstStyle>
          <a:p>
            <a:fld id="{418C9EDA-FD5E-4F12-892C-7635336BC83C}" type="slidenum">
              <a:rPr lang="en-US" altLang="zh-CN"/>
            </a:fld>
            <a:endParaRPr lang="en-US" altLang="zh-CN"/>
          </a:p>
        </p:txBody>
      </p:sp>
    </p:spTree>
  </p:cSld>
  <p:clrMapOvr>
    <a:masterClrMapping/>
  </p:clrMapOvr>
  <p:transitio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单击此处编辑母版标题样式</a:t>
            </a:r>
            <a:endParaRPr lang="zh-CN" altLang="en-US" dirty="0"/>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Rectangle 3"/>
          <p:cNvSpPr>
            <a:spLocks noGrp="1" noChangeArrowheads="1"/>
          </p:cNvSpPr>
          <p:nvPr>
            <p:ph type="dt" sz="half" idx="10"/>
          </p:nvPr>
        </p:nvSpPr>
        <p:spPr/>
        <p:txBody>
          <a:bodyPr/>
          <a:lstStyle>
            <a:lvl1pPr>
              <a:defRPr/>
            </a:lvl1pPr>
          </a:lstStyle>
          <a:p>
            <a:pPr>
              <a:defRPr/>
            </a:pPr>
            <a:endParaRPr lang="en-US" altLang="zh-CN"/>
          </a:p>
        </p:txBody>
      </p:sp>
      <p:sp>
        <p:nvSpPr>
          <p:cNvPr id="5" name="Rectangle 4"/>
          <p:cNvSpPr>
            <a:spLocks noGrp="1" noChangeArrowheads="1"/>
          </p:cNvSpPr>
          <p:nvPr>
            <p:ph type="ftr" sz="quarter" idx="11"/>
          </p:nvPr>
        </p:nvSpPr>
        <p:spPr/>
        <p:txBody>
          <a:bodyPr/>
          <a:lstStyle>
            <a:lvl1pPr>
              <a:defRPr/>
            </a:lvl1pPr>
          </a:lstStyle>
          <a:p>
            <a:pPr>
              <a:defRPr/>
            </a:pPr>
            <a:endParaRPr lang="en-US" altLang="zh-CN"/>
          </a:p>
        </p:txBody>
      </p:sp>
      <p:sp>
        <p:nvSpPr>
          <p:cNvPr id="6" name="Rectangle 5"/>
          <p:cNvSpPr>
            <a:spLocks noGrp="1" noChangeArrowheads="1"/>
          </p:cNvSpPr>
          <p:nvPr>
            <p:ph type="sldNum" sz="quarter" idx="12"/>
          </p:nvPr>
        </p:nvSpPr>
        <p:spPr/>
        <p:txBody>
          <a:bodyPr/>
          <a:lstStyle>
            <a:lvl1pPr>
              <a:defRPr/>
            </a:lvl1pPr>
          </a:lstStyle>
          <a:p>
            <a:fld id="{95EEC1EC-43A0-455F-95A3-7C1F61A92397}" type="slidenum">
              <a:rPr lang="en-US" altLang="zh-CN"/>
            </a:fld>
            <a:endParaRPr lang="en-US" altLang="zh-CN"/>
          </a:p>
        </p:txBody>
      </p:sp>
    </p:spTree>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4" name="Rectangle 3"/>
          <p:cNvSpPr>
            <a:spLocks noGrp="1" noChangeArrowheads="1"/>
          </p:cNvSpPr>
          <p:nvPr>
            <p:ph type="dt" sz="half" idx="10"/>
          </p:nvPr>
        </p:nvSpPr>
        <p:spPr/>
        <p:txBody>
          <a:bodyPr/>
          <a:lstStyle>
            <a:lvl1pPr>
              <a:defRPr/>
            </a:lvl1pPr>
          </a:lstStyle>
          <a:p>
            <a:pPr>
              <a:defRPr/>
            </a:pPr>
            <a:endParaRPr lang="en-US" altLang="zh-CN"/>
          </a:p>
        </p:txBody>
      </p:sp>
      <p:sp>
        <p:nvSpPr>
          <p:cNvPr id="5" name="Rectangle 4"/>
          <p:cNvSpPr>
            <a:spLocks noGrp="1" noChangeArrowheads="1"/>
          </p:cNvSpPr>
          <p:nvPr>
            <p:ph type="ftr" sz="quarter" idx="11"/>
          </p:nvPr>
        </p:nvSpPr>
        <p:spPr/>
        <p:txBody>
          <a:bodyPr/>
          <a:lstStyle>
            <a:lvl1pPr>
              <a:defRPr/>
            </a:lvl1pPr>
          </a:lstStyle>
          <a:p>
            <a:pPr>
              <a:defRPr/>
            </a:pPr>
            <a:endParaRPr lang="en-US" altLang="zh-CN"/>
          </a:p>
        </p:txBody>
      </p:sp>
      <p:sp>
        <p:nvSpPr>
          <p:cNvPr id="6" name="Rectangle 5"/>
          <p:cNvSpPr>
            <a:spLocks noGrp="1" noChangeArrowheads="1"/>
          </p:cNvSpPr>
          <p:nvPr>
            <p:ph type="sldNum" sz="quarter" idx="12"/>
          </p:nvPr>
        </p:nvSpPr>
        <p:spPr/>
        <p:txBody>
          <a:bodyPr/>
          <a:lstStyle>
            <a:lvl1pPr>
              <a:defRPr/>
            </a:lvl1pPr>
          </a:lstStyle>
          <a:p>
            <a:fld id="{0E5F6007-087B-49B8-B5BC-3AC65DD71383}" type="slidenum">
              <a:rPr lang="en-US" altLang="zh-CN"/>
            </a:fld>
            <a:endParaRPr lang="en-US" altLang="zh-CN"/>
          </a:p>
        </p:txBody>
      </p:sp>
    </p:spTree>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9725"/>
            <a:ext cx="4038600" cy="52482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1609725"/>
            <a:ext cx="4038600" cy="52482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Rectangle 3"/>
          <p:cNvSpPr>
            <a:spLocks noGrp="1" noChangeArrowheads="1"/>
          </p:cNvSpPr>
          <p:nvPr>
            <p:ph type="dt" sz="half" idx="10"/>
          </p:nvPr>
        </p:nvSpPr>
        <p:spPr/>
        <p:txBody>
          <a:bodyPr/>
          <a:lstStyle>
            <a:lvl1pPr>
              <a:defRPr/>
            </a:lvl1pPr>
          </a:lstStyle>
          <a:p>
            <a:pPr>
              <a:defRPr/>
            </a:pPr>
            <a:endParaRPr lang="en-US" altLang="zh-CN"/>
          </a:p>
        </p:txBody>
      </p:sp>
      <p:sp>
        <p:nvSpPr>
          <p:cNvPr id="6" name="Rectangle 4"/>
          <p:cNvSpPr>
            <a:spLocks noGrp="1" noChangeArrowheads="1"/>
          </p:cNvSpPr>
          <p:nvPr>
            <p:ph type="ftr" sz="quarter" idx="11"/>
          </p:nvPr>
        </p:nvSpPr>
        <p:spPr/>
        <p:txBody>
          <a:bodyPr/>
          <a:lstStyle>
            <a:lvl1pPr>
              <a:defRPr/>
            </a:lvl1pPr>
          </a:lstStyle>
          <a:p>
            <a:pPr>
              <a:defRPr/>
            </a:pPr>
            <a:endParaRPr lang="en-US" altLang="zh-CN"/>
          </a:p>
        </p:txBody>
      </p:sp>
      <p:sp>
        <p:nvSpPr>
          <p:cNvPr id="7" name="Rectangle 5"/>
          <p:cNvSpPr>
            <a:spLocks noGrp="1" noChangeArrowheads="1"/>
          </p:cNvSpPr>
          <p:nvPr>
            <p:ph type="sldNum" sz="quarter" idx="12"/>
          </p:nvPr>
        </p:nvSpPr>
        <p:spPr/>
        <p:txBody>
          <a:bodyPr/>
          <a:lstStyle>
            <a:lvl1pPr>
              <a:defRPr/>
            </a:lvl1pPr>
          </a:lstStyle>
          <a:p>
            <a:fld id="{AB0E37F2-F8A2-4AAC-A5A2-A6FE16E5350D}" type="slidenum">
              <a:rPr lang="en-US" altLang="zh-CN"/>
            </a:fld>
            <a:endParaRPr lang="en-US" altLang="zh-CN"/>
          </a:p>
        </p:txBody>
      </p:sp>
    </p:spTree>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Rectangle 3"/>
          <p:cNvSpPr>
            <a:spLocks noGrp="1" noChangeArrowheads="1"/>
          </p:cNvSpPr>
          <p:nvPr>
            <p:ph type="dt" sz="half" idx="10"/>
          </p:nvPr>
        </p:nvSpPr>
        <p:spPr/>
        <p:txBody>
          <a:bodyPr/>
          <a:lstStyle>
            <a:lvl1pPr>
              <a:defRPr/>
            </a:lvl1pPr>
          </a:lstStyle>
          <a:p>
            <a:pPr>
              <a:defRPr/>
            </a:pPr>
            <a:endParaRPr lang="en-US" altLang="zh-CN"/>
          </a:p>
        </p:txBody>
      </p:sp>
      <p:sp>
        <p:nvSpPr>
          <p:cNvPr id="8" name="Rectangle 4"/>
          <p:cNvSpPr>
            <a:spLocks noGrp="1" noChangeArrowheads="1"/>
          </p:cNvSpPr>
          <p:nvPr>
            <p:ph type="ftr" sz="quarter" idx="11"/>
          </p:nvPr>
        </p:nvSpPr>
        <p:spPr/>
        <p:txBody>
          <a:bodyPr/>
          <a:lstStyle>
            <a:lvl1pPr>
              <a:defRPr/>
            </a:lvl1pPr>
          </a:lstStyle>
          <a:p>
            <a:pPr>
              <a:defRPr/>
            </a:pPr>
            <a:fld id="{9A0DB2DC-4C9A-4742-B13C-FB6460FD3503}" type="slidenum">
              <a:rPr lang="en-US" altLang="zh-CN"/>
            </a:fld>
            <a:endParaRPr lang="en-US" altLang="zh-CN"/>
          </a:p>
        </p:txBody>
      </p:sp>
      <p:sp>
        <p:nvSpPr>
          <p:cNvPr id="9" name="Rectangle 5"/>
          <p:cNvSpPr>
            <a:spLocks noGrp="1" noChangeArrowheads="1"/>
          </p:cNvSpPr>
          <p:nvPr>
            <p:ph type="sldNum" sz="quarter" idx="12"/>
          </p:nvPr>
        </p:nvSpPr>
        <p:spPr/>
        <p:txBody>
          <a:bodyPr/>
          <a:lstStyle>
            <a:lvl1pPr>
              <a:defRPr/>
            </a:lvl1pPr>
          </a:lstStyle>
          <a:p>
            <a:fld id="{484B9A64-E31A-4DED-8D1C-7EC1EC3BA948}" type="slidenum">
              <a:rPr lang="en-US" altLang="zh-CN"/>
            </a:fld>
            <a:endParaRPr lang="en-US" altLang="zh-CN"/>
          </a:p>
        </p:txBody>
      </p:sp>
    </p:spTree>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3"/>
          <p:cNvSpPr>
            <a:spLocks noGrp="1" noChangeArrowheads="1"/>
          </p:cNvSpPr>
          <p:nvPr>
            <p:ph type="dt" sz="half" idx="10"/>
          </p:nvPr>
        </p:nvSpPr>
        <p:spPr/>
        <p:txBody>
          <a:bodyPr/>
          <a:lstStyle>
            <a:lvl1pPr>
              <a:defRPr/>
            </a:lvl1pPr>
          </a:lstStyle>
          <a:p>
            <a:pPr>
              <a:defRPr/>
            </a:pPr>
            <a:endParaRPr lang="en-US" altLang="zh-CN"/>
          </a:p>
        </p:txBody>
      </p:sp>
      <p:sp>
        <p:nvSpPr>
          <p:cNvPr id="4" name="Rectangle 4"/>
          <p:cNvSpPr>
            <a:spLocks noGrp="1" noChangeArrowheads="1"/>
          </p:cNvSpPr>
          <p:nvPr>
            <p:ph type="ftr" sz="quarter" idx="11"/>
          </p:nvPr>
        </p:nvSpPr>
        <p:spPr/>
        <p:txBody>
          <a:bodyPr/>
          <a:lstStyle>
            <a:lvl1pPr>
              <a:defRPr/>
            </a:lvl1pPr>
          </a:lstStyle>
          <a:p>
            <a:pPr>
              <a:defRPr/>
            </a:pPr>
            <a:endParaRPr lang="en-US" altLang="zh-CN"/>
          </a:p>
        </p:txBody>
      </p:sp>
      <p:sp>
        <p:nvSpPr>
          <p:cNvPr id="5" name="Rectangle 5"/>
          <p:cNvSpPr>
            <a:spLocks noGrp="1" noChangeArrowheads="1"/>
          </p:cNvSpPr>
          <p:nvPr>
            <p:ph type="sldNum" sz="quarter" idx="12"/>
          </p:nvPr>
        </p:nvSpPr>
        <p:spPr/>
        <p:txBody>
          <a:bodyPr/>
          <a:lstStyle>
            <a:lvl1pPr>
              <a:defRPr/>
            </a:lvl1pPr>
          </a:lstStyle>
          <a:p>
            <a:fld id="{0E8DDDE2-A42D-4D26-BE1B-FBA4BD8801E9}" type="slidenum">
              <a:rPr lang="en-US" altLang="zh-CN"/>
            </a:fld>
            <a:endParaRPr lang="en-US" altLang="zh-CN"/>
          </a:p>
        </p:txBody>
      </p:sp>
    </p:spTree>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3"/>
          <p:cNvSpPr>
            <a:spLocks noGrp="1" noChangeArrowheads="1"/>
          </p:cNvSpPr>
          <p:nvPr>
            <p:ph type="dt" sz="half" idx="10"/>
          </p:nvPr>
        </p:nvSpPr>
        <p:spPr/>
        <p:txBody>
          <a:bodyPr/>
          <a:lstStyle>
            <a:lvl1pPr>
              <a:defRPr/>
            </a:lvl1pPr>
          </a:lstStyle>
          <a:p>
            <a:pPr>
              <a:defRPr/>
            </a:pPr>
            <a:endParaRPr lang="en-US" altLang="zh-CN"/>
          </a:p>
        </p:txBody>
      </p:sp>
      <p:sp>
        <p:nvSpPr>
          <p:cNvPr id="3" name="Rectangle 4"/>
          <p:cNvSpPr>
            <a:spLocks noGrp="1" noChangeArrowheads="1"/>
          </p:cNvSpPr>
          <p:nvPr>
            <p:ph type="ftr" sz="quarter" idx="11"/>
          </p:nvPr>
        </p:nvSpPr>
        <p:spPr/>
        <p:txBody>
          <a:bodyPr/>
          <a:lstStyle>
            <a:lvl1pPr>
              <a:defRPr/>
            </a:lvl1pPr>
          </a:lstStyle>
          <a:p>
            <a:pPr>
              <a:defRPr/>
            </a:pPr>
            <a:endParaRPr lang="en-US" altLang="zh-CN"/>
          </a:p>
        </p:txBody>
      </p:sp>
      <p:sp>
        <p:nvSpPr>
          <p:cNvPr id="4" name="Rectangle 5"/>
          <p:cNvSpPr>
            <a:spLocks noGrp="1" noChangeArrowheads="1"/>
          </p:cNvSpPr>
          <p:nvPr>
            <p:ph type="sldNum" sz="quarter" idx="12"/>
          </p:nvPr>
        </p:nvSpPr>
        <p:spPr/>
        <p:txBody>
          <a:bodyPr/>
          <a:lstStyle>
            <a:lvl1pPr>
              <a:defRPr/>
            </a:lvl1pPr>
          </a:lstStyle>
          <a:p>
            <a:fld id="{1C408C58-7A9F-4BEA-ACDB-06502DB8CD43}" type="slidenum">
              <a:rPr lang="en-US" altLang="zh-CN"/>
            </a:fld>
            <a:endParaRPr lang="en-US" altLang="zh-CN"/>
          </a:p>
        </p:txBody>
      </p:sp>
    </p:spTree>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Rectangle 3"/>
          <p:cNvSpPr>
            <a:spLocks noGrp="1" noChangeArrowheads="1"/>
          </p:cNvSpPr>
          <p:nvPr>
            <p:ph type="dt" sz="half" idx="10"/>
          </p:nvPr>
        </p:nvSpPr>
        <p:spPr/>
        <p:txBody>
          <a:bodyPr/>
          <a:lstStyle>
            <a:lvl1pPr>
              <a:defRPr/>
            </a:lvl1pPr>
          </a:lstStyle>
          <a:p>
            <a:pPr>
              <a:defRPr/>
            </a:pPr>
            <a:endParaRPr lang="en-US" altLang="zh-CN"/>
          </a:p>
        </p:txBody>
      </p:sp>
      <p:sp>
        <p:nvSpPr>
          <p:cNvPr id="6" name="Rectangle 4"/>
          <p:cNvSpPr>
            <a:spLocks noGrp="1" noChangeArrowheads="1"/>
          </p:cNvSpPr>
          <p:nvPr>
            <p:ph type="ftr" sz="quarter" idx="11"/>
          </p:nvPr>
        </p:nvSpPr>
        <p:spPr/>
        <p:txBody>
          <a:bodyPr/>
          <a:lstStyle>
            <a:lvl1pPr>
              <a:defRPr/>
            </a:lvl1pPr>
          </a:lstStyle>
          <a:p>
            <a:pPr>
              <a:defRPr/>
            </a:pPr>
            <a:endParaRPr lang="en-US" altLang="zh-CN"/>
          </a:p>
        </p:txBody>
      </p:sp>
      <p:sp>
        <p:nvSpPr>
          <p:cNvPr id="7" name="Rectangle 5"/>
          <p:cNvSpPr>
            <a:spLocks noGrp="1" noChangeArrowheads="1"/>
          </p:cNvSpPr>
          <p:nvPr>
            <p:ph type="sldNum" sz="quarter" idx="12"/>
          </p:nvPr>
        </p:nvSpPr>
        <p:spPr/>
        <p:txBody>
          <a:bodyPr/>
          <a:lstStyle>
            <a:lvl1pPr>
              <a:defRPr/>
            </a:lvl1pPr>
          </a:lstStyle>
          <a:p>
            <a:fld id="{4309148D-B0AD-47AF-8D91-A17058BE1628}" type="slidenum">
              <a:rPr lang="en-US" altLang="zh-CN"/>
            </a:fld>
            <a:endParaRPr lang="en-US" altLang="zh-CN"/>
          </a:p>
        </p:txBody>
      </p:sp>
    </p:spTree>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smtClean="0"/>
              <a:t>单击图标添加图片</a:t>
            </a:r>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Rectangle 3"/>
          <p:cNvSpPr>
            <a:spLocks noGrp="1" noChangeArrowheads="1"/>
          </p:cNvSpPr>
          <p:nvPr>
            <p:ph type="dt" sz="half" idx="10"/>
          </p:nvPr>
        </p:nvSpPr>
        <p:spPr/>
        <p:txBody>
          <a:bodyPr/>
          <a:lstStyle>
            <a:lvl1pPr>
              <a:defRPr/>
            </a:lvl1pPr>
          </a:lstStyle>
          <a:p>
            <a:pPr>
              <a:defRPr/>
            </a:pPr>
            <a:endParaRPr lang="en-US" altLang="zh-CN"/>
          </a:p>
        </p:txBody>
      </p:sp>
      <p:sp>
        <p:nvSpPr>
          <p:cNvPr id="6" name="Rectangle 4"/>
          <p:cNvSpPr>
            <a:spLocks noGrp="1" noChangeArrowheads="1"/>
          </p:cNvSpPr>
          <p:nvPr>
            <p:ph type="ftr" sz="quarter" idx="11"/>
          </p:nvPr>
        </p:nvSpPr>
        <p:spPr/>
        <p:txBody>
          <a:bodyPr/>
          <a:lstStyle>
            <a:lvl1pPr>
              <a:defRPr/>
            </a:lvl1pPr>
          </a:lstStyle>
          <a:p>
            <a:pPr>
              <a:defRPr/>
            </a:pPr>
            <a:endParaRPr lang="en-US" altLang="zh-CN"/>
          </a:p>
        </p:txBody>
      </p:sp>
      <p:sp>
        <p:nvSpPr>
          <p:cNvPr id="7" name="Rectangle 5"/>
          <p:cNvSpPr>
            <a:spLocks noGrp="1" noChangeArrowheads="1"/>
          </p:cNvSpPr>
          <p:nvPr>
            <p:ph type="sldNum" sz="quarter" idx="12"/>
          </p:nvPr>
        </p:nvSpPr>
        <p:spPr/>
        <p:txBody>
          <a:bodyPr/>
          <a:lstStyle>
            <a:lvl1pPr>
              <a:defRPr/>
            </a:lvl1pPr>
          </a:lstStyle>
          <a:p>
            <a:fld id="{B8A2A8D8-67AC-4DA9-8F00-7421FFBBEB98}" type="slidenum">
              <a:rPr lang="en-US" altLang="zh-CN"/>
            </a:fld>
            <a:endParaRPr lang="en-US" altLang="zh-CN"/>
          </a:p>
        </p:txBody>
      </p:sp>
    </p:spTree>
  </p:cSld>
  <p:clrMapOvr>
    <a:masterClrMapping/>
  </p:clrMapOvr>
  <p:transition>
    <p:fade/>
  </p:transition>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7" Type="http://schemas.openxmlformats.org/officeDocument/2006/relationships/theme" Target="../theme/theme1.xml"/><Relationship Id="rId16" Type="http://schemas.openxmlformats.org/officeDocument/2006/relationships/image" Target="../media/image1.png"/><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ltGray">
      <p:bgPr>
        <a:solidFill>
          <a:schemeClr val="bg2"/>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body" idx="1"/>
          </p:nvPr>
        </p:nvSpPr>
        <p:spPr bwMode="auto">
          <a:xfrm>
            <a:off x="457200" y="1609725"/>
            <a:ext cx="8229600" cy="524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dirty="0" smtClean="0"/>
              <a:t>一级标题</a:t>
            </a:r>
            <a:endParaRPr lang="zh-CN" altLang="en-US" dirty="0" smtClean="0"/>
          </a:p>
          <a:p>
            <a:pPr lvl="1"/>
            <a:r>
              <a:rPr lang="zh-CN" altLang="en-US" dirty="0" smtClean="0"/>
              <a:t>二级标题</a:t>
            </a:r>
            <a:endParaRPr lang="zh-CN" altLang="en-US" dirty="0" smtClean="0"/>
          </a:p>
          <a:p>
            <a:pPr lvl="2"/>
            <a:r>
              <a:rPr lang="zh-CN" altLang="en-US" dirty="0" smtClean="0"/>
              <a:t>三级标题</a:t>
            </a:r>
            <a:endParaRPr lang="zh-CN" altLang="en-US" dirty="0" smtClean="0"/>
          </a:p>
        </p:txBody>
      </p:sp>
      <p:sp>
        <p:nvSpPr>
          <p:cNvPr id="3075" name="Rectangle 3"/>
          <p:cNvSpPr>
            <a:spLocks noGrp="1" noChangeArrowheads="1"/>
          </p:cNvSpPr>
          <p:nvPr>
            <p:ph type="dt" sz="half" idx="2"/>
          </p:nvPr>
        </p:nvSpPr>
        <p:spPr bwMode="auto">
          <a:xfrm>
            <a:off x="457200" y="6400800"/>
            <a:ext cx="2133600" cy="320675"/>
          </a:xfrm>
          <a:prstGeom prst="rect">
            <a:avLst/>
          </a:prstGeom>
          <a:noFill/>
          <a:ln w="9525">
            <a:noFill/>
            <a:miter lim="800000"/>
          </a:ln>
          <a:effectLst/>
        </p:spPr>
        <p:txBody>
          <a:bodyPr vert="horz" wrap="square" lIns="91440" tIns="45720" rIns="91440" bIns="45720" numCol="1" anchor="t" anchorCtr="0" compatLnSpc="1"/>
          <a:lstStyle>
            <a:lvl1pPr>
              <a:defRPr sz="1400">
                <a:latin typeface="Arial" panose="020B0604020202020204" pitchFamily="34" charset="0"/>
              </a:defRPr>
            </a:lvl1pPr>
          </a:lstStyle>
          <a:p>
            <a:pPr>
              <a:defRPr/>
            </a:pPr>
            <a:endParaRPr lang="en-US" altLang="zh-CN"/>
          </a:p>
        </p:txBody>
      </p:sp>
      <p:sp>
        <p:nvSpPr>
          <p:cNvPr id="3076" name="Rectangle 4"/>
          <p:cNvSpPr>
            <a:spLocks noGrp="1" noChangeArrowheads="1"/>
          </p:cNvSpPr>
          <p:nvPr>
            <p:ph type="ftr" sz="quarter" idx="3"/>
          </p:nvPr>
        </p:nvSpPr>
        <p:spPr bwMode="auto">
          <a:xfrm>
            <a:off x="3124200" y="6400800"/>
            <a:ext cx="2895600" cy="320675"/>
          </a:xfrm>
          <a:prstGeom prst="rect">
            <a:avLst/>
          </a:prstGeom>
          <a:noFill/>
          <a:ln w="9525">
            <a:noFill/>
            <a:miter lim="800000"/>
          </a:ln>
          <a:effectLst/>
        </p:spPr>
        <p:txBody>
          <a:bodyPr vert="horz" wrap="square" lIns="91440" tIns="45720" rIns="91440" bIns="45720" numCol="1" anchor="t" anchorCtr="0" compatLnSpc="1"/>
          <a:lstStyle>
            <a:lvl1pPr algn="ctr">
              <a:defRPr sz="1400">
                <a:latin typeface="Arial" panose="020B0604020202020204" pitchFamily="34" charset="0"/>
              </a:defRPr>
            </a:lvl1pPr>
          </a:lstStyle>
          <a:p>
            <a:pPr>
              <a:defRPr/>
            </a:pPr>
            <a:endParaRPr lang="en-US" altLang="zh-CN"/>
          </a:p>
        </p:txBody>
      </p:sp>
      <p:sp>
        <p:nvSpPr>
          <p:cNvPr id="1030" name="Rectangle 6"/>
          <p:cNvSpPr>
            <a:spLocks noGrp="1" noChangeArrowheads="1"/>
          </p:cNvSpPr>
          <p:nvPr>
            <p:ph type="title"/>
          </p:nvPr>
        </p:nvSpPr>
        <p:spPr bwMode="black">
          <a:xfrm>
            <a:off x="304800" y="228600"/>
            <a:ext cx="71628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endParaRPr lang="zh-CN" altLang="zh-CN" smtClean="0"/>
          </a:p>
        </p:txBody>
      </p:sp>
      <p:sp>
        <p:nvSpPr>
          <p:cNvPr id="8" name="Line 8"/>
          <p:cNvSpPr>
            <a:spLocks noChangeShapeType="1"/>
          </p:cNvSpPr>
          <p:nvPr userDrawn="1"/>
        </p:nvSpPr>
        <p:spPr bwMode="auto">
          <a:xfrm>
            <a:off x="228600" y="1071563"/>
            <a:ext cx="8686800" cy="0"/>
          </a:xfrm>
          <a:prstGeom prst="line">
            <a:avLst/>
          </a:prstGeom>
          <a:noFill/>
          <a:ln w="57150" cmpd="thinThick">
            <a:solidFill>
              <a:schemeClr val="tx2"/>
            </a:solidFill>
            <a:round/>
          </a:ln>
          <a:effectLst/>
        </p:spPr>
        <p:txBody>
          <a:bodyPr/>
          <a:lstStyle/>
          <a:p>
            <a:pPr>
              <a:defRPr/>
            </a:pPr>
            <a:endParaRPr lang="zh-CN" altLang="en-US">
              <a:latin typeface="Arial" panose="020B0604020202020204" pitchFamily="34" charset="0"/>
              <a:ea typeface="宋体" panose="02010600030101010101" pitchFamily="2" charset="-122"/>
            </a:endParaRPr>
          </a:p>
        </p:txBody>
      </p:sp>
      <p:pic>
        <p:nvPicPr>
          <p:cNvPr id="1032" name="图片 14" descr="QQ截图20151206154612.png"/>
          <p:cNvPicPr>
            <a:picLocks noChangeAspect="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6872288" y="6167438"/>
            <a:ext cx="1825625" cy="39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7" name="Rectangle 5"/>
          <p:cNvSpPr>
            <a:spLocks noGrp="1" noChangeArrowheads="1"/>
          </p:cNvSpPr>
          <p:nvPr>
            <p:ph type="sldNum" sz="quarter" idx="4"/>
          </p:nvPr>
        </p:nvSpPr>
        <p:spPr bwMode="auto">
          <a:xfrm>
            <a:off x="8436610" y="6237605"/>
            <a:ext cx="707390" cy="320675"/>
          </a:xfrm>
          <a:prstGeom prst="rect">
            <a:avLst/>
          </a:prstGeom>
          <a:noFill/>
          <a:ln w="9525">
            <a:noFill/>
            <a:miter lim="800000"/>
          </a:ln>
          <a:effectLst/>
        </p:spPr>
        <p:txBody>
          <a:bodyPr vert="horz" wrap="square" lIns="91440" tIns="45720" rIns="91440" bIns="45720" numCol="1" anchor="t" anchorCtr="0" compatLnSpc="1"/>
          <a:lstStyle>
            <a:lvl1pPr algn="r">
              <a:defRPr sz="1400" b="1"/>
            </a:lvl1pPr>
          </a:lstStyle>
          <a:p>
            <a:fld id="{7ADF92A0-33DB-4612-982B-6B5A851CAADF}" type="slidenum">
              <a:rPr lang="en-US" altLang="zh-CN"/>
            </a:fld>
            <a:endParaRPr lang="en-US" altLang="zh-C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3074">
                                            <p:txEl>
                                              <p:pRg st="0" end="0"/>
                                            </p:txEl>
                                          </p:spTgt>
                                        </p:tgtEl>
                                        <p:attrNameLst>
                                          <p:attrName>style.visibility</p:attrName>
                                        </p:attrNameLst>
                                      </p:cBhvr>
                                      <p:to>
                                        <p:strVal val="visible"/>
                                      </p:to>
                                    </p:set>
                                    <p:animEffect transition="in" filter="blinds(horizontal)">
                                      <p:cBhvr>
                                        <p:cTn id="7" dur="500"/>
                                        <p:tgtEl>
                                          <p:spTgt spid="3074">
                                            <p:txEl>
                                              <p:pRg st="0" end="0"/>
                                            </p:txEl>
                                          </p:spTgt>
                                        </p:tgtEl>
                                      </p:cBhvr>
                                    </p:animEffect>
                                  </p:childTnLst>
                                </p:cTn>
                              </p:par>
                            </p:childTnLst>
                          </p:cTn>
                        </p:par>
                        <p:par>
                          <p:cTn id="8" fill="hold">
                            <p:stCondLst>
                              <p:cond delay="500"/>
                            </p:stCondLst>
                            <p:childTnLst>
                              <p:par>
                                <p:cTn id="9" presetID="3" presetClass="entr" presetSubtype="10" fill="hold" grpId="0" nodeType="afterEffect">
                                  <p:stCondLst>
                                    <p:cond delay="0"/>
                                  </p:stCondLst>
                                  <p:childTnLst>
                                    <p:set>
                                      <p:cBhvr>
                                        <p:cTn id="10" dur="1" fill="hold">
                                          <p:stCondLst>
                                            <p:cond delay="0"/>
                                          </p:stCondLst>
                                        </p:cTn>
                                        <p:tgtEl>
                                          <p:spTgt spid="3074">
                                            <p:txEl>
                                              <p:pRg st="1" end="1"/>
                                            </p:txEl>
                                          </p:spTgt>
                                        </p:tgtEl>
                                        <p:attrNameLst>
                                          <p:attrName>style.visibility</p:attrName>
                                        </p:attrNameLst>
                                      </p:cBhvr>
                                      <p:to>
                                        <p:strVal val="visible"/>
                                      </p:to>
                                    </p:set>
                                    <p:animEffect transition="in" filter="blinds(horizontal)">
                                      <p:cBhvr>
                                        <p:cTn id="11" dur="500"/>
                                        <p:tgtEl>
                                          <p:spTgt spid="3074">
                                            <p:txEl>
                                              <p:pRg st="1" end="1"/>
                                            </p:txEl>
                                          </p:spTgt>
                                        </p:tgtEl>
                                      </p:cBhvr>
                                    </p:animEffect>
                                  </p:childTnLst>
                                </p:cTn>
                              </p:par>
                            </p:childTnLst>
                          </p:cTn>
                        </p:par>
                        <p:par>
                          <p:cTn id="12" fill="hold">
                            <p:stCondLst>
                              <p:cond delay="1000"/>
                            </p:stCondLst>
                            <p:childTnLst>
                              <p:par>
                                <p:cTn id="13" presetID="3" presetClass="entr" presetSubtype="10" fill="hold" grpId="0" nodeType="afterEffect">
                                  <p:stCondLst>
                                    <p:cond delay="0"/>
                                  </p:stCondLst>
                                  <p:childTnLst>
                                    <p:set>
                                      <p:cBhvr>
                                        <p:cTn id="14" dur="1" fill="hold">
                                          <p:stCondLst>
                                            <p:cond delay="0"/>
                                          </p:stCondLst>
                                        </p:cTn>
                                        <p:tgtEl>
                                          <p:spTgt spid="3074">
                                            <p:txEl>
                                              <p:pRg st="2" end="2"/>
                                            </p:txEl>
                                          </p:spTgt>
                                        </p:tgtEl>
                                        <p:attrNameLst>
                                          <p:attrName>style.visibility</p:attrName>
                                        </p:attrNameLst>
                                      </p:cBhvr>
                                      <p:to>
                                        <p:strVal val="visible"/>
                                      </p:to>
                                    </p:set>
                                    <p:animEffect transition="in" filter="blinds(horizontal)">
                                      <p:cBhvr>
                                        <p:cTn id="15" dur="500"/>
                                        <p:tgtEl>
                                          <p:spTgt spid="307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4" grpId="0" uiExpand="1" build="p">
        <p:tmplLst>
          <p:tmpl lvl="1">
            <p:tnLst>
              <p:par>
                <p:cTn presetID="3" presetClass="entr" presetSubtype="10" fill="hold" nodeType="afterEffect">
                  <p:stCondLst>
                    <p:cond delay="0"/>
                  </p:stCondLst>
                  <p:childTnLst>
                    <p:set>
                      <p:cBhvr>
                        <p:cTn dur="1" fill="hold">
                          <p:stCondLst>
                            <p:cond delay="0"/>
                          </p:stCondLst>
                        </p:cTn>
                        <p:tgtEl>
                          <p:spTgt spid="3074"/>
                        </p:tgtEl>
                        <p:attrNameLst>
                          <p:attrName>style.visibility</p:attrName>
                        </p:attrNameLst>
                      </p:cBhvr>
                      <p:to>
                        <p:strVal val="visible"/>
                      </p:to>
                    </p:set>
                    <p:animEffect transition="in" filter="blinds(horizontal)">
                      <p:cBhvr>
                        <p:cTn dur="500"/>
                        <p:tgtEl>
                          <p:spTgt spid="3074"/>
                        </p:tgtEl>
                      </p:cBhvr>
                    </p:animEffect>
                  </p:childTnLst>
                </p:cTn>
              </p:par>
            </p:tnLst>
          </p:tmpl>
          <p:tmpl lvl="2">
            <p:tnLst>
              <p:par>
                <p:cTn presetID="3" presetClass="entr" presetSubtype="10" fill="hold" nodeType="afterEffect">
                  <p:stCondLst>
                    <p:cond delay="0"/>
                  </p:stCondLst>
                  <p:childTnLst>
                    <p:set>
                      <p:cBhvr>
                        <p:cTn dur="1" fill="hold">
                          <p:stCondLst>
                            <p:cond delay="0"/>
                          </p:stCondLst>
                        </p:cTn>
                        <p:tgtEl>
                          <p:spTgt spid="3074"/>
                        </p:tgtEl>
                        <p:attrNameLst>
                          <p:attrName>style.visibility</p:attrName>
                        </p:attrNameLst>
                      </p:cBhvr>
                      <p:to>
                        <p:strVal val="visible"/>
                      </p:to>
                    </p:set>
                    <p:animEffect transition="in" filter="blinds(horizontal)">
                      <p:cBhvr>
                        <p:cTn dur="500"/>
                        <p:tgtEl>
                          <p:spTgt spid="3074"/>
                        </p:tgtEl>
                      </p:cBhvr>
                    </p:animEffect>
                  </p:childTnLst>
                </p:cTn>
              </p:par>
            </p:tnLst>
          </p:tmpl>
          <p:tmpl lvl="3">
            <p:tnLst>
              <p:par>
                <p:cTn presetID="3" presetClass="entr" presetSubtype="10" fill="hold" nodeType="afterEffect">
                  <p:stCondLst>
                    <p:cond delay="0"/>
                  </p:stCondLst>
                  <p:childTnLst>
                    <p:set>
                      <p:cBhvr>
                        <p:cTn dur="1" fill="hold">
                          <p:stCondLst>
                            <p:cond delay="0"/>
                          </p:stCondLst>
                        </p:cTn>
                        <p:tgtEl>
                          <p:spTgt spid="3074"/>
                        </p:tgtEl>
                        <p:attrNameLst>
                          <p:attrName>style.visibility</p:attrName>
                        </p:attrNameLst>
                      </p:cBhvr>
                      <p:to>
                        <p:strVal val="visible"/>
                      </p:to>
                    </p:set>
                    <p:animEffect transition="in" filter="blinds(horizontal)">
                      <p:cBhvr>
                        <p:cTn dur="500"/>
                        <p:tgtEl>
                          <p:spTgt spid="3074"/>
                        </p:tgtEl>
                      </p:cBhvr>
                    </p:animEffect>
                  </p:childTnLst>
                </p:cTn>
              </p:par>
            </p:tnLst>
          </p:tmpl>
        </p:tmplLst>
      </p:bldP>
    </p:bldLst>
  </p:timing>
  <p:txStyles>
    <p:titleStyle>
      <a:lvl1pPr algn="l" rtl="0" eaLnBrk="0" fontAlgn="base" hangingPunct="0">
        <a:spcBef>
          <a:spcPct val="0"/>
        </a:spcBef>
        <a:spcAft>
          <a:spcPct val="0"/>
        </a:spcAft>
        <a:defRPr sz="3600" b="1">
          <a:solidFill>
            <a:schemeClr val="tx2"/>
          </a:solidFill>
          <a:latin typeface="+mj-lt"/>
          <a:ea typeface="+mj-ea"/>
          <a:cs typeface="+mj-cs"/>
        </a:defRPr>
      </a:lvl1pPr>
      <a:lvl2pPr algn="l" rtl="0" eaLnBrk="0" fontAlgn="base" hangingPunct="0">
        <a:spcBef>
          <a:spcPct val="0"/>
        </a:spcBef>
        <a:spcAft>
          <a:spcPct val="0"/>
        </a:spcAft>
        <a:defRPr sz="3600" b="1">
          <a:solidFill>
            <a:schemeClr val="tx2"/>
          </a:solidFill>
          <a:latin typeface="Times New Roman" panose="02020603050405020304" pitchFamily="18" charset="0"/>
          <a:ea typeface="楷体_GB2312" panose="02010609030101010101" pitchFamily="49" charset="-122"/>
        </a:defRPr>
      </a:lvl2pPr>
      <a:lvl3pPr algn="l" rtl="0" eaLnBrk="0" fontAlgn="base" hangingPunct="0">
        <a:spcBef>
          <a:spcPct val="0"/>
        </a:spcBef>
        <a:spcAft>
          <a:spcPct val="0"/>
        </a:spcAft>
        <a:defRPr sz="3600" b="1">
          <a:solidFill>
            <a:schemeClr val="tx2"/>
          </a:solidFill>
          <a:latin typeface="Times New Roman" panose="02020603050405020304" pitchFamily="18" charset="0"/>
          <a:ea typeface="楷体_GB2312" panose="02010609030101010101" pitchFamily="49" charset="-122"/>
        </a:defRPr>
      </a:lvl3pPr>
      <a:lvl4pPr algn="l" rtl="0" eaLnBrk="0" fontAlgn="base" hangingPunct="0">
        <a:spcBef>
          <a:spcPct val="0"/>
        </a:spcBef>
        <a:spcAft>
          <a:spcPct val="0"/>
        </a:spcAft>
        <a:defRPr sz="3600" b="1">
          <a:solidFill>
            <a:schemeClr val="tx2"/>
          </a:solidFill>
          <a:latin typeface="Times New Roman" panose="02020603050405020304" pitchFamily="18" charset="0"/>
          <a:ea typeface="楷体_GB2312" panose="02010609030101010101" pitchFamily="49" charset="-122"/>
        </a:defRPr>
      </a:lvl4pPr>
      <a:lvl5pPr algn="l" rtl="0" eaLnBrk="0" fontAlgn="base" hangingPunct="0">
        <a:spcBef>
          <a:spcPct val="0"/>
        </a:spcBef>
        <a:spcAft>
          <a:spcPct val="0"/>
        </a:spcAft>
        <a:defRPr sz="3600" b="1">
          <a:solidFill>
            <a:schemeClr val="tx2"/>
          </a:solidFill>
          <a:latin typeface="Times New Roman" panose="02020603050405020304" pitchFamily="18" charset="0"/>
          <a:ea typeface="楷体_GB2312" panose="02010609030101010101" pitchFamily="49" charset="-122"/>
        </a:defRPr>
      </a:lvl5pPr>
      <a:lvl6pPr marL="457200" algn="l" rtl="0" eaLnBrk="1" fontAlgn="base" hangingPunct="1">
        <a:spcBef>
          <a:spcPct val="0"/>
        </a:spcBef>
        <a:spcAft>
          <a:spcPct val="0"/>
        </a:spcAft>
        <a:defRPr sz="3600" b="1">
          <a:solidFill>
            <a:schemeClr val="tx2"/>
          </a:solidFill>
          <a:latin typeface="Times New Roman" panose="02020603050405020304" pitchFamily="18" charset="0"/>
          <a:ea typeface="楷体_GB2312" panose="02010609030101010101" pitchFamily="49" charset="-122"/>
        </a:defRPr>
      </a:lvl6pPr>
      <a:lvl7pPr marL="914400" algn="l" rtl="0" eaLnBrk="1" fontAlgn="base" hangingPunct="1">
        <a:spcBef>
          <a:spcPct val="0"/>
        </a:spcBef>
        <a:spcAft>
          <a:spcPct val="0"/>
        </a:spcAft>
        <a:defRPr sz="3600" b="1">
          <a:solidFill>
            <a:schemeClr val="tx2"/>
          </a:solidFill>
          <a:latin typeface="Times New Roman" panose="02020603050405020304" pitchFamily="18" charset="0"/>
          <a:ea typeface="楷体_GB2312" panose="02010609030101010101" pitchFamily="49" charset="-122"/>
        </a:defRPr>
      </a:lvl7pPr>
      <a:lvl8pPr marL="1371600" algn="l" rtl="0" eaLnBrk="1" fontAlgn="base" hangingPunct="1">
        <a:spcBef>
          <a:spcPct val="0"/>
        </a:spcBef>
        <a:spcAft>
          <a:spcPct val="0"/>
        </a:spcAft>
        <a:defRPr sz="3600" b="1">
          <a:solidFill>
            <a:schemeClr val="tx2"/>
          </a:solidFill>
          <a:latin typeface="Times New Roman" panose="02020603050405020304" pitchFamily="18" charset="0"/>
          <a:ea typeface="楷体_GB2312" panose="02010609030101010101" pitchFamily="49" charset="-122"/>
        </a:defRPr>
      </a:lvl8pPr>
      <a:lvl9pPr marL="1828800" algn="l" rtl="0" eaLnBrk="1" fontAlgn="base" hangingPunct="1">
        <a:spcBef>
          <a:spcPct val="0"/>
        </a:spcBef>
        <a:spcAft>
          <a:spcPct val="0"/>
        </a:spcAft>
        <a:defRPr sz="3600" b="1">
          <a:solidFill>
            <a:schemeClr val="tx2"/>
          </a:solidFill>
          <a:latin typeface="Times New Roman" panose="02020603050405020304" pitchFamily="18" charset="0"/>
          <a:ea typeface="楷体_GB2312" panose="02010609030101010101" pitchFamily="49" charset="-122"/>
        </a:defRPr>
      </a:lvl9pPr>
    </p:titleStyle>
    <p:bodyStyle>
      <a:lvl1pPr marL="342900" indent="-342900" algn="just" rtl="0" eaLnBrk="0" fontAlgn="base" hangingPunct="0">
        <a:spcBef>
          <a:spcPct val="20000"/>
        </a:spcBef>
        <a:spcAft>
          <a:spcPct val="0"/>
        </a:spcAft>
        <a:buClr>
          <a:schemeClr val="accent1"/>
        </a:buClr>
        <a:buSzPct val="60000"/>
        <a:buFont typeface="Wingdings" panose="05000000000000000000" pitchFamily="2" charset="2"/>
        <a:buChar char="u"/>
        <a:defRPr sz="2600" b="1">
          <a:solidFill>
            <a:srgbClr val="0000CC"/>
          </a:solidFill>
          <a:latin typeface="+mn-lt"/>
          <a:ea typeface="+mn-ea"/>
          <a:cs typeface="+mn-cs"/>
        </a:defRPr>
      </a:lvl1pPr>
      <a:lvl2pPr marL="742950" indent="-285750" algn="just" rtl="0" eaLnBrk="0" fontAlgn="base" hangingPunct="0">
        <a:spcBef>
          <a:spcPct val="20000"/>
        </a:spcBef>
        <a:spcAft>
          <a:spcPct val="0"/>
        </a:spcAft>
        <a:buClr>
          <a:srgbClr val="CC0000"/>
        </a:buClr>
        <a:buSzPct val="50000"/>
        <a:buFont typeface="Wingdings" panose="05000000000000000000" pitchFamily="2" charset="2"/>
        <a:buChar char="u"/>
        <a:defRPr sz="2400" b="1">
          <a:solidFill>
            <a:srgbClr val="CC0000"/>
          </a:solidFill>
          <a:latin typeface="+mn-lt"/>
          <a:ea typeface="+mn-ea"/>
        </a:defRPr>
      </a:lvl2pPr>
      <a:lvl3pPr marL="1143000" indent="-228600" algn="just" rtl="0" eaLnBrk="0" fontAlgn="base" hangingPunct="0">
        <a:spcBef>
          <a:spcPct val="20000"/>
        </a:spcBef>
        <a:spcAft>
          <a:spcPct val="0"/>
        </a:spcAft>
        <a:buClr>
          <a:srgbClr val="CC0000"/>
        </a:buClr>
        <a:buSzPct val="50000"/>
        <a:buFont typeface="Wingdings" panose="05000000000000000000" pitchFamily="2" charset="2"/>
        <a:buChar char="u"/>
        <a:defRPr sz="2400" b="1">
          <a:solidFill>
            <a:srgbClr val="0000CC"/>
          </a:solidFill>
          <a:latin typeface="+mn-lt"/>
          <a:ea typeface="+mn-ea"/>
        </a:defRPr>
      </a:lvl3pPr>
      <a:lvl4pPr marL="1600200" indent="-228600" algn="l" rtl="0" eaLnBrk="0" fontAlgn="base" hangingPunct="0">
        <a:spcBef>
          <a:spcPct val="20000"/>
        </a:spcBef>
        <a:spcAft>
          <a:spcPct val="0"/>
        </a:spcAft>
        <a:buChar char="–"/>
        <a:defRPr sz="2000">
          <a:solidFill>
            <a:schemeClr val="tx2"/>
          </a:solidFill>
          <a:latin typeface="Arial" panose="020B0604020202020204" pitchFamily="34" charset="0"/>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2"/>
          </a:solidFill>
          <a:latin typeface="Arial" panose="020B0604020202020204" pitchFamily="34" charset="0"/>
          <a:ea typeface="宋体" panose="02010600030101010101" pitchFamily="2" charset="-122"/>
        </a:defRPr>
      </a:lvl5pPr>
      <a:lvl6pPr marL="2514600" indent="-228600" algn="l" rtl="0" eaLnBrk="1" fontAlgn="base" hangingPunct="1">
        <a:spcBef>
          <a:spcPct val="20000"/>
        </a:spcBef>
        <a:spcAft>
          <a:spcPct val="0"/>
        </a:spcAft>
        <a:buChar char="»"/>
        <a:defRPr sz="2000">
          <a:solidFill>
            <a:schemeClr val="tx2"/>
          </a:solidFill>
          <a:latin typeface="Arial" panose="020B0604020202020204" pitchFamily="34" charset="0"/>
          <a:ea typeface="宋体" panose="02010600030101010101" pitchFamily="2" charset="-122"/>
        </a:defRPr>
      </a:lvl6pPr>
      <a:lvl7pPr marL="2971800" indent="-228600" algn="l" rtl="0" eaLnBrk="1" fontAlgn="base" hangingPunct="1">
        <a:spcBef>
          <a:spcPct val="20000"/>
        </a:spcBef>
        <a:spcAft>
          <a:spcPct val="0"/>
        </a:spcAft>
        <a:buChar char="»"/>
        <a:defRPr sz="2000">
          <a:solidFill>
            <a:schemeClr val="tx2"/>
          </a:solidFill>
          <a:latin typeface="Arial" panose="020B0604020202020204" pitchFamily="34" charset="0"/>
          <a:ea typeface="宋体" panose="02010600030101010101" pitchFamily="2" charset="-122"/>
        </a:defRPr>
      </a:lvl7pPr>
      <a:lvl8pPr marL="3429000" indent="-228600" algn="l" rtl="0" eaLnBrk="1" fontAlgn="base" hangingPunct="1">
        <a:spcBef>
          <a:spcPct val="20000"/>
        </a:spcBef>
        <a:spcAft>
          <a:spcPct val="0"/>
        </a:spcAft>
        <a:buChar char="»"/>
        <a:defRPr sz="2000">
          <a:solidFill>
            <a:schemeClr val="tx2"/>
          </a:solidFill>
          <a:latin typeface="Arial" panose="020B0604020202020204" pitchFamily="34" charset="0"/>
          <a:ea typeface="宋体" panose="02010600030101010101" pitchFamily="2" charset="-122"/>
        </a:defRPr>
      </a:lvl8pPr>
      <a:lvl9pPr marL="3886200" indent="-228600" algn="l" rtl="0" eaLnBrk="1" fontAlgn="base" hangingPunct="1">
        <a:spcBef>
          <a:spcPct val="20000"/>
        </a:spcBef>
        <a:spcAft>
          <a:spcPct val="0"/>
        </a:spcAft>
        <a:buChar char="»"/>
        <a:defRPr sz="2000">
          <a:solidFill>
            <a:schemeClr val="tx2"/>
          </a:solidFill>
          <a:latin typeface="Arial" panose="020B0604020202020204" pitchFamily="34" charset="0"/>
          <a:ea typeface="宋体" panose="02010600030101010101" pitchFamily="2" charset="-122"/>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image" Target="../media/image1.png"/><Relationship Id="rId6" Type="http://schemas.openxmlformats.org/officeDocument/2006/relationships/image" Target="../media/image7.jpeg"/><Relationship Id="rId5" Type="http://schemas.openxmlformats.org/officeDocument/2006/relationships/image" Target="../media/image6.png"/><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image" Target="../media/image2.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18.png"/><Relationship Id="rId7" Type="http://schemas.openxmlformats.org/officeDocument/2006/relationships/oleObject" Target="../embeddings/oleObject8.bin"/><Relationship Id="rId6" Type="http://schemas.openxmlformats.org/officeDocument/2006/relationships/image" Target="../media/image17.png"/><Relationship Id="rId5" Type="http://schemas.openxmlformats.org/officeDocument/2006/relationships/oleObject" Target="../embeddings/oleObject7.bin"/><Relationship Id="rId4" Type="http://schemas.openxmlformats.org/officeDocument/2006/relationships/image" Target="../media/image16.png"/><Relationship Id="rId3" Type="http://schemas.openxmlformats.org/officeDocument/2006/relationships/oleObject" Target="../embeddings/oleObject6.bin"/><Relationship Id="rId2" Type="http://schemas.openxmlformats.org/officeDocument/2006/relationships/image" Target="../media/image15.png"/><Relationship Id="rId10" Type="http://schemas.openxmlformats.org/officeDocument/2006/relationships/vmlDrawing" Target="../drawings/vmlDrawing3.vml"/><Relationship Id="rId1" Type="http://schemas.openxmlformats.org/officeDocument/2006/relationships/oleObject" Target="../embeddings/oleObject5.bin"/></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image" Target="../media/image20.wm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2.xml"/><Relationship Id="rId2" Type="http://schemas.openxmlformats.org/officeDocument/2006/relationships/image" Target="../media/image22.png"/><Relationship Id="rId1" Type="http://schemas.openxmlformats.org/officeDocument/2006/relationships/image" Target="../media/image21.jpe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3.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tags" Target="../tags/tag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4" Type="http://schemas.openxmlformats.org/officeDocument/2006/relationships/vmlDrawing" Target="../drawings/vmlDrawing4.vml"/><Relationship Id="rId3" Type="http://schemas.openxmlformats.org/officeDocument/2006/relationships/slideLayout" Target="../slideLayouts/slideLayout2.xml"/><Relationship Id="rId2" Type="http://schemas.openxmlformats.org/officeDocument/2006/relationships/image" Target="../media/image27.png"/><Relationship Id="rId1" Type="http://schemas.openxmlformats.org/officeDocument/2006/relationships/oleObject" Target="../embeddings/oleObject9.bin"/></Relationships>
</file>

<file path=ppt/slides/_rels/slide31.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vmlDrawing" Target="../drawings/vmlDrawing5.vml"/><Relationship Id="rId3" Type="http://schemas.openxmlformats.org/officeDocument/2006/relationships/slideLayout" Target="../slideLayouts/slideLayout2.xml"/><Relationship Id="rId2" Type="http://schemas.openxmlformats.org/officeDocument/2006/relationships/image" Target="../media/image28.emf"/><Relationship Id="rId1" Type="http://schemas.openxmlformats.org/officeDocument/2006/relationships/oleObject" Target="../embeddings/oleObject10.bin"/></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image" Target="../media/image29.pn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1.png"/><Relationship Id="rId1" Type="http://schemas.openxmlformats.org/officeDocument/2006/relationships/image" Target="../media/image30.png"/></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6" Type="http://schemas.openxmlformats.org/officeDocument/2006/relationships/vmlDrawing" Target="../drawings/vmlDrawing1.vml"/><Relationship Id="rId5" Type="http://schemas.openxmlformats.org/officeDocument/2006/relationships/slideLayout" Target="../slideLayouts/slideLayout2.xml"/><Relationship Id="rId4" Type="http://schemas.openxmlformats.org/officeDocument/2006/relationships/image" Target="../media/image10.png"/><Relationship Id="rId3" Type="http://schemas.openxmlformats.org/officeDocument/2006/relationships/image" Target="../media/image9.png"/><Relationship Id="rId2" Type="http://schemas.openxmlformats.org/officeDocument/2006/relationships/oleObject" Target="../embeddings/oleObject1.bin"/><Relationship Id="rId1" Type="http://schemas.openxmlformats.org/officeDocument/2006/relationships/image" Target="../media/image8.wmf"/></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3.png"/></Relationships>
</file>

<file path=ppt/slides/_rels/slide5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5.png"/><Relationship Id="rId1" Type="http://schemas.openxmlformats.org/officeDocument/2006/relationships/image" Target="../media/image34.png"/></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6.emf"/></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9" Type="http://schemas.openxmlformats.org/officeDocument/2006/relationships/image" Target="../media/image43.jpeg"/><Relationship Id="rId8" Type="http://schemas.openxmlformats.org/officeDocument/2006/relationships/image" Target="../media/image42.jpeg"/><Relationship Id="rId7" Type="http://schemas.openxmlformats.org/officeDocument/2006/relationships/image" Target="../media/image41.jpeg"/><Relationship Id="rId6" Type="http://schemas.openxmlformats.org/officeDocument/2006/relationships/image" Target="../media/image40.jpeg"/><Relationship Id="rId5" Type="http://schemas.openxmlformats.org/officeDocument/2006/relationships/image" Target="../media/image39.jpeg"/><Relationship Id="rId4" Type="http://schemas.openxmlformats.org/officeDocument/2006/relationships/image" Target="../media/image38.jpeg"/><Relationship Id="rId3" Type="http://schemas.openxmlformats.org/officeDocument/2006/relationships/hyperlink" Target="http://eshop.macsales.com/shop/ModBook" TargetMode="External"/><Relationship Id="rId2" Type="http://schemas.openxmlformats.org/officeDocument/2006/relationships/image" Target="../media/image37.jpeg"/><Relationship Id="rId11" Type="http://schemas.openxmlformats.org/officeDocument/2006/relationships/notesSlide" Target="../notesSlides/notesSlide10.xml"/><Relationship Id="rId10" Type="http://schemas.openxmlformats.org/officeDocument/2006/relationships/slideLayout" Target="../slideLayouts/slideLayout2.xml"/><Relationship Id="rId1" Type="http://schemas.openxmlformats.org/officeDocument/2006/relationships/hyperlink" Target="http://www.toshibadirect.com/td/b2c/pdet.to?seg=HHO&amp;poid=362704" TargetMode="External"/></Relationships>
</file>

<file path=ppt/slides/_rels/slide59.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49.jpeg"/><Relationship Id="rId7" Type="http://schemas.openxmlformats.org/officeDocument/2006/relationships/image" Target="../media/image48.jpeg"/><Relationship Id="rId6" Type="http://schemas.openxmlformats.org/officeDocument/2006/relationships/image" Target="../media/image47.jpeg"/><Relationship Id="rId5" Type="http://schemas.openxmlformats.org/officeDocument/2006/relationships/image" Target="../media/image46.jpeg"/><Relationship Id="rId4" Type="http://schemas.openxmlformats.org/officeDocument/2006/relationships/hyperlink" Target="http://www.prnewswire.com/cgi-bin/stories.pl?ACCT=104&amp;STORY=/www/story/02-05-2007/0004520104&amp;EDATE=" TargetMode="External"/><Relationship Id="rId3" Type="http://schemas.openxmlformats.org/officeDocument/2006/relationships/image" Target="../media/image45.jpeg"/><Relationship Id="rId2" Type="http://schemas.openxmlformats.org/officeDocument/2006/relationships/image" Target="../media/image44.jpeg"/><Relationship Id="rId10" Type="http://schemas.openxmlformats.org/officeDocument/2006/relationships/notesSlide" Target="../notesSlides/notesSlide11.xml"/><Relationship Id="rId1" Type="http://schemas.openxmlformats.org/officeDocument/2006/relationships/hyperlink" Target="http://event.adtecsys.com/repo2006/cptex_taipei/index35.html" TargetMode="Externa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wmf"/></Relationships>
</file>

<file path=ppt/slides/_rels/slide60.xml.rels><?xml version="1.0" encoding="UTF-8" standalone="yes"?>
<Relationships xmlns="http://schemas.openxmlformats.org/package/2006/relationships"><Relationship Id="rId9" Type="http://schemas.openxmlformats.org/officeDocument/2006/relationships/image" Target="../media/image55.jpeg"/><Relationship Id="rId8" Type="http://schemas.openxmlformats.org/officeDocument/2006/relationships/image" Target="../media/image54.jpeg"/><Relationship Id="rId7" Type="http://schemas.openxmlformats.org/officeDocument/2006/relationships/hyperlink" Target="http://www.nokia.com/A4136001?newsid=1104226" TargetMode="External"/><Relationship Id="rId6" Type="http://schemas.openxmlformats.org/officeDocument/2006/relationships/image" Target="../media/image53.jpeg"/><Relationship Id="rId5" Type="http://schemas.openxmlformats.org/officeDocument/2006/relationships/hyperlink" Target="http://flickr.com/photos/twodotone/219002033/in/set-72157594242767419/" TargetMode="External"/><Relationship Id="rId4" Type="http://schemas.openxmlformats.org/officeDocument/2006/relationships/image" Target="../media/image52.jpeg"/><Relationship Id="rId3" Type="http://schemas.openxmlformats.org/officeDocument/2006/relationships/hyperlink" Target="http://www.nokia.com/A4136001?newsid=1104232" TargetMode="External"/><Relationship Id="rId2" Type="http://schemas.openxmlformats.org/officeDocument/2006/relationships/image" Target="../media/image51.jpeg"/><Relationship Id="rId10" Type="http://schemas.openxmlformats.org/officeDocument/2006/relationships/slideLayout" Target="../slideLayouts/slideLayout14.xml"/><Relationship Id="rId1" Type="http://schemas.openxmlformats.org/officeDocument/2006/relationships/image" Target="../media/image50.jpeg"/></Relationships>
</file>

<file path=ppt/slides/_rels/slide61.xml.rels><?xml version="1.0" encoding="UTF-8" standalone="yes"?>
<Relationships xmlns="http://schemas.openxmlformats.org/package/2006/relationships"><Relationship Id="rId9" Type="http://schemas.openxmlformats.org/officeDocument/2006/relationships/slideLayout" Target="../slideLayouts/slideLayout14.xml"/><Relationship Id="rId8" Type="http://schemas.openxmlformats.org/officeDocument/2006/relationships/image" Target="../media/image61.jpeg"/><Relationship Id="rId7" Type="http://schemas.openxmlformats.org/officeDocument/2006/relationships/image" Target="../media/image60.jpeg"/><Relationship Id="rId6" Type="http://schemas.openxmlformats.org/officeDocument/2006/relationships/image" Target="../media/image59.jpeg"/><Relationship Id="rId5" Type="http://schemas.openxmlformats.org/officeDocument/2006/relationships/hyperlink" Target="http://philippgilgen.ch/pofo_bonus_06.html" TargetMode="External"/><Relationship Id="rId4" Type="http://schemas.openxmlformats.org/officeDocument/2006/relationships/image" Target="../media/image58.jpeg"/><Relationship Id="rId3" Type="http://schemas.openxmlformats.org/officeDocument/2006/relationships/hyperlink" Target="http://www.amazon.co.jp/%E3%83%90%E3%83%B3%E3%83%97%E3%83%AC%E3%82%B9%E3%83%88-%E8%B5%B7%E5%BA%8A%E8%A3%85%E7%BD%AE-DANGERBOMB-CLOCK/dp/B000LPRZTS" TargetMode="External"/><Relationship Id="rId2" Type="http://schemas.openxmlformats.org/officeDocument/2006/relationships/image" Target="../media/image57.jpeg"/><Relationship Id="rId1" Type="http://schemas.openxmlformats.org/officeDocument/2006/relationships/image" Target="../media/image56.jpeg"/></Relationships>
</file>

<file path=ppt/slides/_rels/slide62.xml.rels><?xml version="1.0" encoding="UTF-8" standalone="yes"?>
<Relationships xmlns="http://schemas.openxmlformats.org/package/2006/relationships"><Relationship Id="rId9" Type="http://schemas.openxmlformats.org/officeDocument/2006/relationships/image" Target="../media/image67.jpeg"/><Relationship Id="rId8" Type="http://schemas.openxmlformats.org/officeDocument/2006/relationships/hyperlink" Target="http://www.nokia.com/A4136001?newsid=1104217" TargetMode="External"/><Relationship Id="rId7" Type="http://schemas.openxmlformats.org/officeDocument/2006/relationships/image" Target="../media/image66.jpeg"/><Relationship Id="rId6" Type="http://schemas.openxmlformats.org/officeDocument/2006/relationships/hyperlink" Target="http://psp-news.dcemu.co.uk/map-this-version-0-461s-beta-with-support-for-psp-290-gps-accessory-49838.html" TargetMode="External"/><Relationship Id="rId5" Type="http://schemas.openxmlformats.org/officeDocument/2006/relationships/image" Target="../media/image65.jpeg"/><Relationship Id="rId4" Type="http://schemas.openxmlformats.org/officeDocument/2006/relationships/hyperlink" Target="http://www.asus.com/news_show.aspx?id=5507" TargetMode="External"/><Relationship Id="rId3" Type="http://schemas.openxmlformats.org/officeDocument/2006/relationships/image" Target="../media/image64.jpeg"/><Relationship Id="rId2" Type="http://schemas.openxmlformats.org/officeDocument/2006/relationships/image" Target="../media/image63.jpeg"/><Relationship Id="rId11" Type="http://schemas.openxmlformats.org/officeDocument/2006/relationships/notesSlide" Target="../notesSlides/notesSlide12.xml"/><Relationship Id="rId10" Type="http://schemas.openxmlformats.org/officeDocument/2006/relationships/slideLayout" Target="../slideLayouts/slideLayout15.xml"/><Relationship Id="rId1" Type="http://schemas.openxmlformats.org/officeDocument/2006/relationships/image" Target="../media/image62.jpeg"/></Relationships>
</file>

<file path=ppt/slides/_rels/slide63.xml.rels><?xml version="1.0" encoding="UTF-8" standalone="yes"?>
<Relationships xmlns="http://schemas.openxmlformats.org/package/2006/relationships"><Relationship Id="rId9" Type="http://schemas.openxmlformats.org/officeDocument/2006/relationships/hyperlink" Target="http://cn.engadget.com/category/portablevideo/SOV42725" TargetMode="External"/><Relationship Id="rId8" Type="http://schemas.openxmlformats.org/officeDocument/2006/relationships/image" Target="../media/image74.jpeg"/><Relationship Id="rId7" Type="http://schemas.openxmlformats.org/officeDocument/2006/relationships/image" Target="../media/image73.jpeg"/><Relationship Id="rId6" Type="http://schemas.openxmlformats.org/officeDocument/2006/relationships/image" Target="../media/image72.jpeg"/><Relationship Id="rId5" Type="http://schemas.openxmlformats.org/officeDocument/2006/relationships/image" Target="../media/image71.jpeg"/><Relationship Id="rId4" Type="http://schemas.openxmlformats.org/officeDocument/2006/relationships/image" Target="../media/image70.jpeg"/><Relationship Id="rId3" Type="http://schemas.openxmlformats.org/officeDocument/2006/relationships/image" Target="../media/image69.jpeg"/><Relationship Id="rId2" Type="http://schemas.openxmlformats.org/officeDocument/2006/relationships/image" Target="../media/image68.jpeg"/><Relationship Id="rId12" Type="http://schemas.openxmlformats.org/officeDocument/2006/relationships/notesSlide" Target="../notesSlides/notesSlide13.xml"/><Relationship Id="rId11" Type="http://schemas.openxmlformats.org/officeDocument/2006/relationships/slideLayout" Target="../slideLayouts/slideLayout2.xml"/><Relationship Id="rId10" Type="http://schemas.openxmlformats.org/officeDocument/2006/relationships/image" Target="../media/image75.jpeg"/><Relationship Id="rId1" Type="http://schemas.openxmlformats.org/officeDocument/2006/relationships/hyperlink" Target="http://www.i4u.com/article7803.html" TargetMode="External"/></Relationships>
</file>

<file path=ppt/slides/_rels/slide64.xml.rels><?xml version="1.0" encoding="UTF-8" standalone="yes"?>
<Relationships xmlns="http://schemas.openxmlformats.org/package/2006/relationships"><Relationship Id="rId7" Type="http://schemas.openxmlformats.org/officeDocument/2006/relationships/notesSlide" Target="../notesSlides/notesSlide14.xml"/><Relationship Id="rId6" Type="http://schemas.openxmlformats.org/officeDocument/2006/relationships/slideLayout" Target="../slideLayouts/slideLayout2.xml"/><Relationship Id="rId5" Type="http://schemas.openxmlformats.org/officeDocument/2006/relationships/image" Target="../media/image79.jpeg"/><Relationship Id="rId4" Type="http://schemas.openxmlformats.org/officeDocument/2006/relationships/image" Target="../media/image78.jpeg"/><Relationship Id="rId3" Type="http://schemas.openxmlformats.org/officeDocument/2006/relationships/hyperlink" Target="http://www.engadget.com/2007/02/08/genius-introduces-the-g-note-7100-digital-pad/" TargetMode="External"/><Relationship Id="rId2" Type="http://schemas.openxmlformats.org/officeDocument/2006/relationships/image" Target="../media/image77.jpeg"/><Relationship Id="rId1" Type="http://schemas.openxmlformats.org/officeDocument/2006/relationships/image" Target="../media/image76.jpeg"/></Relationships>
</file>

<file path=ppt/slides/_rels/slide65.xml.rels><?xml version="1.0" encoding="UTF-8" standalone="yes"?>
<Relationships xmlns="http://schemas.openxmlformats.org/package/2006/relationships"><Relationship Id="rId7" Type="http://schemas.openxmlformats.org/officeDocument/2006/relationships/notesSlide" Target="../notesSlides/notesSlide15.xml"/><Relationship Id="rId6" Type="http://schemas.openxmlformats.org/officeDocument/2006/relationships/slideLayout" Target="../slideLayouts/slideLayout2.xml"/><Relationship Id="rId5" Type="http://schemas.openxmlformats.org/officeDocument/2006/relationships/image" Target="../media/image84.jpeg"/><Relationship Id="rId4" Type="http://schemas.openxmlformats.org/officeDocument/2006/relationships/image" Target="../media/image83.jpeg"/><Relationship Id="rId3" Type="http://schemas.openxmlformats.org/officeDocument/2006/relationships/image" Target="../media/image82.jpeg"/><Relationship Id="rId2" Type="http://schemas.openxmlformats.org/officeDocument/2006/relationships/image" Target="../media/image81.jpeg"/><Relationship Id="rId1" Type="http://schemas.openxmlformats.org/officeDocument/2006/relationships/image" Target="../media/image80.jpeg"/></Relationships>
</file>

<file path=ppt/slides/_rels/slide66.xml.rels><?xml version="1.0" encoding="UTF-8" standalone="yes"?>
<Relationships xmlns="http://schemas.openxmlformats.org/package/2006/relationships"><Relationship Id="rId9" Type="http://schemas.openxmlformats.org/officeDocument/2006/relationships/image" Target="../media/image90.jpeg"/><Relationship Id="rId8" Type="http://schemas.openxmlformats.org/officeDocument/2006/relationships/hyperlink" Target="http://www.google.com/translate?u=http://blog.livedoor.jp/fumi23okmr/&amp;langpair=ja|en&amp;hl=en&amp;ie=UTF8" TargetMode="External"/><Relationship Id="rId7" Type="http://schemas.openxmlformats.org/officeDocument/2006/relationships/image" Target="../media/image89.jpeg"/><Relationship Id="rId6" Type="http://schemas.openxmlformats.org/officeDocument/2006/relationships/image" Target="../media/image88.jpeg"/><Relationship Id="rId5" Type="http://schemas.openxmlformats.org/officeDocument/2006/relationships/hyperlink" Target="http://www.goldenshop.com.hk/AI-trad/wii/boxinglove.htm" TargetMode="External"/><Relationship Id="rId4" Type="http://schemas.openxmlformats.org/officeDocument/2006/relationships/image" Target="../media/image87.jpeg"/><Relationship Id="rId3" Type="http://schemas.openxmlformats.org/officeDocument/2006/relationships/hyperlink" Target="http://www.mcvuk.com/Nintendo-cuts-GameCube-support" TargetMode="External"/><Relationship Id="rId2" Type="http://schemas.openxmlformats.org/officeDocument/2006/relationships/image" Target="../media/image86.jpeg"/><Relationship Id="rId15" Type="http://schemas.openxmlformats.org/officeDocument/2006/relationships/notesSlide" Target="../notesSlides/notesSlide16.xml"/><Relationship Id="rId14" Type="http://schemas.openxmlformats.org/officeDocument/2006/relationships/slideLayout" Target="../slideLayouts/slideLayout2.xml"/><Relationship Id="rId13" Type="http://schemas.openxmlformats.org/officeDocument/2006/relationships/image" Target="../media/image92.jpeg"/><Relationship Id="rId12" Type="http://schemas.openxmlformats.org/officeDocument/2006/relationships/hyperlink" Target="http://images.google.cn/imgres?imgurl=http://www.gizmodo.com/assets/resources/2006/09/nintendo-wii.jpg&amp;imgrefurl=http://www.gizmodo.com/gadgets/wii/&amp;h=375&amp;w=500&amp;sz=18&amp;hl=zh-CN&amp;start=22&amp;tbnid=1HO4rs0OR8PlEM:&amp;tbnh=98&amp;tbnw=130&amp;prev=/images?q=WII&amp;start=20&amp;ndsp=20&amp;svnum=10&amp;complete=1&amp;hl=zh-CN&amp;lr=lang_zh-CN&amp;newwindow=1&amp;sa=N" TargetMode="External"/><Relationship Id="rId11" Type="http://schemas.openxmlformats.org/officeDocument/2006/relationships/image" Target="../media/image91.jpeg"/><Relationship Id="rId10" Type="http://schemas.openxmlformats.org/officeDocument/2006/relationships/hyperlink" Target="http://www.joystiq.com/2007/01/22/tretton-ps3-will-be-difficult-to-cost-reduce/" TargetMode="External"/><Relationship Id="rId1" Type="http://schemas.openxmlformats.org/officeDocument/2006/relationships/image" Target="../media/image85.jpeg"/></Relationships>
</file>

<file path=ppt/slides/_rels/slide67.xml.rels><?xml version="1.0" encoding="UTF-8" standalone="yes"?>
<Relationships xmlns="http://schemas.openxmlformats.org/package/2006/relationships"><Relationship Id="rId8" Type="http://schemas.openxmlformats.org/officeDocument/2006/relationships/notesSlide" Target="../notesSlides/notesSlide17.xml"/><Relationship Id="rId7" Type="http://schemas.openxmlformats.org/officeDocument/2006/relationships/slideLayout" Target="../slideLayouts/slideLayout2.xml"/><Relationship Id="rId6" Type="http://schemas.openxmlformats.org/officeDocument/2006/relationships/image" Target="../media/image96.jpeg"/><Relationship Id="rId5" Type="http://schemas.openxmlformats.org/officeDocument/2006/relationships/image" Target="../media/image95.jpeg"/><Relationship Id="rId4" Type="http://schemas.openxmlformats.org/officeDocument/2006/relationships/hyperlink" Target="http://www.letsgodigital.org/en/12998/fujifilm_finepix_s5700/" TargetMode="External"/><Relationship Id="rId3" Type="http://schemas.openxmlformats.org/officeDocument/2006/relationships/image" Target="../media/image94.jpeg"/><Relationship Id="rId2" Type="http://schemas.openxmlformats.org/officeDocument/2006/relationships/image" Target="../media/image93.jpeg"/><Relationship Id="rId1" Type="http://schemas.openxmlformats.org/officeDocument/2006/relationships/hyperlink" Target="http://news.sel.sony.com/en/press_room/consumer/digital_imaging/camcorders/HDD/release/27544.html" TargetMode="External"/></Relationships>
</file>

<file path=ppt/slides/_rels/slide68.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104.jpeg"/><Relationship Id="rId7" Type="http://schemas.openxmlformats.org/officeDocument/2006/relationships/image" Target="../media/image103.jpeg"/><Relationship Id="rId6" Type="http://schemas.openxmlformats.org/officeDocument/2006/relationships/image" Target="../media/image102.jpeg"/><Relationship Id="rId5" Type="http://schemas.openxmlformats.org/officeDocument/2006/relationships/image" Target="../media/image101.png"/><Relationship Id="rId4" Type="http://schemas.openxmlformats.org/officeDocument/2006/relationships/image" Target="../media/image100.wmf"/><Relationship Id="rId3" Type="http://schemas.openxmlformats.org/officeDocument/2006/relationships/image" Target="../media/image99.png"/><Relationship Id="rId2" Type="http://schemas.openxmlformats.org/officeDocument/2006/relationships/image" Target="../media/image98.jpeg"/><Relationship Id="rId10" Type="http://schemas.openxmlformats.org/officeDocument/2006/relationships/notesSlide" Target="../notesSlides/notesSlide18.xml"/><Relationship Id="rId1" Type="http://schemas.openxmlformats.org/officeDocument/2006/relationships/image" Target="../media/image97.jpeg"/></Relationships>
</file>

<file path=ppt/slides/_rels/slide69.xml.rels><?xml version="1.0" encoding="UTF-8" standalone="yes"?>
<Relationships xmlns="http://schemas.openxmlformats.org/package/2006/relationships"><Relationship Id="rId9" Type="http://schemas.openxmlformats.org/officeDocument/2006/relationships/notesSlide" Target="../notesSlides/notesSlide19.xml"/><Relationship Id="rId8" Type="http://schemas.openxmlformats.org/officeDocument/2006/relationships/slideLayout" Target="../slideLayouts/slideLayout2.xml"/><Relationship Id="rId7" Type="http://schemas.openxmlformats.org/officeDocument/2006/relationships/image" Target="../media/image109.jpeg"/><Relationship Id="rId6" Type="http://schemas.openxmlformats.org/officeDocument/2006/relationships/hyperlink" Target="http://www.apple.com/pr/library/2007/02/21iphone.html" TargetMode="External"/><Relationship Id="rId5" Type="http://schemas.openxmlformats.org/officeDocument/2006/relationships/image" Target="../media/image108.jpeg"/><Relationship Id="rId4" Type="http://schemas.openxmlformats.org/officeDocument/2006/relationships/image" Target="../media/image107.jpeg"/><Relationship Id="rId3" Type="http://schemas.openxmlformats.org/officeDocument/2006/relationships/image" Target="../media/image106.jpeg"/><Relationship Id="rId2" Type="http://schemas.openxmlformats.org/officeDocument/2006/relationships/hyperlink" Target="http://www.pguerra.it/index_en.html" TargetMode="External"/><Relationship Id="rId1" Type="http://schemas.openxmlformats.org/officeDocument/2006/relationships/image" Target="../media/image105.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7" Type="http://schemas.openxmlformats.org/officeDocument/2006/relationships/notesSlide" Target="../notesSlides/notesSlide20.xml"/><Relationship Id="rId6" Type="http://schemas.openxmlformats.org/officeDocument/2006/relationships/slideLayout" Target="../slideLayouts/slideLayout2.xml"/><Relationship Id="rId5" Type="http://schemas.openxmlformats.org/officeDocument/2006/relationships/image" Target="../media/image114.png"/><Relationship Id="rId4" Type="http://schemas.openxmlformats.org/officeDocument/2006/relationships/image" Target="../media/image113.png"/><Relationship Id="rId3" Type="http://schemas.openxmlformats.org/officeDocument/2006/relationships/image" Target="../media/image112.jpeg"/><Relationship Id="rId2" Type="http://schemas.openxmlformats.org/officeDocument/2006/relationships/image" Target="../media/image111.jpeg"/><Relationship Id="rId1" Type="http://schemas.openxmlformats.org/officeDocument/2006/relationships/image" Target="../media/image110.jpeg"/></Relationships>
</file>

<file path=ppt/slides/_rels/slide71.xml.rels><?xml version="1.0" encoding="UTF-8" standalone="yes"?>
<Relationships xmlns="http://schemas.openxmlformats.org/package/2006/relationships"><Relationship Id="rId6" Type="http://schemas.openxmlformats.org/officeDocument/2006/relationships/notesSlide" Target="../notesSlides/notesSlide21.xml"/><Relationship Id="rId5" Type="http://schemas.openxmlformats.org/officeDocument/2006/relationships/slideLayout" Target="../slideLayouts/slideLayout2.xml"/><Relationship Id="rId4" Type="http://schemas.openxmlformats.org/officeDocument/2006/relationships/image" Target="../media/image117.png"/><Relationship Id="rId3" Type="http://schemas.openxmlformats.org/officeDocument/2006/relationships/image" Target="../media/image116.jpeg"/><Relationship Id="rId2" Type="http://schemas.openxmlformats.org/officeDocument/2006/relationships/image" Target="../media/image115.jpeg"/><Relationship Id="rId1" Type="http://schemas.openxmlformats.org/officeDocument/2006/relationships/hyperlink" Target="http://translate.google.com/translate?u=http://buffalo.jp/&amp;langpair=ja|en&amp;hl=en&amp;ie=UTF-8&amp;oe=UTF-8&amp;prev=/language_tools" TargetMode="External"/></Relationships>
</file>

<file path=ppt/slides/_rels/slide72.xml.rels><?xml version="1.0" encoding="UTF-8" standalone="yes"?>
<Relationships xmlns="http://schemas.openxmlformats.org/package/2006/relationships"><Relationship Id="rId9" Type="http://schemas.openxmlformats.org/officeDocument/2006/relationships/image" Target="../media/image126.jpeg"/><Relationship Id="rId8" Type="http://schemas.openxmlformats.org/officeDocument/2006/relationships/image" Target="../media/image125.jpeg"/><Relationship Id="rId7" Type="http://schemas.openxmlformats.org/officeDocument/2006/relationships/image" Target="../media/image124.jpeg"/><Relationship Id="rId6" Type="http://schemas.openxmlformats.org/officeDocument/2006/relationships/image" Target="../media/image123.jpeg"/><Relationship Id="rId5" Type="http://schemas.openxmlformats.org/officeDocument/2006/relationships/image" Target="../media/image122.jpeg"/><Relationship Id="rId4" Type="http://schemas.openxmlformats.org/officeDocument/2006/relationships/image" Target="../media/image121.png"/><Relationship Id="rId3" Type="http://schemas.openxmlformats.org/officeDocument/2006/relationships/image" Target="../media/image120.jpeg"/><Relationship Id="rId2" Type="http://schemas.openxmlformats.org/officeDocument/2006/relationships/image" Target="../media/image119.png"/><Relationship Id="rId11" Type="http://schemas.openxmlformats.org/officeDocument/2006/relationships/notesSlide" Target="../notesSlides/notesSlide22.xml"/><Relationship Id="rId10" Type="http://schemas.openxmlformats.org/officeDocument/2006/relationships/slideLayout" Target="../slideLayouts/slideLayout2.xml"/><Relationship Id="rId1" Type="http://schemas.openxmlformats.org/officeDocument/2006/relationships/image" Target="../media/image118.png"/></Relationships>
</file>

<file path=ppt/slides/_rels/slide73.xml.rels><?xml version="1.0" encoding="UTF-8" standalone="yes"?>
<Relationships xmlns="http://schemas.openxmlformats.org/package/2006/relationships"><Relationship Id="rId9" Type="http://schemas.openxmlformats.org/officeDocument/2006/relationships/image" Target="../media/image131.png"/><Relationship Id="rId8" Type="http://schemas.openxmlformats.org/officeDocument/2006/relationships/image" Target="../media/image130.jpeg"/><Relationship Id="rId7" Type="http://schemas.openxmlformats.org/officeDocument/2006/relationships/hyperlink" Target="http://www.sfgate.com/cgi-bin/blogs/sfgate/indexn/detail?blogid=5&amp;entry_id=12853" TargetMode="External"/><Relationship Id="rId6" Type="http://schemas.openxmlformats.org/officeDocument/2006/relationships/image" Target="../media/image129.jpeg"/><Relationship Id="rId5" Type="http://schemas.openxmlformats.org/officeDocument/2006/relationships/hyperlink" Target="http://robotgossip.blogspot.com/2007/02/unmanned-helicopter-for-everest.html" TargetMode="External"/><Relationship Id="rId4" Type="http://schemas.openxmlformats.org/officeDocument/2006/relationships/image" Target="../media/image128.jpeg"/><Relationship Id="rId3" Type="http://schemas.openxmlformats.org/officeDocument/2006/relationships/hyperlink" Target="http://www.gadgetuniverse.com/product_detail.asp?roi=echo3-1073273532-1166105&amp;SRC=EM070203&amp;rsource=EMAIL&amp;keywd=EM070203&amp;SKU=TV+322+W" TargetMode="External"/><Relationship Id="rId2" Type="http://schemas.openxmlformats.org/officeDocument/2006/relationships/image" Target="../media/image127.jpeg"/><Relationship Id="rId11" Type="http://schemas.openxmlformats.org/officeDocument/2006/relationships/notesSlide" Target="../notesSlides/notesSlide23.xml"/><Relationship Id="rId10" Type="http://schemas.openxmlformats.org/officeDocument/2006/relationships/slideLayout" Target="../slideLayouts/slideLayout2.xml"/><Relationship Id="rId1" Type="http://schemas.openxmlformats.org/officeDocument/2006/relationships/hyperlink" Target="http://tech.sina.com.cn/d/2006-11-14/09311235763.shtml" TargetMode="External"/></Relationships>
</file>

<file path=ppt/slides/_rels/slide74.xml.rels><?xml version="1.0" encoding="UTF-8" standalone="yes"?>
<Relationships xmlns="http://schemas.openxmlformats.org/package/2006/relationships"><Relationship Id="rId4" Type="http://schemas.openxmlformats.org/officeDocument/2006/relationships/notesSlide" Target="../notesSlides/notesSlide24.xml"/><Relationship Id="rId3" Type="http://schemas.openxmlformats.org/officeDocument/2006/relationships/slideLayout" Target="../slideLayouts/slideLayout2.xml"/><Relationship Id="rId2" Type="http://schemas.openxmlformats.org/officeDocument/2006/relationships/image" Target="../media/image133.jpeg"/><Relationship Id="rId1" Type="http://schemas.openxmlformats.org/officeDocument/2006/relationships/image" Target="../media/image132.png"/></Relationships>
</file>

<file path=ppt/slides/_rels/slide75.xml.rels><?xml version="1.0" encoding="UTF-8" standalone="yes"?>
<Relationships xmlns="http://schemas.openxmlformats.org/package/2006/relationships"><Relationship Id="rId9" Type="http://schemas.openxmlformats.org/officeDocument/2006/relationships/notesSlide" Target="../notesSlides/notesSlide25.xml"/><Relationship Id="rId8" Type="http://schemas.openxmlformats.org/officeDocument/2006/relationships/slideLayout" Target="../slideLayouts/slideLayout2.xml"/><Relationship Id="rId7" Type="http://schemas.openxmlformats.org/officeDocument/2006/relationships/image" Target="../media/image138.jpeg"/><Relationship Id="rId6" Type="http://schemas.openxmlformats.org/officeDocument/2006/relationships/image" Target="../media/image137.jpeg"/><Relationship Id="rId5" Type="http://schemas.openxmlformats.org/officeDocument/2006/relationships/hyperlink" Target="http://appft1.uspto.gov/netacgi/nph-Parser?Sect1=PTO1&amp;Sect2=HITOFF&amp;d=PG01&amp;p=1&amp;u=/netahtml/PTO/srchnum.html&amp;r=1&amp;f=G&amp;l=50&amp;s1=%2220070008113%22.PGNR.&amp;OS=DN/20070008113&amp;RS=DN/20070008113" TargetMode="External"/><Relationship Id="rId4" Type="http://schemas.openxmlformats.org/officeDocument/2006/relationships/image" Target="../media/image136.jpeg"/><Relationship Id="rId3" Type="http://schemas.openxmlformats.org/officeDocument/2006/relationships/image" Target="../media/image135.jpeg"/><Relationship Id="rId2" Type="http://schemas.openxmlformats.org/officeDocument/2006/relationships/image" Target="../media/image134.jpeg"/><Relationship Id="rId1" Type="http://schemas.openxmlformats.org/officeDocument/2006/relationships/hyperlink" Target="http://news.yahoo.com/s/nm/20070115/tc_nm/csr_acquisitions_dc" TargetMode="Externa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9.png"/></Relationships>
</file>

<file path=ppt/slides/_rels/slide78.xml.rels><?xml version="1.0" encoding="UTF-8" standalone="yes"?>
<Relationships xmlns="http://schemas.openxmlformats.org/package/2006/relationships"><Relationship Id="rId5" Type="http://schemas.openxmlformats.org/officeDocument/2006/relationships/notesSlide" Target="../notesSlides/notesSlide27.xml"/><Relationship Id="rId4" Type="http://schemas.openxmlformats.org/officeDocument/2006/relationships/slideLayout" Target="../slideLayouts/slideLayout2.xml"/><Relationship Id="rId3" Type="http://schemas.openxmlformats.org/officeDocument/2006/relationships/image" Target="../media/image142.jpeg"/><Relationship Id="rId2" Type="http://schemas.openxmlformats.org/officeDocument/2006/relationships/image" Target="../media/image141.jpeg"/><Relationship Id="rId1" Type="http://schemas.openxmlformats.org/officeDocument/2006/relationships/image" Target="../media/image140.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9" Type="http://schemas.openxmlformats.org/officeDocument/2006/relationships/vmlDrawing" Target="../drawings/vmlDrawing2.vml"/><Relationship Id="rId8" Type="http://schemas.openxmlformats.org/officeDocument/2006/relationships/slideLayout" Target="../slideLayouts/slideLayout2.xml"/><Relationship Id="rId7" Type="http://schemas.openxmlformats.org/officeDocument/2006/relationships/image" Target="../media/image8.wmf"/><Relationship Id="rId6" Type="http://schemas.openxmlformats.org/officeDocument/2006/relationships/image" Target="../media/image14.png"/><Relationship Id="rId5" Type="http://schemas.openxmlformats.org/officeDocument/2006/relationships/oleObject" Target="../embeddings/oleObject4.bin"/><Relationship Id="rId4" Type="http://schemas.openxmlformats.org/officeDocument/2006/relationships/image" Target="../media/image13.png"/><Relationship Id="rId3" Type="http://schemas.openxmlformats.org/officeDocument/2006/relationships/oleObject" Target="../embeddings/oleObject3.bin"/><Relationship Id="rId2" Type="http://schemas.openxmlformats.org/officeDocument/2006/relationships/image" Target="../media/image12.png"/><Relationship Id="rId1" Type="http://schemas.openxmlformats.org/officeDocument/2006/relationships/oleObject" Target="../embeddings/oleObject2.bin"/></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0" y="1000125"/>
            <a:ext cx="9144000" cy="21431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 name="矩形 8"/>
          <p:cNvSpPr/>
          <p:nvPr/>
        </p:nvSpPr>
        <p:spPr>
          <a:xfrm>
            <a:off x="6715125" y="5795963"/>
            <a:ext cx="2224088" cy="106203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8" name="Rectangle 2"/>
          <p:cNvSpPr txBox="1">
            <a:spLocks noChangeArrowheads="1"/>
          </p:cNvSpPr>
          <p:nvPr/>
        </p:nvSpPr>
        <p:spPr>
          <a:xfrm>
            <a:off x="877280" y="1611939"/>
            <a:ext cx="7389440" cy="1014388"/>
          </a:xfrm>
          <a:prstGeom prst="rect">
            <a:avLst/>
          </a:prstGeom>
        </p:spPr>
        <p:txBody>
          <a:bodyPr/>
          <a:lstStyle/>
          <a:p>
            <a:pPr algn="ctr">
              <a:defRPr/>
            </a:pPr>
            <a:r>
              <a:rPr lang="en-US" altLang="zh-CN" sz="4800" b="1" kern="0" dirty="0">
                <a:solidFill>
                  <a:schemeClr val="tx2"/>
                </a:solidFill>
                <a:latin typeface="Times" pitchFamily="18" charset="0"/>
                <a:ea typeface="+mj-ea"/>
                <a:cs typeface="+mj-cs"/>
              </a:rPr>
              <a:t>《</a:t>
            </a:r>
            <a:r>
              <a:rPr lang="zh-CN" altLang="en-US" sz="4800" b="1" kern="0" dirty="0">
                <a:solidFill>
                  <a:schemeClr val="tx2"/>
                </a:solidFill>
                <a:latin typeface="Times" pitchFamily="18" charset="0"/>
                <a:ea typeface="+mj-ea"/>
                <a:cs typeface="+mj-cs"/>
              </a:rPr>
              <a:t>嵌入式系统设计与应用</a:t>
            </a:r>
            <a:r>
              <a:rPr lang="en-US" altLang="zh-CN" sz="4800" b="1" kern="0" dirty="0">
                <a:solidFill>
                  <a:schemeClr val="tx2"/>
                </a:solidFill>
                <a:latin typeface="Times" pitchFamily="18" charset="0"/>
                <a:ea typeface="+mj-ea"/>
                <a:cs typeface="+mj-cs"/>
              </a:rPr>
              <a:t>》</a:t>
            </a:r>
            <a:endParaRPr lang="en-US" altLang="zh-CN" sz="4800" b="1" kern="0" dirty="0">
              <a:solidFill>
                <a:schemeClr val="tx2"/>
              </a:solidFill>
              <a:latin typeface="Times" pitchFamily="18" charset="0"/>
              <a:ea typeface="+mj-ea"/>
              <a:cs typeface="+mj-cs"/>
            </a:endParaRPr>
          </a:p>
          <a:p>
            <a:pPr algn="ctr">
              <a:defRPr/>
            </a:pPr>
            <a:endParaRPr lang="zh-CN" altLang="zh-CN" sz="4400" kern="0" dirty="0">
              <a:solidFill>
                <a:schemeClr val="tx2"/>
              </a:solidFill>
              <a:latin typeface="Times" pitchFamily="18" charset="0"/>
              <a:ea typeface="+mj-ea"/>
              <a:cs typeface="+mj-cs"/>
            </a:endParaRPr>
          </a:p>
        </p:txBody>
      </p:sp>
      <p:pic>
        <p:nvPicPr>
          <p:cNvPr id="3077" name="图片 2" descr="1 - 副本.jpg"/>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3286125" y="5765800"/>
            <a:ext cx="1079500" cy="107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8" name="图片 3" descr="2 - 副本.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381500" y="5765800"/>
            <a:ext cx="1079500" cy="107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9" name="图片 4" descr="3 - 信息学院.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476875" y="5765800"/>
            <a:ext cx="1079500" cy="107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0" name="图片 5" descr="4 - 树林.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198688" y="5765800"/>
            <a:ext cx="1079500" cy="107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1" name="图片 6" descr="5 - 校庆.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103313" y="5765800"/>
            <a:ext cx="1079500" cy="107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Rectangle 2"/>
          <p:cNvSpPr txBox="1">
            <a:spLocks noChangeArrowheads="1"/>
          </p:cNvSpPr>
          <p:nvPr/>
        </p:nvSpPr>
        <p:spPr>
          <a:xfrm>
            <a:off x="2071688" y="4214813"/>
            <a:ext cx="4929187" cy="584200"/>
          </a:xfrm>
          <a:prstGeom prst="rect">
            <a:avLst/>
          </a:prstGeom>
        </p:spPr>
        <p:txBody>
          <a:bodyPr/>
          <a:lstStyle/>
          <a:p>
            <a:pPr>
              <a:defRPr/>
            </a:pPr>
            <a:r>
              <a:rPr lang="zh-CN" altLang="en-US" sz="2800" kern="0" dirty="0" smtClean="0">
                <a:solidFill>
                  <a:schemeClr val="tx2"/>
                </a:solidFill>
                <a:latin typeface="楷体_GB2312" panose="02010609030101010101" pitchFamily="49" charset="-122"/>
              </a:rPr>
              <a:t>蒲海波 </a:t>
            </a:r>
            <a:r>
              <a:rPr lang="en-US" altLang="zh-CN" sz="2800" kern="0" dirty="0" smtClean="0">
                <a:solidFill>
                  <a:schemeClr val="tx2"/>
                </a:solidFill>
                <a:latin typeface="Times"/>
              </a:rPr>
              <a:t>puhb@sicau.edu.cn</a:t>
            </a:r>
            <a:endParaRPr lang="en-US" altLang="zh-CN" sz="2800" kern="0" dirty="0">
              <a:solidFill>
                <a:schemeClr val="tx2"/>
              </a:solidFill>
              <a:latin typeface="Times"/>
            </a:endParaRPr>
          </a:p>
        </p:txBody>
      </p:sp>
      <p:sp>
        <p:nvSpPr>
          <p:cNvPr id="40" name="Rectangle 2"/>
          <p:cNvSpPr txBox="1">
            <a:spLocks noChangeArrowheads="1"/>
          </p:cNvSpPr>
          <p:nvPr/>
        </p:nvSpPr>
        <p:spPr>
          <a:xfrm>
            <a:off x="1143000" y="2928938"/>
            <a:ext cx="6500813" cy="785812"/>
          </a:xfrm>
          <a:prstGeom prst="rect">
            <a:avLst/>
          </a:prstGeom>
        </p:spPr>
        <p:txBody>
          <a:bodyPr/>
          <a:lstStyle/>
          <a:p>
            <a:pPr algn="ctr">
              <a:defRPr/>
            </a:pPr>
            <a:r>
              <a:rPr lang="zh-CN" altLang="en-US" sz="3600" kern="0" dirty="0">
                <a:solidFill>
                  <a:schemeClr val="tx2"/>
                </a:solidFill>
                <a:latin typeface="Times" pitchFamily="18" charset="0"/>
                <a:ea typeface="+mj-ea"/>
                <a:cs typeface="+mj-cs"/>
              </a:rPr>
              <a:t>第</a:t>
            </a:r>
            <a:r>
              <a:rPr lang="en-US" altLang="zh-CN" sz="3600" kern="0" dirty="0">
                <a:solidFill>
                  <a:schemeClr val="tx2"/>
                </a:solidFill>
                <a:latin typeface="Times" pitchFamily="18" charset="0"/>
                <a:ea typeface="+mj-ea"/>
                <a:cs typeface="+mj-cs"/>
              </a:rPr>
              <a:t>1</a:t>
            </a:r>
            <a:r>
              <a:rPr lang="zh-CN" altLang="en-US" sz="3600" kern="0" dirty="0">
                <a:solidFill>
                  <a:schemeClr val="tx2"/>
                </a:solidFill>
                <a:latin typeface="Times" pitchFamily="18" charset="0"/>
                <a:ea typeface="+mj-ea"/>
                <a:cs typeface="+mj-cs"/>
              </a:rPr>
              <a:t>章  嵌入式系统基础</a:t>
            </a:r>
            <a:endParaRPr lang="zh-CN" altLang="zh-CN" sz="3600" kern="0" dirty="0">
              <a:solidFill>
                <a:schemeClr val="tx2"/>
              </a:solidFill>
              <a:latin typeface="Times" pitchFamily="18" charset="0"/>
              <a:ea typeface="+mj-ea"/>
              <a:cs typeface="+mj-cs"/>
            </a:endParaRPr>
          </a:p>
        </p:txBody>
      </p:sp>
      <p:pic>
        <p:nvPicPr>
          <p:cNvPr id="3084" name="图片 19" descr="6.jpg"/>
          <p:cNvPicPr/>
          <p:nvPr/>
        </p:nvPicPr>
        <p:blipFill>
          <a:blip r:embed="rId6">
            <a:extLst>
              <a:ext uri="{28A0092B-C50C-407E-A947-70E740481C1C}">
                <a14:useLocalDpi xmlns:a14="http://schemas.microsoft.com/office/drawing/2010/main" val="0"/>
              </a:ext>
            </a:extLst>
          </a:blip>
          <a:srcRect/>
          <a:stretch>
            <a:fillRect/>
          </a:stretch>
        </p:blipFill>
        <p:spPr bwMode="auto">
          <a:xfrm>
            <a:off x="7938" y="5765800"/>
            <a:ext cx="1079500" cy="107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5" name="图片 14" descr="QQ截图20151206154612.png"/>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227013" y="215900"/>
            <a:ext cx="3248025" cy="693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ChangeArrowheads="1"/>
          </p:cNvSpPr>
          <p:nvPr/>
        </p:nvSpPr>
        <p:spPr bwMode="auto">
          <a:xfrm>
            <a:off x="539750" y="333375"/>
            <a:ext cx="8229600" cy="825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nchor="b"/>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3600" b="1">
                <a:solidFill>
                  <a:srgbClr val="0000FF"/>
                </a:solidFill>
                <a:ea typeface="黑体" panose="02010600030101010101" pitchFamily="49" charset="-122"/>
              </a:rPr>
              <a:t>嵌入式系统与桌面通用系统的区别</a:t>
            </a:r>
            <a:r>
              <a:rPr lang="en-US" altLang="zh-CN" sz="3600" b="1">
                <a:solidFill>
                  <a:srgbClr val="0000FF"/>
                </a:solidFill>
                <a:latin typeface="Comic Sans MS" panose="030F0702030302020204" pitchFamily="66" charset="0"/>
                <a:ea typeface="黑体" panose="02010600030101010101" pitchFamily="49" charset="-122"/>
              </a:rPr>
              <a:t>(3/7)</a:t>
            </a:r>
            <a:endParaRPr lang="en-US" altLang="zh-CN" sz="3600" b="1">
              <a:solidFill>
                <a:srgbClr val="0000FF"/>
              </a:solidFill>
              <a:latin typeface="Comic Sans MS" panose="030F0702030302020204" pitchFamily="66" charset="0"/>
              <a:ea typeface="黑体" panose="02010600030101010101" pitchFamily="49" charset="-122"/>
            </a:endParaRPr>
          </a:p>
        </p:txBody>
      </p:sp>
      <p:sp>
        <p:nvSpPr>
          <p:cNvPr id="23555" name="Rectangle 3"/>
          <p:cNvSpPr>
            <a:spLocks noChangeArrowheads="1"/>
          </p:cNvSpPr>
          <p:nvPr/>
        </p:nvSpPr>
        <p:spPr bwMode="auto">
          <a:xfrm>
            <a:off x="539751" y="1268760"/>
            <a:ext cx="8352730" cy="424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lstStyle>
            <a:lvl1pPr marL="342900" indent="-342900"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130000"/>
              </a:lnSpc>
              <a:buFont typeface="Wingdings" panose="05000000000000000000" pitchFamily="2" charset="2"/>
              <a:buChar char="p"/>
            </a:pPr>
            <a:r>
              <a:rPr lang="zh-CN" altLang="en-US" sz="2800" b="1" dirty="0">
                <a:solidFill>
                  <a:schemeClr val="tx2"/>
                </a:solidFill>
                <a:latin typeface="宋体" panose="02010600030101010101" pitchFamily="2" charset="-122"/>
              </a:rPr>
              <a:t>嵌入式系统中使用的操作系统一般是</a:t>
            </a:r>
            <a:r>
              <a:rPr lang="zh-CN" altLang="en-US" sz="2800" b="1" dirty="0">
                <a:solidFill>
                  <a:srgbClr val="FF0000"/>
                </a:solidFill>
                <a:latin typeface="宋体" panose="02010600030101010101" pitchFamily="2" charset="-122"/>
              </a:rPr>
              <a:t>实时操作系统</a:t>
            </a:r>
            <a:endParaRPr lang="en-US" altLang="zh-CN" sz="2800" b="1" dirty="0">
              <a:solidFill>
                <a:srgbClr val="FF0000"/>
              </a:solidFill>
              <a:latin typeface="宋体" panose="02010600030101010101" pitchFamily="2" charset="-122"/>
            </a:endParaRPr>
          </a:p>
          <a:p>
            <a:pPr eaLnBrk="1" hangingPunct="1">
              <a:lnSpc>
                <a:spcPct val="130000"/>
              </a:lnSpc>
              <a:buFont typeface="Wingdings" panose="05000000000000000000" pitchFamily="2" charset="2"/>
              <a:buChar char="p"/>
            </a:pPr>
            <a:r>
              <a:rPr lang="zh-CN" altLang="en-US" sz="2800" b="1" dirty="0">
                <a:solidFill>
                  <a:schemeClr val="tx2"/>
                </a:solidFill>
                <a:latin typeface="宋体" panose="02010600030101010101" pitchFamily="2" charset="-122"/>
              </a:rPr>
              <a:t>嵌入式实时操作系统数量众多，如：</a:t>
            </a:r>
            <a:endParaRPr lang="zh-CN" altLang="en-US" sz="2800" b="1" dirty="0">
              <a:solidFill>
                <a:schemeClr val="tx2"/>
              </a:solidFill>
              <a:latin typeface="宋体" panose="02010600030101010101" pitchFamily="2" charset="-122"/>
            </a:endParaRPr>
          </a:p>
          <a:p>
            <a:pPr lvl="1" eaLnBrk="1" hangingPunct="1">
              <a:lnSpc>
                <a:spcPct val="130000"/>
              </a:lnSpc>
              <a:buClr>
                <a:schemeClr val="tx1"/>
              </a:buClr>
              <a:buSzPct val="90000"/>
              <a:buFont typeface="Wingdings" panose="05000000000000000000" pitchFamily="2" charset="2"/>
              <a:buChar char="n"/>
            </a:pPr>
            <a:r>
              <a:rPr lang="en-US" altLang="zh-CN" sz="2400" dirty="0" err="1">
                <a:solidFill>
                  <a:schemeClr val="tx2"/>
                </a:solidFill>
                <a:latin typeface="Times New Roman" panose="02020603050405020304" pitchFamily="18" charset="0"/>
                <a:cs typeface="Times New Roman" panose="02020603050405020304" pitchFamily="18" charset="0"/>
              </a:rPr>
              <a:t>VxWorks</a:t>
            </a:r>
            <a:endParaRPr lang="en-US" altLang="zh-CN" sz="2400" dirty="0">
              <a:solidFill>
                <a:schemeClr val="tx2"/>
              </a:solidFill>
              <a:latin typeface="Times New Roman" panose="02020603050405020304" pitchFamily="18" charset="0"/>
              <a:cs typeface="Times New Roman" panose="02020603050405020304" pitchFamily="18" charset="0"/>
            </a:endParaRPr>
          </a:p>
          <a:p>
            <a:pPr lvl="1" eaLnBrk="1" hangingPunct="1">
              <a:lnSpc>
                <a:spcPct val="130000"/>
              </a:lnSpc>
              <a:buClr>
                <a:schemeClr val="tx1"/>
              </a:buClr>
              <a:buSzPct val="90000"/>
              <a:buFont typeface="Wingdings" panose="05000000000000000000" pitchFamily="2" charset="2"/>
              <a:buChar char="n"/>
            </a:pPr>
            <a:r>
              <a:rPr lang="en-US" altLang="zh-CN" sz="2400" dirty="0">
                <a:solidFill>
                  <a:schemeClr val="tx2"/>
                </a:solidFill>
                <a:latin typeface="Times New Roman" panose="02020603050405020304" pitchFamily="18" charset="0"/>
                <a:cs typeface="Times New Roman" panose="02020603050405020304" pitchFamily="18" charset="0"/>
              </a:rPr>
              <a:t>Windows CE</a:t>
            </a:r>
            <a:endParaRPr lang="en-US" altLang="zh-CN" sz="2400" dirty="0">
              <a:solidFill>
                <a:schemeClr val="tx2"/>
              </a:solidFill>
              <a:latin typeface="Times New Roman" panose="02020603050405020304" pitchFamily="18" charset="0"/>
              <a:cs typeface="Times New Roman" panose="02020603050405020304" pitchFamily="18" charset="0"/>
            </a:endParaRPr>
          </a:p>
          <a:p>
            <a:pPr lvl="1" eaLnBrk="1" hangingPunct="1">
              <a:lnSpc>
                <a:spcPct val="130000"/>
              </a:lnSpc>
              <a:buClr>
                <a:schemeClr val="tx1"/>
              </a:buClr>
              <a:buSzPct val="90000"/>
              <a:buFont typeface="Wingdings" panose="05000000000000000000" pitchFamily="2" charset="2"/>
              <a:buChar char="n"/>
            </a:pPr>
            <a:r>
              <a:rPr lang="en-US" altLang="zh-CN" sz="2400" dirty="0" err="1">
                <a:solidFill>
                  <a:schemeClr val="tx2"/>
                </a:solidFill>
                <a:latin typeface="Times New Roman" panose="02020603050405020304" pitchFamily="18" charset="0"/>
                <a:cs typeface="Times New Roman" panose="02020603050405020304" pitchFamily="18" charset="0"/>
              </a:rPr>
              <a:t>pSOS</a:t>
            </a:r>
            <a:endParaRPr lang="en-US" altLang="zh-CN" sz="2400" dirty="0">
              <a:solidFill>
                <a:schemeClr val="tx2"/>
              </a:solidFill>
              <a:latin typeface="Times New Roman" panose="02020603050405020304" pitchFamily="18" charset="0"/>
              <a:cs typeface="Times New Roman" panose="02020603050405020304" pitchFamily="18" charset="0"/>
            </a:endParaRPr>
          </a:p>
          <a:p>
            <a:pPr lvl="1" eaLnBrk="1" hangingPunct="1">
              <a:lnSpc>
                <a:spcPct val="130000"/>
              </a:lnSpc>
              <a:buClr>
                <a:schemeClr val="tx1"/>
              </a:buClr>
              <a:buSzPct val="90000"/>
              <a:buFont typeface="Wingdings" panose="05000000000000000000" pitchFamily="2" charset="2"/>
              <a:buChar char="n"/>
            </a:pPr>
            <a:r>
              <a:rPr lang="en-US" altLang="zh-CN" sz="2400" dirty="0">
                <a:solidFill>
                  <a:schemeClr val="tx2"/>
                </a:solidFill>
                <a:latin typeface="Times New Roman" panose="02020603050405020304" pitchFamily="18" charset="0"/>
                <a:cs typeface="Times New Roman" panose="02020603050405020304" pitchFamily="18" charset="0"/>
              </a:rPr>
              <a:t>QNX</a:t>
            </a:r>
            <a:endParaRPr lang="en-US" altLang="zh-CN" sz="2400" dirty="0">
              <a:solidFill>
                <a:schemeClr val="tx2"/>
              </a:solidFill>
              <a:latin typeface="Times New Roman" panose="02020603050405020304" pitchFamily="18" charset="0"/>
              <a:cs typeface="Times New Roman" panose="02020603050405020304" pitchFamily="18" charset="0"/>
            </a:endParaRPr>
          </a:p>
          <a:p>
            <a:pPr lvl="1" eaLnBrk="1" hangingPunct="1">
              <a:lnSpc>
                <a:spcPct val="130000"/>
              </a:lnSpc>
              <a:buClr>
                <a:schemeClr val="tx1"/>
              </a:buClr>
              <a:buSzPct val="90000"/>
              <a:buFont typeface="Wingdings" panose="05000000000000000000" pitchFamily="2" charset="2"/>
              <a:buChar char="n"/>
            </a:pPr>
            <a:r>
              <a:rPr lang="en-US" altLang="zh-CN" sz="2400" dirty="0" err="1">
                <a:solidFill>
                  <a:schemeClr val="tx2"/>
                </a:solidFill>
                <a:latin typeface="Times New Roman" panose="02020603050405020304" pitchFamily="18" charset="0"/>
                <a:cs typeface="Times New Roman" panose="02020603050405020304" pitchFamily="18" charset="0"/>
              </a:rPr>
              <a:t>uc</a:t>
            </a:r>
            <a:r>
              <a:rPr lang="zh-CN" altLang="en-US" sz="2400" dirty="0">
                <a:solidFill>
                  <a:schemeClr val="tx2"/>
                </a:solidFill>
                <a:latin typeface="Times New Roman" panose="02020603050405020304" pitchFamily="18" charset="0"/>
                <a:cs typeface="Times New Roman" panose="02020603050405020304" pitchFamily="18" charset="0"/>
              </a:rPr>
              <a:t>／</a:t>
            </a:r>
            <a:r>
              <a:rPr lang="en-US" altLang="zh-CN" sz="2400" dirty="0">
                <a:solidFill>
                  <a:schemeClr val="tx2"/>
                </a:solidFill>
                <a:latin typeface="Times New Roman" panose="02020603050405020304" pitchFamily="18" charset="0"/>
                <a:cs typeface="Times New Roman" panose="02020603050405020304" pitchFamily="18" charset="0"/>
              </a:rPr>
              <a:t>OS</a:t>
            </a:r>
            <a:endParaRPr lang="en-US" altLang="zh-CN" sz="2400" dirty="0">
              <a:solidFill>
                <a:schemeClr val="tx2"/>
              </a:solidFill>
              <a:latin typeface="Times New Roman" panose="02020603050405020304" pitchFamily="18" charset="0"/>
              <a:cs typeface="Times New Roman" panose="02020603050405020304" pitchFamily="18" charset="0"/>
            </a:endParaRPr>
          </a:p>
          <a:p>
            <a:pPr eaLnBrk="1" hangingPunct="1">
              <a:lnSpc>
                <a:spcPct val="130000"/>
              </a:lnSpc>
              <a:buFont typeface="Wingdings" panose="05000000000000000000" pitchFamily="2" charset="2"/>
              <a:buChar char="p"/>
            </a:pPr>
            <a:r>
              <a:rPr lang="zh-CN" altLang="en-US" sz="2800" b="1" dirty="0">
                <a:solidFill>
                  <a:schemeClr val="tx2"/>
                </a:solidFill>
                <a:latin typeface="宋体" panose="02010600030101010101" pitchFamily="2" charset="-122"/>
              </a:rPr>
              <a:t>国产嵌入式实时操作系统，如：</a:t>
            </a:r>
            <a:endParaRPr lang="zh-CN" altLang="en-US" sz="2800" b="1" dirty="0">
              <a:solidFill>
                <a:schemeClr val="tx2"/>
              </a:solidFill>
              <a:latin typeface="宋体" panose="02010600030101010101" pitchFamily="2" charset="-122"/>
            </a:endParaRPr>
          </a:p>
          <a:p>
            <a:pPr lvl="1" eaLnBrk="1" hangingPunct="1">
              <a:lnSpc>
                <a:spcPct val="130000"/>
              </a:lnSpc>
              <a:buClr>
                <a:schemeClr val="tx1"/>
              </a:buClr>
              <a:buSzPct val="90000"/>
              <a:buFont typeface="Wingdings" panose="05000000000000000000" pitchFamily="2" charset="2"/>
              <a:buChar char="n"/>
            </a:pPr>
            <a:r>
              <a:rPr lang="en-US" altLang="zh-CN" sz="2400" dirty="0">
                <a:solidFill>
                  <a:schemeClr val="tx2"/>
                </a:solidFill>
                <a:latin typeface="Times New Roman" panose="02020603050405020304" pitchFamily="18" charset="0"/>
                <a:cs typeface="Times New Roman" panose="02020603050405020304" pitchFamily="18" charset="0"/>
              </a:rPr>
              <a:t>HOPEN</a:t>
            </a:r>
            <a:endParaRPr lang="en-US" altLang="zh-CN" sz="2400" dirty="0">
              <a:solidFill>
                <a:schemeClr val="tx2"/>
              </a:solidFill>
              <a:latin typeface="Times New Roman" panose="02020603050405020304" pitchFamily="18" charset="0"/>
              <a:cs typeface="Times New Roman" panose="02020603050405020304" pitchFamily="18" charset="0"/>
            </a:endParaRPr>
          </a:p>
          <a:p>
            <a:pPr lvl="1" eaLnBrk="1" hangingPunct="1">
              <a:lnSpc>
                <a:spcPct val="130000"/>
              </a:lnSpc>
              <a:buClr>
                <a:schemeClr val="tx1"/>
              </a:buClr>
              <a:buSzPct val="90000"/>
              <a:buFont typeface="Wingdings" panose="05000000000000000000" pitchFamily="2" charset="2"/>
              <a:buChar char="n"/>
            </a:pPr>
            <a:r>
              <a:rPr lang="en-US" altLang="zh-CN" sz="2400" dirty="0" err="1">
                <a:solidFill>
                  <a:schemeClr val="tx2"/>
                </a:solidFill>
                <a:latin typeface="Times New Roman" panose="02020603050405020304" pitchFamily="18" charset="0"/>
                <a:cs typeface="Times New Roman" panose="02020603050405020304" pitchFamily="18" charset="0"/>
              </a:rPr>
              <a:t>DeltaOS</a:t>
            </a:r>
            <a:endParaRPr lang="en-US" altLang="zh-CN" sz="2400" dirty="0">
              <a:solidFill>
                <a:schemeClr val="tx2"/>
              </a:solidFill>
              <a:latin typeface="Times New Roman" panose="02020603050405020304" pitchFamily="18" charset="0"/>
              <a:cs typeface="Times New Roman" panose="02020603050405020304" pitchFamily="18" charset="0"/>
            </a:endParaRPr>
          </a:p>
          <a:p>
            <a:pPr lvl="1" eaLnBrk="1" hangingPunct="1">
              <a:lnSpc>
                <a:spcPct val="130000"/>
              </a:lnSpc>
              <a:buClr>
                <a:schemeClr val="tx1"/>
              </a:buClr>
              <a:buSzPct val="90000"/>
              <a:buFont typeface="Wingdings" panose="05000000000000000000" pitchFamily="2" charset="2"/>
              <a:buChar char="n"/>
            </a:pPr>
            <a:r>
              <a:rPr sz="2400" dirty="0">
                <a:solidFill>
                  <a:schemeClr val="tx2"/>
                </a:solidFill>
                <a:latin typeface="Times New Roman" panose="02020603050405020304" pitchFamily="18" charset="0"/>
                <a:cs typeface="Times New Roman" panose="02020603050405020304" pitchFamily="18" charset="0"/>
              </a:rPr>
              <a:t>HarmonyOS</a:t>
            </a:r>
            <a:endParaRPr sz="2400" dirty="0">
              <a:solidFill>
                <a:schemeClr val="tx2"/>
              </a:solidFill>
              <a:latin typeface="Times New Roman" panose="02020603050405020304" pitchFamily="18" charset="0"/>
              <a:cs typeface="Times New Roman" panose="02020603050405020304" pitchFamily="18" charset="0"/>
            </a:endParaRPr>
          </a:p>
        </p:txBody>
      </p:sp>
      <p:sp>
        <p:nvSpPr>
          <p:cNvPr id="23556" name="Rectangle 10"/>
          <p:cNvSpPr>
            <a:spLocks noChangeArrowheads="1"/>
          </p:cNvSpPr>
          <p:nvPr/>
        </p:nvSpPr>
        <p:spPr bwMode="auto">
          <a:xfrm>
            <a:off x="633413" y="2138363"/>
            <a:ext cx="6962775"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Wingdings" panose="05000000000000000000" pitchFamily="2" charset="2"/>
              <a:buChar char="p"/>
            </a:pPr>
            <a:endParaRPr lang="en-US" altLang="zh-CN" sz="2000">
              <a:solidFill>
                <a:schemeClr val="tx2"/>
              </a:solidFill>
              <a:latin typeface="Comic Sans MS" panose="030F0702030302020204" pitchFamily="66" charset="0"/>
            </a:endParaRPr>
          </a:p>
        </p:txBody>
      </p:sp>
    </p:spTree>
  </p:cSld>
  <p:clrMapOvr>
    <a:masterClrMapping/>
  </p:clrMapOvr>
  <p:transition spd="slow">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ChangeArrowheads="1"/>
          </p:cNvSpPr>
          <p:nvPr/>
        </p:nvSpPr>
        <p:spPr bwMode="auto">
          <a:xfrm>
            <a:off x="539750" y="333375"/>
            <a:ext cx="8229600" cy="825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nchor="b"/>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3600" b="1">
                <a:solidFill>
                  <a:srgbClr val="0000FF"/>
                </a:solidFill>
                <a:ea typeface="黑体" panose="02010600030101010101" pitchFamily="49" charset="-122"/>
              </a:rPr>
              <a:t>嵌入式系统与桌面通用系统的区别</a:t>
            </a:r>
            <a:r>
              <a:rPr lang="en-US" altLang="zh-CN" sz="3600" b="1">
                <a:solidFill>
                  <a:srgbClr val="0000FF"/>
                </a:solidFill>
                <a:latin typeface="Comic Sans MS" panose="030F0702030302020204" pitchFamily="66" charset="0"/>
                <a:ea typeface="黑体" panose="02010600030101010101" pitchFamily="49" charset="-122"/>
              </a:rPr>
              <a:t>(4/7)</a:t>
            </a:r>
            <a:endParaRPr lang="en-US" altLang="zh-CN" sz="3600" b="1">
              <a:solidFill>
                <a:srgbClr val="0000FF"/>
              </a:solidFill>
              <a:latin typeface="Comic Sans MS" panose="030F0702030302020204" pitchFamily="66" charset="0"/>
              <a:ea typeface="黑体" panose="02010600030101010101" pitchFamily="49" charset="-122"/>
            </a:endParaRPr>
          </a:p>
        </p:txBody>
      </p:sp>
      <p:sp>
        <p:nvSpPr>
          <p:cNvPr id="24579" name="Rectangle 3"/>
          <p:cNvSpPr>
            <a:spLocks noChangeArrowheads="1"/>
          </p:cNvSpPr>
          <p:nvPr/>
        </p:nvSpPr>
        <p:spPr bwMode="auto">
          <a:xfrm>
            <a:off x="735013" y="1635125"/>
            <a:ext cx="7869237" cy="40261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lstStyle>
            <a:lvl1pPr marL="342900" indent="-342900"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 typeface="Wingdings" panose="05000000000000000000" pitchFamily="2" charset="2"/>
              <a:buChar char="p"/>
            </a:pPr>
            <a:r>
              <a:rPr lang="zh-CN" altLang="en-US" sz="2800" b="1" dirty="0">
                <a:solidFill>
                  <a:schemeClr val="tx2"/>
                </a:solidFill>
                <a:latin typeface="宋体" panose="02010600030101010101" pitchFamily="2" charset="-122"/>
              </a:rPr>
              <a:t>嵌入式系统运行需要</a:t>
            </a:r>
            <a:r>
              <a:rPr lang="zh-CN" altLang="en-US" sz="2800" b="1" dirty="0">
                <a:solidFill>
                  <a:srgbClr val="FF0000"/>
                </a:solidFill>
                <a:latin typeface="宋体" panose="02010600030101010101" pitchFamily="2" charset="-122"/>
              </a:rPr>
              <a:t>高可靠性</a:t>
            </a:r>
            <a:r>
              <a:rPr lang="zh-CN" altLang="en-US" sz="2800" b="1" dirty="0">
                <a:solidFill>
                  <a:schemeClr val="tx2"/>
                </a:solidFill>
                <a:latin typeface="宋体" panose="02010600030101010101" pitchFamily="2" charset="-122"/>
              </a:rPr>
              <a:t>保障，比桌面系统的故障容忍能力弱很多</a:t>
            </a:r>
            <a:endParaRPr lang="en-US" altLang="zh-CN" sz="2800" b="1" dirty="0">
              <a:solidFill>
                <a:schemeClr val="tx2"/>
              </a:solidFill>
              <a:latin typeface="宋体" panose="02010600030101010101" pitchFamily="2" charset="-122"/>
            </a:endParaRPr>
          </a:p>
          <a:p>
            <a:pPr eaLnBrk="1" hangingPunct="1">
              <a:lnSpc>
                <a:spcPct val="150000"/>
              </a:lnSpc>
              <a:buFont typeface="Wingdings" panose="05000000000000000000" pitchFamily="2" charset="2"/>
              <a:buChar char="p"/>
            </a:pPr>
            <a:r>
              <a:rPr lang="zh-CN" altLang="en-US" sz="2800" b="1" dirty="0">
                <a:solidFill>
                  <a:schemeClr val="tx2"/>
                </a:solidFill>
                <a:latin typeface="宋体" panose="02010600030101010101" pitchFamily="2" charset="-122"/>
              </a:rPr>
              <a:t>嵌入式系统需要忍受长时间、无人值守条件下的运行</a:t>
            </a:r>
            <a:endParaRPr lang="zh-CN" altLang="en-US" sz="2800" b="1" dirty="0">
              <a:solidFill>
                <a:schemeClr val="tx2"/>
              </a:solidFill>
              <a:latin typeface="宋体" panose="02010600030101010101" pitchFamily="2" charset="-122"/>
            </a:endParaRPr>
          </a:p>
          <a:p>
            <a:pPr eaLnBrk="1" hangingPunct="1">
              <a:lnSpc>
                <a:spcPct val="150000"/>
              </a:lnSpc>
              <a:buFont typeface="Wingdings" panose="05000000000000000000" pitchFamily="2" charset="2"/>
              <a:buChar char="p"/>
            </a:pPr>
            <a:r>
              <a:rPr lang="zh-CN" altLang="en-US" sz="2800" b="1" dirty="0">
                <a:solidFill>
                  <a:schemeClr val="tx2"/>
                </a:solidFill>
                <a:latin typeface="宋体" panose="02010600030101010101" pitchFamily="2" charset="-122"/>
              </a:rPr>
              <a:t>嵌入式系统运行的环境恶劣</a:t>
            </a:r>
            <a:endParaRPr lang="zh-CN" altLang="en-US" sz="2800" b="1" dirty="0">
              <a:solidFill>
                <a:schemeClr val="tx2"/>
              </a:solidFill>
              <a:latin typeface="宋体" panose="02010600030101010101" pitchFamily="2" charset="-122"/>
            </a:endParaRPr>
          </a:p>
          <a:p>
            <a:pPr eaLnBrk="1" hangingPunct="1">
              <a:lnSpc>
                <a:spcPct val="150000"/>
              </a:lnSpc>
              <a:buFont typeface="Wingdings" panose="05000000000000000000" pitchFamily="2" charset="2"/>
              <a:buChar char="p"/>
            </a:pPr>
            <a:endParaRPr lang="zh-CN" altLang="en-US" sz="2800" b="1" dirty="0">
              <a:solidFill>
                <a:schemeClr val="tx2"/>
              </a:solidFill>
              <a:latin typeface="宋体" panose="02010600030101010101" pitchFamily="2" charset="-122"/>
            </a:endParaRPr>
          </a:p>
        </p:txBody>
      </p:sp>
      <p:sp>
        <p:nvSpPr>
          <p:cNvPr id="24580" name="Rectangle 6"/>
          <p:cNvSpPr>
            <a:spLocks noChangeArrowheads="1"/>
          </p:cNvSpPr>
          <p:nvPr/>
        </p:nvSpPr>
        <p:spPr bwMode="auto">
          <a:xfrm>
            <a:off x="684213" y="3429000"/>
            <a:ext cx="7920037" cy="2009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lstStyle>
            <a:lvl1pPr marL="342900" indent="-342900"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110000"/>
              </a:lnSpc>
              <a:buFont typeface="Wingdings" panose="05000000000000000000" pitchFamily="2" charset="2"/>
              <a:buChar char="p"/>
            </a:pPr>
            <a:endParaRPr lang="zh-CN" altLang="en-US" sz="2400" b="1">
              <a:solidFill>
                <a:srgbClr val="FF0000"/>
              </a:solidFill>
              <a:latin typeface="宋体" panose="02010600030101010101" pitchFamily="2" charset="-122"/>
            </a:endParaRPr>
          </a:p>
        </p:txBody>
      </p:sp>
    </p:spTree>
  </p:cSld>
  <p:clrMapOvr>
    <a:masterClrMapping/>
  </p:clrMapOvr>
  <p:transition spd="slow">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ChangeArrowheads="1"/>
          </p:cNvSpPr>
          <p:nvPr/>
        </p:nvSpPr>
        <p:spPr bwMode="auto">
          <a:xfrm>
            <a:off x="539750" y="333375"/>
            <a:ext cx="8229600" cy="825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nchor="b"/>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3600" b="1">
                <a:solidFill>
                  <a:srgbClr val="0000FF"/>
                </a:solidFill>
                <a:ea typeface="黑体" panose="02010600030101010101" pitchFamily="49" charset="-122"/>
              </a:rPr>
              <a:t>嵌入式系统与桌面通用系统的区别</a:t>
            </a:r>
            <a:r>
              <a:rPr lang="en-US" altLang="zh-CN" sz="3600" b="1">
                <a:solidFill>
                  <a:srgbClr val="0000FF"/>
                </a:solidFill>
                <a:latin typeface="Comic Sans MS" panose="030F0702030302020204" pitchFamily="66" charset="0"/>
                <a:ea typeface="黑体" panose="02010600030101010101" pitchFamily="49" charset="-122"/>
              </a:rPr>
              <a:t>(5/7)</a:t>
            </a:r>
            <a:endParaRPr lang="en-US" altLang="zh-CN" sz="3600" b="1">
              <a:solidFill>
                <a:srgbClr val="0000FF"/>
              </a:solidFill>
              <a:latin typeface="Comic Sans MS" panose="030F0702030302020204" pitchFamily="66" charset="0"/>
              <a:ea typeface="黑体" panose="02010600030101010101" pitchFamily="49" charset="-122"/>
            </a:endParaRPr>
          </a:p>
        </p:txBody>
      </p:sp>
      <p:sp>
        <p:nvSpPr>
          <p:cNvPr id="25603" name="Rectangle 3"/>
          <p:cNvSpPr>
            <a:spLocks noChangeArrowheads="1"/>
          </p:cNvSpPr>
          <p:nvPr/>
        </p:nvSpPr>
        <p:spPr bwMode="auto">
          <a:xfrm>
            <a:off x="719572" y="1448780"/>
            <a:ext cx="8049778" cy="48605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lstStyle>
            <a:lvl1pPr marL="342900" indent="-342900"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110000"/>
              </a:lnSpc>
              <a:buFont typeface="Wingdings" panose="05000000000000000000" pitchFamily="2" charset="2"/>
              <a:buChar char="p"/>
            </a:pPr>
            <a:r>
              <a:rPr lang="zh-CN" altLang="en-US" sz="3200" b="1" dirty="0">
                <a:solidFill>
                  <a:schemeClr val="tx2"/>
                </a:solidFill>
                <a:latin typeface="宋体" panose="02010600030101010101" pitchFamily="2" charset="-122"/>
              </a:rPr>
              <a:t>嵌入式系统大都有</a:t>
            </a:r>
            <a:r>
              <a:rPr lang="zh-CN" altLang="en-US" sz="3200" b="1" dirty="0">
                <a:solidFill>
                  <a:srgbClr val="FF0000"/>
                </a:solidFill>
                <a:latin typeface="宋体" panose="02010600030101010101" pitchFamily="2" charset="-122"/>
              </a:rPr>
              <a:t>功耗约束</a:t>
            </a:r>
            <a:endParaRPr lang="zh-CN" altLang="en-US" sz="3200" b="1" dirty="0">
              <a:solidFill>
                <a:schemeClr val="tx2"/>
              </a:solidFill>
              <a:latin typeface="宋体" panose="02010600030101010101" pitchFamily="2" charset="-122"/>
            </a:endParaRPr>
          </a:p>
          <a:p>
            <a:pPr lvl="1" eaLnBrk="1" hangingPunct="1">
              <a:lnSpc>
                <a:spcPct val="110000"/>
              </a:lnSpc>
              <a:spcBef>
                <a:spcPct val="15000"/>
              </a:spcBef>
              <a:buClr>
                <a:schemeClr val="tx1"/>
              </a:buClr>
              <a:buSzPct val="60000"/>
              <a:buFont typeface="Wingdings" panose="05000000000000000000" pitchFamily="2" charset="2"/>
              <a:buChar char="n"/>
            </a:pPr>
            <a:r>
              <a:rPr lang="zh-CN" altLang="en-US" sz="2800" b="1" dirty="0">
                <a:solidFill>
                  <a:schemeClr val="tx2"/>
                </a:solidFill>
                <a:latin typeface="宋体" panose="02010600030101010101" pitchFamily="2" charset="-122"/>
              </a:rPr>
              <a:t>如：珍贵文物微气象环境监测</a:t>
            </a:r>
            <a:endParaRPr lang="zh-CN" altLang="en-US" sz="2800" b="1" dirty="0">
              <a:solidFill>
                <a:schemeClr val="tx2"/>
              </a:solidFill>
              <a:latin typeface="宋体" panose="02010600030101010101" pitchFamily="2" charset="-122"/>
            </a:endParaRPr>
          </a:p>
          <a:p>
            <a:pPr marL="457200" lvl="1" indent="0" eaLnBrk="1" hangingPunct="1">
              <a:lnSpc>
                <a:spcPct val="110000"/>
              </a:lnSpc>
              <a:spcBef>
                <a:spcPct val="15000"/>
              </a:spcBef>
              <a:buClr>
                <a:schemeClr val="tx1"/>
              </a:buClr>
              <a:buSzPct val="60000"/>
              <a:buFont typeface="Wingdings" panose="05000000000000000000" pitchFamily="2" charset="2"/>
              <a:buNone/>
            </a:pPr>
            <a:r>
              <a:rPr lang="zh-CN" altLang="en-US" sz="2800" b="1" dirty="0">
                <a:solidFill>
                  <a:schemeClr val="tx2"/>
                </a:solidFill>
                <a:latin typeface="宋体" panose="02010600030101010101" pitchFamily="2" charset="-122"/>
              </a:rPr>
              <a:t>  要求</a:t>
            </a:r>
            <a:r>
              <a:rPr lang="en-US" altLang="zh-CN" sz="2800" b="1" dirty="0">
                <a:solidFill>
                  <a:schemeClr val="tx2"/>
                </a:solidFill>
                <a:latin typeface="宋体" panose="02010600030101010101" pitchFamily="2" charset="-122"/>
              </a:rPr>
              <a:t>1</a:t>
            </a:r>
            <a:r>
              <a:rPr lang="zh-CN" altLang="en-US" sz="2800" b="1" dirty="0">
                <a:solidFill>
                  <a:schemeClr val="tx2"/>
                </a:solidFill>
                <a:latin typeface="宋体" panose="02010600030101010101" pitchFamily="2" charset="-122"/>
              </a:rPr>
              <a:t>分钟采样一次，每个采样节点采用电池供电，</a:t>
            </a:r>
            <a:r>
              <a:rPr lang="en-US" altLang="zh-CN" sz="2800" b="1" dirty="0">
                <a:solidFill>
                  <a:schemeClr val="tx2"/>
                </a:solidFill>
                <a:latin typeface="宋体" panose="02010600030101010101" pitchFamily="2" charset="-122"/>
              </a:rPr>
              <a:t>1</a:t>
            </a:r>
            <a:r>
              <a:rPr lang="zh-CN" altLang="en-US" sz="2800" b="1" dirty="0">
                <a:solidFill>
                  <a:schemeClr val="tx2"/>
                </a:solidFill>
                <a:latin typeface="宋体" panose="02010600030101010101" pitchFamily="2" charset="-122"/>
              </a:rPr>
              <a:t>年更新一次。采用常规的方法，能量只能持续工作</a:t>
            </a:r>
            <a:r>
              <a:rPr lang="en-US" altLang="zh-CN" sz="2800" b="1" dirty="0">
                <a:solidFill>
                  <a:schemeClr val="tx2"/>
                </a:solidFill>
                <a:latin typeface="宋体" panose="02010600030101010101" pitchFamily="2" charset="-122"/>
              </a:rPr>
              <a:t>5</a:t>
            </a:r>
            <a:r>
              <a:rPr lang="zh-CN" altLang="en-US" sz="2800" b="1" dirty="0">
                <a:solidFill>
                  <a:schemeClr val="tx2"/>
                </a:solidFill>
                <a:latin typeface="宋体" panose="02010600030101010101" pitchFamily="2" charset="-122"/>
              </a:rPr>
              <a:t>天！</a:t>
            </a:r>
            <a:endParaRPr lang="zh-CN" altLang="en-US" sz="2800" b="1" dirty="0">
              <a:solidFill>
                <a:schemeClr val="tx2"/>
              </a:solidFill>
              <a:latin typeface="宋体" panose="02010600030101010101" pitchFamily="2" charset="-122"/>
            </a:endParaRPr>
          </a:p>
          <a:p>
            <a:pPr marL="457200" lvl="1" indent="0" eaLnBrk="1" hangingPunct="1">
              <a:lnSpc>
                <a:spcPct val="110000"/>
              </a:lnSpc>
              <a:spcBef>
                <a:spcPct val="15000"/>
              </a:spcBef>
              <a:buClr>
                <a:schemeClr val="tx1"/>
              </a:buClr>
              <a:buSzPct val="60000"/>
              <a:buFont typeface="Wingdings" panose="05000000000000000000" pitchFamily="2" charset="2"/>
              <a:buNone/>
            </a:pPr>
            <a:r>
              <a:rPr lang="zh-CN" altLang="en-US" sz="2800" b="1" dirty="0">
                <a:solidFill>
                  <a:schemeClr val="tx2"/>
                </a:solidFill>
                <a:latin typeface="宋体" panose="02010600030101010101" pitchFamily="2" charset="-122"/>
              </a:rPr>
              <a:t>  引入间歇工作方式，从而降低功耗，节省能量。</a:t>
            </a:r>
            <a:endParaRPr lang="zh-CN" altLang="en-US" sz="2800" b="1" dirty="0">
              <a:solidFill>
                <a:schemeClr val="tx2"/>
              </a:solidFill>
              <a:latin typeface="宋体" panose="02010600030101010101" pitchFamily="2" charset="-122"/>
            </a:endParaRPr>
          </a:p>
          <a:p>
            <a:pPr marL="457200" lvl="1" indent="0" eaLnBrk="1" hangingPunct="1">
              <a:lnSpc>
                <a:spcPct val="110000"/>
              </a:lnSpc>
              <a:spcBef>
                <a:spcPct val="15000"/>
              </a:spcBef>
              <a:buClr>
                <a:schemeClr val="tx1"/>
              </a:buClr>
              <a:buSzPct val="60000"/>
              <a:buFont typeface="Wingdings" panose="05000000000000000000" pitchFamily="2" charset="2"/>
              <a:buNone/>
            </a:pPr>
            <a:endParaRPr lang="en-US" altLang="zh-CN" sz="2800" b="1" dirty="0">
              <a:solidFill>
                <a:schemeClr val="tx2"/>
              </a:solidFill>
              <a:latin typeface="宋体" panose="02010600030101010101" pitchFamily="2" charset="-122"/>
            </a:endParaRPr>
          </a:p>
          <a:p>
            <a:pPr lvl="1" eaLnBrk="1" hangingPunct="1">
              <a:lnSpc>
                <a:spcPct val="110000"/>
              </a:lnSpc>
              <a:spcBef>
                <a:spcPct val="15000"/>
              </a:spcBef>
              <a:buClr>
                <a:schemeClr val="tx1"/>
              </a:buClr>
              <a:buSzPct val="60000"/>
              <a:buFont typeface="Wingdings" panose="05000000000000000000" pitchFamily="2" charset="2"/>
              <a:buChar char="n"/>
            </a:pPr>
            <a:r>
              <a:rPr lang="en-US" altLang="zh-CN" sz="2800" b="1" dirty="0">
                <a:solidFill>
                  <a:schemeClr val="tx2"/>
                </a:solidFill>
                <a:latin typeface="宋体" panose="02010600030101010101" pitchFamily="2" charset="-122"/>
              </a:rPr>
              <a:t>WSN</a:t>
            </a:r>
            <a:r>
              <a:rPr lang="zh-CN" altLang="en-US" sz="2800" b="1" dirty="0">
                <a:solidFill>
                  <a:schemeClr val="tx2"/>
                </a:solidFill>
                <a:latin typeface="宋体" panose="02010600030101010101" pitchFamily="2" charset="-122"/>
              </a:rPr>
              <a:t>（无线传感网）节点一般能工作</a:t>
            </a:r>
            <a:r>
              <a:rPr lang="en-US" altLang="zh-CN" sz="2800" b="1" dirty="0">
                <a:solidFill>
                  <a:schemeClr val="tx2"/>
                </a:solidFill>
                <a:latin typeface="宋体" panose="02010600030101010101" pitchFamily="2" charset="-122"/>
              </a:rPr>
              <a:t>1-2</a:t>
            </a:r>
            <a:r>
              <a:rPr lang="zh-CN" altLang="en-US" sz="2800" b="1" dirty="0">
                <a:solidFill>
                  <a:schemeClr val="tx2"/>
                </a:solidFill>
                <a:latin typeface="宋体" panose="02010600030101010101" pitchFamily="2" charset="-122"/>
              </a:rPr>
              <a:t>年</a:t>
            </a:r>
            <a:endParaRPr lang="zh-CN" altLang="en-US" sz="2800" b="1" dirty="0">
              <a:solidFill>
                <a:schemeClr val="tx2"/>
              </a:solidFill>
              <a:latin typeface="宋体" panose="02010600030101010101" pitchFamily="2" charset="-122"/>
            </a:endParaRPr>
          </a:p>
          <a:p>
            <a:pPr lvl="1" eaLnBrk="1" hangingPunct="1">
              <a:lnSpc>
                <a:spcPct val="110000"/>
              </a:lnSpc>
              <a:spcBef>
                <a:spcPct val="15000"/>
              </a:spcBef>
              <a:buClr>
                <a:schemeClr val="tx1"/>
              </a:buClr>
              <a:buSzPct val="60000"/>
              <a:buFont typeface="Wingdings" panose="05000000000000000000" pitchFamily="2" charset="2"/>
              <a:buChar char="n"/>
            </a:pPr>
            <a:endParaRPr lang="zh-CN" altLang="en-US" sz="2800" b="1" dirty="0">
              <a:solidFill>
                <a:schemeClr val="tx2"/>
              </a:solidFill>
              <a:latin typeface="宋体" panose="02010600030101010101" pitchFamily="2" charset="-122"/>
            </a:endParaRPr>
          </a:p>
        </p:txBody>
      </p:sp>
    </p:spTree>
  </p:cSld>
  <p:clrMapOvr>
    <a:masterClrMapping/>
  </p:clrMapOvr>
  <p:transition spd="slow">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ChangeArrowheads="1"/>
          </p:cNvSpPr>
          <p:nvPr/>
        </p:nvSpPr>
        <p:spPr bwMode="auto">
          <a:xfrm>
            <a:off x="539750" y="333375"/>
            <a:ext cx="8229600" cy="825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nchor="b"/>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3600" b="1">
                <a:solidFill>
                  <a:srgbClr val="0000FF"/>
                </a:solidFill>
                <a:ea typeface="黑体" panose="02010600030101010101" pitchFamily="49" charset="-122"/>
              </a:rPr>
              <a:t>嵌入式系统与桌面通用系统的区别</a:t>
            </a:r>
            <a:r>
              <a:rPr lang="en-US" altLang="zh-CN" sz="3600" b="1">
                <a:solidFill>
                  <a:srgbClr val="0000FF"/>
                </a:solidFill>
                <a:latin typeface="Comic Sans MS" panose="030F0702030302020204" pitchFamily="66" charset="0"/>
                <a:ea typeface="黑体" panose="02010600030101010101" pitchFamily="49" charset="-122"/>
              </a:rPr>
              <a:t>(6/7)</a:t>
            </a:r>
            <a:endParaRPr lang="en-US" altLang="zh-CN" sz="3600" b="1">
              <a:solidFill>
                <a:srgbClr val="0000FF"/>
              </a:solidFill>
              <a:latin typeface="Comic Sans MS" panose="030F0702030302020204" pitchFamily="66" charset="0"/>
              <a:ea typeface="黑体" panose="02010600030101010101" pitchFamily="49" charset="-122"/>
            </a:endParaRPr>
          </a:p>
        </p:txBody>
      </p:sp>
      <p:sp>
        <p:nvSpPr>
          <p:cNvPr id="26627" name="Rectangle 3"/>
          <p:cNvSpPr>
            <a:spLocks noChangeArrowheads="1"/>
          </p:cNvSpPr>
          <p:nvPr/>
        </p:nvSpPr>
        <p:spPr bwMode="auto">
          <a:xfrm>
            <a:off x="539750" y="1340768"/>
            <a:ext cx="8460742" cy="25930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lstStyle>
            <a:lvl1pPr marL="342900" indent="-342900"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110000"/>
              </a:lnSpc>
              <a:buFont typeface="Wingdings" panose="05000000000000000000" pitchFamily="2" charset="2"/>
              <a:buChar char="p"/>
            </a:pPr>
            <a:r>
              <a:rPr lang="zh-CN" altLang="en-US" sz="2800" b="1" dirty="0">
                <a:solidFill>
                  <a:schemeClr val="tx2"/>
                </a:solidFill>
                <a:latin typeface="宋体" panose="02010600030101010101" pitchFamily="2" charset="-122"/>
              </a:rPr>
              <a:t>嵌入式系统比桌面通用系统</a:t>
            </a:r>
            <a:r>
              <a:rPr lang="zh-CN" altLang="en-US" sz="2800" b="1" dirty="0">
                <a:solidFill>
                  <a:srgbClr val="FF0000"/>
                </a:solidFill>
                <a:latin typeface="宋体" panose="02010600030101010101" pitchFamily="2" charset="-122"/>
              </a:rPr>
              <a:t>可用资源少</a:t>
            </a:r>
            <a:r>
              <a:rPr lang="zh-CN" altLang="en-US" sz="2800" b="1" dirty="0">
                <a:solidFill>
                  <a:schemeClr val="tx2"/>
                </a:solidFill>
                <a:latin typeface="宋体" panose="02010600030101010101" pitchFamily="2" charset="-122"/>
              </a:rPr>
              <a:t>得多</a:t>
            </a:r>
            <a:endParaRPr lang="zh-CN" altLang="en-US" sz="2800" b="1" dirty="0">
              <a:solidFill>
                <a:schemeClr val="tx2"/>
              </a:solidFill>
              <a:latin typeface="宋体" panose="02010600030101010101" pitchFamily="2" charset="-122"/>
            </a:endParaRPr>
          </a:p>
          <a:p>
            <a:pPr lvl="1" eaLnBrk="1" hangingPunct="1">
              <a:lnSpc>
                <a:spcPct val="110000"/>
              </a:lnSpc>
              <a:buClr>
                <a:schemeClr val="tx1"/>
              </a:buClr>
              <a:buSzPct val="60000"/>
              <a:buFont typeface="Wingdings" panose="05000000000000000000" pitchFamily="2" charset="2"/>
              <a:buChar char="n"/>
            </a:pPr>
            <a:r>
              <a:rPr lang="zh-CN" altLang="en-US" sz="2400" b="1" dirty="0">
                <a:solidFill>
                  <a:schemeClr val="tx2"/>
                </a:solidFill>
                <a:latin typeface="宋体" panose="02010600030101010101" pitchFamily="2" charset="-122"/>
              </a:rPr>
              <a:t>为降低系统成本，降低功耗，嵌入式系统的资源配置遵循够用就行！</a:t>
            </a:r>
            <a:endParaRPr lang="en-US" altLang="zh-CN" sz="2400" b="1" dirty="0">
              <a:solidFill>
                <a:schemeClr val="tx2"/>
              </a:solidFill>
              <a:latin typeface="宋体" panose="02010600030101010101" pitchFamily="2" charset="-122"/>
            </a:endParaRPr>
          </a:p>
          <a:p>
            <a:pPr lvl="1" eaLnBrk="1" hangingPunct="1">
              <a:lnSpc>
                <a:spcPct val="110000"/>
              </a:lnSpc>
              <a:buClr>
                <a:schemeClr val="tx1"/>
              </a:buClr>
              <a:buSzPct val="60000"/>
              <a:buFont typeface="Wingdings" panose="05000000000000000000" pitchFamily="2" charset="2"/>
              <a:buChar char="n"/>
            </a:pPr>
            <a:r>
              <a:rPr lang="zh-CN" altLang="en-US" sz="2400" b="1" dirty="0">
                <a:solidFill>
                  <a:schemeClr val="tx2"/>
                </a:solidFill>
                <a:latin typeface="宋体" panose="02010600030101010101" pitchFamily="2" charset="-122"/>
              </a:rPr>
              <a:t>因此早年的嵌入式系统的主题是“</a:t>
            </a:r>
            <a:r>
              <a:rPr lang="zh-CN" altLang="en-US" sz="2400" b="1" dirty="0">
                <a:solidFill>
                  <a:srgbClr val="FF0000"/>
                </a:solidFill>
                <a:latin typeface="宋体" panose="02010600030101010101" pitchFamily="2" charset="-122"/>
              </a:rPr>
              <a:t>裁剪</a:t>
            </a:r>
            <a:r>
              <a:rPr lang="zh-CN" altLang="en-US" sz="2400" b="1" dirty="0">
                <a:solidFill>
                  <a:schemeClr val="tx2"/>
                </a:solidFill>
                <a:latin typeface="宋体" panose="02010600030101010101" pitchFamily="2" charset="-122"/>
              </a:rPr>
              <a:t>”</a:t>
            </a:r>
            <a:endParaRPr lang="zh-CN" altLang="en-US" sz="2400" b="1" dirty="0">
              <a:solidFill>
                <a:schemeClr val="tx2"/>
              </a:solidFill>
              <a:latin typeface="宋体" panose="02010600030101010101" pitchFamily="2" charset="-122"/>
            </a:endParaRPr>
          </a:p>
          <a:p>
            <a:pPr lvl="1" eaLnBrk="1" hangingPunct="1">
              <a:lnSpc>
                <a:spcPct val="110000"/>
              </a:lnSpc>
              <a:buClr>
                <a:schemeClr val="tx1"/>
              </a:buClr>
              <a:buSzPct val="60000"/>
              <a:buFont typeface="Wingdings" panose="05000000000000000000" pitchFamily="2" charset="2"/>
              <a:buChar char="n"/>
            </a:pPr>
            <a:r>
              <a:rPr lang="zh-CN" altLang="en-US" sz="2400" b="1" dirty="0">
                <a:solidFill>
                  <a:schemeClr val="tx2"/>
                </a:solidFill>
                <a:latin typeface="宋体" panose="02010600030101010101" pitchFamily="2" charset="-122"/>
              </a:rPr>
              <a:t>随着集成化模块化趋势，目前某些领域的嵌入式系统，如刀片式路由器，其可用资源接近甚至超过桌面通用系统</a:t>
            </a:r>
            <a:endParaRPr lang="zh-CN" altLang="en-US" sz="2400" b="1" dirty="0">
              <a:solidFill>
                <a:schemeClr val="tx2"/>
              </a:solidFill>
              <a:latin typeface="宋体" panose="02010600030101010101" pitchFamily="2" charset="-122"/>
            </a:endParaRPr>
          </a:p>
          <a:p>
            <a:pPr lvl="1" eaLnBrk="1" hangingPunct="1">
              <a:lnSpc>
                <a:spcPct val="110000"/>
              </a:lnSpc>
              <a:buClr>
                <a:schemeClr val="tx1"/>
              </a:buClr>
              <a:buSzPct val="60000"/>
              <a:buFont typeface="Wingdings" panose="05000000000000000000" pitchFamily="2" charset="2"/>
              <a:buChar char="n"/>
            </a:pPr>
            <a:endParaRPr lang="en-US" altLang="zh-CN" sz="2400" b="1" dirty="0">
              <a:solidFill>
                <a:schemeClr val="tx2"/>
              </a:solidFill>
              <a:latin typeface="宋体" panose="02010600030101010101" pitchFamily="2" charset="-122"/>
            </a:endParaRPr>
          </a:p>
          <a:p>
            <a:pPr lvl="1" eaLnBrk="1" hangingPunct="1">
              <a:lnSpc>
                <a:spcPct val="110000"/>
              </a:lnSpc>
              <a:buClr>
                <a:schemeClr val="tx1"/>
              </a:buClr>
              <a:buSzPct val="60000"/>
              <a:buFont typeface="Wingdings" panose="05000000000000000000" pitchFamily="2" charset="2"/>
              <a:buChar char="n"/>
            </a:pPr>
            <a:endParaRPr lang="zh-CN" altLang="en-US" sz="2400" b="1" dirty="0">
              <a:solidFill>
                <a:schemeClr val="tx2"/>
              </a:solidFill>
              <a:latin typeface="宋体" panose="02010600030101010101" pitchFamily="2" charset="-122"/>
            </a:endParaRPr>
          </a:p>
        </p:txBody>
      </p:sp>
      <p:sp>
        <p:nvSpPr>
          <p:cNvPr id="26628" name="Rectangle 6"/>
          <p:cNvSpPr>
            <a:spLocks noChangeArrowheads="1"/>
          </p:cNvSpPr>
          <p:nvPr/>
        </p:nvSpPr>
        <p:spPr bwMode="auto">
          <a:xfrm>
            <a:off x="539750" y="4221163"/>
            <a:ext cx="8135938" cy="2009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lstStyle>
            <a:lvl1pPr marL="342900" indent="-342900"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110000"/>
              </a:lnSpc>
              <a:buFont typeface="Wingdings" panose="05000000000000000000" pitchFamily="2" charset="2"/>
              <a:buChar char="p"/>
            </a:pPr>
            <a:r>
              <a:rPr lang="zh-CN" altLang="en-US" sz="2800" b="1" dirty="0">
                <a:solidFill>
                  <a:schemeClr val="tx2"/>
                </a:solidFill>
                <a:latin typeface="宋体" panose="02010600030101010101" pitchFamily="2" charset="-122"/>
              </a:rPr>
              <a:t>嵌入式系统的开发需要</a:t>
            </a:r>
            <a:r>
              <a:rPr lang="zh-CN" altLang="en-US" sz="2800" b="1" dirty="0">
                <a:solidFill>
                  <a:srgbClr val="FF0000"/>
                </a:solidFill>
                <a:latin typeface="宋体" panose="02010600030101010101" pitchFamily="2" charset="-122"/>
              </a:rPr>
              <a:t>专用工具</a:t>
            </a:r>
            <a:r>
              <a:rPr lang="zh-CN" altLang="en-US" sz="2800" b="1" dirty="0">
                <a:solidFill>
                  <a:schemeClr val="tx2"/>
                </a:solidFill>
                <a:latin typeface="宋体" panose="02010600030101010101" pitchFamily="2" charset="-122"/>
              </a:rPr>
              <a:t>和</a:t>
            </a:r>
            <a:r>
              <a:rPr lang="zh-CN" altLang="en-US" sz="2800" b="1" dirty="0">
                <a:solidFill>
                  <a:srgbClr val="FF0000"/>
                </a:solidFill>
                <a:latin typeface="宋体" panose="02010600030101010101" pitchFamily="2" charset="-122"/>
              </a:rPr>
              <a:t>特殊方法</a:t>
            </a:r>
            <a:endParaRPr lang="zh-CN" altLang="en-US" sz="2800" b="1" dirty="0">
              <a:solidFill>
                <a:schemeClr val="tx2"/>
              </a:solidFill>
              <a:latin typeface="宋体" panose="02010600030101010101" pitchFamily="2" charset="-122"/>
            </a:endParaRPr>
          </a:p>
          <a:p>
            <a:pPr lvl="1" eaLnBrk="1" hangingPunct="1">
              <a:lnSpc>
                <a:spcPct val="110000"/>
              </a:lnSpc>
              <a:buClr>
                <a:schemeClr val="tx1"/>
              </a:buClr>
              <a:buSzPct val="60000"/>
              <a:buFont typeface="Wingdings" panose="05000000000000000000" pitchFamily="2" charset="2"/>
              <a:buChar char="n"/>
            </a:pPr>
            <a:r>
              <a:rPr lang="zh-CN" altLang="en-US" sz="2400" b="1" dirty="0">
                <a:solidFill>
                  <a:schemeClr val="tx2"/>
                </a:solidFill>
                <a:latin typeface="宋体" panose="02010600030101010101" pitchFamily="2" charset="-122"/>
              </a:rPr>
              <a:t>开发：</a:t>
            </a:r>
            <a:r>
              <a:rPr lang="zh-CN" altLang="en-US" sz="2400" b="1" dirty="0">
                <a:solidFill>
                  <a:srgbClr val="FF0000"/>
                </a:solidFill>
                <a:latin typeface="宋体" panose="02010600030101010101" pitchFamily="2" charset="-122"/>
              </a:rPr>
              <a:t>交叉编译</a:t>
            </a:r>
            <a:r>
              <a:rPr lang="zh-CN" altLang="en-US" sz="2400" b="1" dirty="0">
                <a:solidFill>
                  <a:schemeClr val="tx2"/>
                </a:solidFill>
                <a:latin typeface="宋体" panose="02010600030101010101" pitchFamily="2" charset="-122"/>
              </a:rPr>
              <a:t>、交叉链接</a:t>
            </a:r>
            <a:endParaRPr lang="zh-CN" altLang="en-US" sz="2400" b="1" dirty="0">
              <a:solidFill>
                <a:schemeClr val="tx2"/>
              </a:solidFill>
              <a:latin typeface="宋体" panose="02010600030101010101" pitchFamily="2" charset="-122"/>
            </a:endParaRPr>
          </a:p>
          <a:p>
            <a:pPr lvl="1" eaLnBrk="1" hangingPunct="1">
              <a:lnSpc>
                <a:spcPct val="110000"/>
              </a:lnSpc>
              <a:buClr>
                <a:schemeClr val="tx1"/>
              </a:buClr>
              <a:buSzPct val="60000"/>
              <a:buFont typeface="Wingdings" panose="05000000000000000000" pitchFamily="2" charset="2"/>
              <a:buChar char="n"/>
            </a:pPr>
            <a:r>
              <a:rPr lang="zh-CN" altLang="en-US" sz="2400" b="1" dirty="0">
                <a:solidFill>
                  <a:schemeClr val="tx2"/>
                </a:solidFill>
                <a:latin typeface="宋体" panose="02010600030101010101" pitchFamily="2" charset="-122"/>
              </a:rPr>
              <a:t>调试：</a:t>
            </a:r>
            <a:r>
              <a:rPr lang="zh-CN" altLang="en-US" sz="2400" b="1" dirty="0">
                <a:solidFill>
                  <a:srgbClr val="FF0000"/>
                </a:solidFill>
                <a:latin typeface="宋体" panose="02010600030101010101" pitchFamily="2" charset="-122"/>
              </a:rPr>
              <a:t>仿真器</a:t>
            </a:r>
            <a:r>
              <a:rPr lang="zh-CN" altLang="en-US" sz="2400" b="1" dirty="0">
                <a:solidFill>
                  <a:schemeClr val="tx2"/>
                </a:solidFill>
                <a:latin typeface="宋体" panose="02010600030101010101" pitchFamily="2" charset="-122"/>
              </a:rPr>
              <a:t>、虚拟机</a:t>
            </a:r>
            <a:endParaRPr lang="zh-CN" altLang="en-US" sz="2400" b="1" dirty="0">
              <a:solidFill>
                <a:schemeClr val="tx2"/>
              </a:solidFill>
              <a:latin typeface="宋体" panose="02010600030101010101" pitchFamily="2" charset="-122"/>
            </a:endParaRPr>
          </a:p>
          <a:p>
            <a:pPr lvl="1" eaLnBrk="1" hangingPunct="1">
              <a:lnSpc>
                <a:spcPct val="110000"/>
              </a:lnSpc>
              <a:buClr>
                <a:schemeClr val="tx1"/>
              </a:buClr>
              <a:buSzPct val="60000"/>
              <a:buFont typeface="Wingdings" panose="05000000000000000000" pitchFamily="2" charset="2"/>
              <a:buChar char="n"/>
            </a:pPr>
            <a:r>
              <a:rPr lang="zh-CN" altLang="en-US" sz="2400" b="1" dirty="0">
                <a:solidFill>
                  <a:schemeClr val="tx2"/>
                </a:solidFill>
                <a:latin typeface="宋体" panose="02010600030101010101" pitchFamily="2" charset="-122"/>
              </a:rPr>
              <a:t>更新：在线升级等</a:t>
            </a:r>
            <a:endParaRPr lang="zh-CN" altLang="en-US" sz="2400" b="1" dirty="0">
              <a:solidFill>
                <a:schemeClr val="tx2"/>
              </a:solidFill>
              <a:latin typeface="宋体" panose="02010600030101010101" pitchFamily="2" charset="-122"/>
            </a:endParaRPr>
          </a:p>
        </p:txBody>
      </p:sp>
    </p:spTree>
  </p:cSld>
  <p:clrMapOvr>
    <a:masterClrMapping/>
  </p:clrMapOvr>
  <p:transition spd="slow">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ChangeArrowheads="1"/>
          </p:cNvSpPr>
          <p:nvPr/>
        </p:nvSpPr>
        <p:spPr bwMode="auto">
          <a:xfrm>
            <a:off x="539750" y="333375"/>
            <a:ext cx="8229600" cy="825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nchor="b"/>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3600" b="1">
                <a:solidFill>
                  <a:srgbClr val="0000FF"/>
                </a:solidFill>
                <a:ea typeface="黑体" panose="02010600030101010101" pitchFamily="49" charset="-122"/>
              </a:rPr>
              <a:t>嵌入式系统与桌面通用系统的区别</a:t>
            </a:r>
            <a:r>
              <a:rPr lang="en-US" altLang="zh-CN" sz="3600" b="1">
                <a:solidFill>
                  <a:srgbClr val="0000FF"/>
                </a:solidFill>
                <a:latin typeface="Comic Sans MS" panose="030F0702030302020204" pitchFamily="66" charset="0"/>
                <a:ea typeface="黑体" panose="02010600030101010101" pitchFamily="49" charset="-122"/>
              </a:rPr>
              <a:t>(7/7)</a:t>
            </a:r>
            <a:endParaRPr lang="en-US" altLang="zh-CN" sz="3600" b="1">
              <a:solidFill>
                <a:srgbClr val="0000FF"/>
              </a:solidFill>
              <a:latin typeface="Comic Sans MS" panose="030F0702030302020204" pitchFamily="66" charset="0"/>
              <a:ea typeface="黑体" panose="02010600030101010101" pitchFamily="49" charset="-122"/>
            </a:endParaRPr>
          </a:p>
        </p:txBody>
      </p:sp>
      <p:sp>
        <p:nvSpPr>
          <p:cNvPr id="27651" name="Rectangle 10"/>
          <p:cNvSpPr>
            <a:spLocks noChangeArrowheads="1"/>
          </p:cNvSpPr>
          <p:nvPr/>
        </p:nvSpPr>
        <p:spPr bwMode="auto">
          <a:xfrm>
            <a:off x="735013" y="1635125"/>
            <a:ext cx="7797800" cy="294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lstStyle>
            <a:lvl1pPr marL="342900" indent="-342900"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 typeface="Wingdings" panose="05000000000000000000" pitchFamily="2" charset="2"/>
              <a:buChar char="p"/>
            </a:pPr>
            <a:r>
              <a:rPr lang="en-US" altLang="zh-CN" sz="2800" b="1" dirty="0">
                <a:solidFill>
                  <a:schemeClr val="tx2"/>
                </a:solidFill>
              </a:rPr>
              <a:t> </a:t>
            </a:r>
            <a:r>
              <a:rPr lang="zh-CN" altLang="en-US" sz="2800" b="1" dirty="0">
                <a:solidFill>
                  <a:schemeClr val="tx2"/>
                </a:solidFill>
              </a:rPr>
              <a:t>嵌入式系统开发是一项</a:t>
            </a:r>
            <a:r>
              <a:rPr lang="zh-CN" altLang="en-US" sz="2800" b="1" dirty="0">
                <a:solidFill>
                  <a:srgbClr val="FF0000"/>
                </a:solidFill>
              </a:rPr>
              <a:t>综合</a:t>
            </a:r>
            <a:r>
              <a:rPr lang="zh-CN" altLang="en-US" sz="2800" b="1" dirty="0">
                <a:solidFill>
                  <a:schemeClr val="tx2"/>
                </a:solidFill>
              </a:rPr>
              <a:t>的计算机应用技术</a:t>
            </a:r>
            <a:endParaRPr lang="zh-CN" altLang="en-US" sz="2800" b="1" dirty="0">
              <a:solidFill>
                <a:schemeClr val="tx2"/>
              </a:solidFill>
              <a:latin typeface="宋体" panose="02010600030101010101" pitchFamily="2" charset="-122"/>
            </a:endParaRPr>
          </a:p>
          <a:p>
            <a:pPr lvl="1" eaLnBrk="1" hangingPunct="1">
              <a:lnSpc>
                <a:spcPct val="150000"/>
              </a:lnSpc>
              <a:buClr>
                <a:schemeClr val="tx1"/>
              </a:buClr>
              <a:buSzPct val="60000"/>
              <a:buFont typeface="Wingdings" panose="05000000000000000000" pitchFamily="2" charset="2"/>
              <a:buChar char="n"/>
            </a:pPr>
            <a:r>
              <a:rPr lang="zh-CN" altLang="en-US" sz="2400" b="1" dirty="0">
                <a:solidFill>
                  <a:schemeClr val="tx2"/>
                </a:solidFill>
                <a:latin typeface="宋体" panose="02010600030101010101" pitchFamily="2" charset="-122"/>
              </a:rPr>
              <a:t>系统结构：状态控制器、中断控制器处理</a:t>
            </a:r>
            <a:endParaRPr lang="zh-CN" altLang="en-US" sz="2400" b="1" dirty="0">
              <a:solidFill>
                <a:schemeClr val="tx2"/>
              </a:solidFill>
              <a:latin typeface="宋体" panose="02010600030101010101" pitchFamily="2" charset="-122"/>
            </a:endParaRPr>
          </a:p>
          <a:p>
            <a:pPr lvl="1" eaLnBrk="1" hangingPunct="1">
              <a:lnSpc>
                <a:spcPct val="150000"/>
              </a:lnSpc>
              <a:buClr>
                <a:schemeClr val="tx1"/>
              </a:buClr>
              <a:buSzPct val="60000"/>
              <a:buFont typeface="Wingdings" panose="05000000000000000000" pitchFamily="2" charset="2"/>
              <a:buChar char="n"/>
            </a:pPr>
            <a:r>
              <a:rPr lang="zh-CN" altLang="en-US" sz="2400" b="1" dirty="0">
                <a:solidFill>
                  <a:schemeClr val="tx2"/>
                </a:solidFill>
                <a:latin typeface="宋体" panose="02010600030101010101" pitchFamily="2" charset="-122"/>
              </a:rPr>
              <a:t>汇编语言：操纵外围设备、端口</a:t>
            </a:r>
            <a:endParaRPr lang="zh-CN" altLang="en-US" sz="2400" b="1" dirty="0">
              <a:solidFill>
                <a:schemeClr val="tx2"/>
              </a:solidFill>
              <a:latin typeface="宋体" panose="02010600030101010101" pitchFamily="2" charset="-122"/>
            </a:endParaRPr>
          </a:p>
          <a:p>
            <a:pPr lvl="1" eaLnBrk="1" hangingPunct="1">
              <a:lnSpc>
                <a:spcPct val="150000"/>
              </a:lnSpc>
              <a:buClr>
                <a:schemeClr val="tx1"/>
              </a:buClr>
              <a:buSzPct val="60000"/>
              <a:buFont typeface="Wingdings" panose="05000000000000000000" pitchFamily="2" charset="2"/>
              <a:buChar char="n"/>
            </a:pPr>
            <a:r>
              <a:rPr lang="zh-CN" altLang="en-US" sz="2400" b="1" dirty="0">
                <a:solidFill>
                  <a:schemeClr val="tx2"/>
                </a:solidFill>
                <a:latin typeface="宋体" panose="02010600030101010101" pitchFamily="2" charset="-122"/>
              </a:rPr>
              <a:t>操作系统：设置运行任务、通讯、互斥</a:t>
            </a:r>
            <a:endParaRPr lang="zh-CN" altLang="en-US" sz="2400" b="1" dirty="0">
              <a:solidFill>
                <a:schemeClr val="tx2"/>
              </a:solidFill>
              <a:latin typeface="宋体" panose="02010600030101010101" pitchFamily="2" charset="-122"/>
            </a:endParaRPr>
          </a:p>
          <a:p>
            <a:pPr lvl="1" eaLnBrk="1" hangingPunct="1">
              <a:lnSpc>
                <a:spcPct val="150000"/>
              </a:lnSpc>
              <a:buClr>
                <a:schemeClr val="tx1"/>
              </a:buClr>
              <a:buSzPct val="60000"/>
              <a:buFont typeface="Wingdings" panose="05000000000000000000" pitchFamily="2" charset="2"/>
              <a:buChar char="n"/>
            </a:pPr>
            <a:r>
              <a:rPr lang="zh-CN" altLang="en-US" sz="2400" b="1" dirty="0" smtClean="0">
                <a:solidFill>
                  <a:schemeClr val="tx2"/>
                </a:solidFill>
                <a:latin typeface="宋体" panose="02010600030101010101" pitchFamily="2" charset="-122"/>
              </a:rPr>
              <a:t>编译系统：</a:t>
            </a:r>
            <a:r>
              <a:rPr lang="zh-CN" altLang="en-US" sz="2400" b="1" dirty="0">
                <a:solidFill>
                  <a:schemeClr val="tx2"/>
                </a:solidFill>
                <a:latin typeface="宋体" panose="02010600030101010101" pitchFamily="2" charset="-122"/>
              </a:rPr>
              <a:t>交叉编译、</a:t>
            </a:r>
            <a:r>
              <a:rPr lang="en-US" altLang="zh-CN" sz="2400" b="1" dirty="0">
                <a:solidFill>
                  <a:schemeClr val="tx2"/>
                </a:solidFill>
                <a:latin typeface="宋体" panose="02010600030101010101" pitchFamily="2" charset="-122"/>
              </a:rPr>
              <a:t>bootloader</a:t>
            </a:r>
            <a:r>
              <a:rPr lang="zh-CN" altLang="en-US" sz="2400" b="1" dirty="0">
                <a:solidFill>
                  <a:schemeClr val="tx2"/>
                </a:solidFill>
                <a:latin typeface="宋体" panose="02010600030101010101" pitchFamily="2" charset="-122"/>
              </a:rPr>
              <a:t>加载</a:t>
            </a:r>
            <a:endParaRPr lang="zh-CN" altLang="en-US" sz="2400" b="1" dirty="0">
              <a:solidFill>
                <a:schemeClr val="tx2"/>
              </a:solidFill>
              <a:latin typeface="宋体" panose="02010600030101010101" pitchFamily="2" charset="-122"/>
            </a:endParaRPr>
          </a:p>
        </p:txBody>
      </p:sp>
    </p:spTree>
  </p:cSld>
  <p:clrMapOvr>
    <a:masterClrMapping/>
  </p:clrMapOvr>
  <p:transition spd="slow">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pPr eaLnBrk="1" hangingPunct="1"/>
            <a:r>
              <a:rPr lang="zh-CN" altLang="en-US" smtClean="0"/>
              <a:t>第</a:t>
            </a:r>
            <a:r>
              <a:rPr lang="en-US" altLang="zh-CN" smtClean="0"/>
              <a:t>1</a:t>
            </a:r>
            <a:r>
              <a:rPr lang="zh-CN" altLang="en-US" smtClean="0"/>
              <a:t>章  嵌入式系统基础</a:t>
            </a:r>
            <a:endParaRPr lang="zh-CN" altLang="en-US" smtClean="0"/>
          </a:p>
        </p:txBody>
      </p:sp>
      <p:sp>
        <p:nvSpPr>
          <p:cNvPr id="14339" name="Rectangle 3"/>
          <p:cNvSpPr>
            <a:spLocks noGrp="1" noChangeArrowheads="1"/>
          </p:cNvSpPr>
          <p:nvPr>
            <p:ph type="body" idx="1"/>
          </p:nvPr>
        </p:nvSpPr>
        <p:spPr>
          <a:xfrm>
            <a:off x="468313" y="1603375"/>
            <a:ext cx="8229600" cy="4772025"/>
          </a:xfrm>
        </p:spPr>
        <p:txBody>
          <a:bodyPr/>
          <a:lstStyle/>
          <a:p>
            <a:pPr eaLnBrk="1" hangingPunct="1">
              <a:lnSpc>
                <a:spcPct val="120000"/>
              </a:lnSpc>
            </a:pPr>
            <a:r>
              <a:rPr lang="en-US" altLang="zh-CN" sz="3200" smtClean="0">
                <a:solidFill>
                  <a:schemeClr val="tx2"/>
                </a:solidFill>
              </a:rPr>
              <a:t>1.1 </a:t>
            </a:r>
            <a:r>
              <a:rPr lang="zh-CN" altLang="en-US" sz="3200" smtClean="0">
                <a:solidFill>
                  <a:schemeClr val="tx2"/>
                </a:solidFill>
              </a:rPr>
              <a:t>嵌入式系统简介</a:t>
            </a:r>
            <a:endParaRPr lang="zh-CN" altLang="en-US" sz="3200" smtClean="0">
              <a:solidFill>
                <a:schemeClr val="tx2"/>
              </a:solidFill>
            </a:endParaRPr>
          </a:p>
          <a:p>
            <a:pPr eaLnBrk="1" hangingPunct="1">
              <a:lnSpc>
                <a:spcPct val="120000"/>
              </a:lnSpc>
            </a:pPr>
            <a:r>
              <a:rPr lang="en-US" altLang="zh-CN" sz="3200" smtClean="0">
                <a:solidFill>
                  <a:srgbClr val="C00000"/>
                </a:solidFill>
              </a:rPr>
              <a:t>1.2 </a:t>
            </a:r>
            <a:r>
              <a:rPr lang="zh-CN" altLang="en-US" sz="3200" smtClean="0">
                <a:solidFill>
                  <a:srgbClr val="C00000"/>
                </a:solidFill>
              </a:rPr>
              <a:t>嵌入式系统的发展概述 </a:t>
            </a:r>
            <a:endParaRPr lang="zh-CN" altLang="en-US" sz="3200" smtClean="0">
              <a:solidFill>
                <a:srgbClr val="C00000"/>
              </a:solidFill>
            </a:endParaRPr>
          </a:p>
          <a:p>
            <a:pPr eaLnBrk="1" hangingPunct="1">
              <a:lnSpc>
                <a:spcPct val="120000"/>
              </a:lnSpc>
            </a:pPr>
            <a:r>
              <a:rPr lang="en-US" altLang="zh-CN" sz="3200" smtClean="0">
                <a:solidFill>
                  <a:schemeClr val="tx2"/>
                </a:solidFill>
              </a:rPr>
              <a:t>1.3 </a:t>
            </a:r>
            <a:r>
              <a:rPr lang="zh-CN" altLang="en-US" sz="3200" smtClean="0">
                <a:solidFill>
                  <a:schemeClr val="tx2"/>
                </a:solidFill>
              </a:rPr>
              <a:t>嵌入式操作系统　</a:t>
            </a:r>
            <a:endParaRPr lang="zh-CN" altLang="en-US" sz="3200" smtClean="0">
              <a:solidFill>
                <a:schemeClr val="tx2"/>
              </a:solidFill>
            </a:endParaRPr>
          </a:p>
          <a:p>
            <a:pPr eaLnBrk="1" hangingPunct="1">
              <a:lnSpc>
                <a:spcPct val="120000"/>
              </a:lnSpc>
            </a:pPr>
            <a:r>
              <a:rPr lang="en-US" altLang="zh-CN" sz="3200" smtClean="0">
                <a:solidFill>
                  <a:schemeClr val="tx2"/>
                </a:solidFill>
              </a:rPr>
              <a:t>1.4 </a:t>
            </a:r>
            <a:r>
              <a:rPr lang="zh-CN" altLang="en-US" sz="3200" smtClean="0">
                <a:solidFill>
                  <a:schemeClr val="tx2"/>
                </a:solidFill>
              </a:rPr>
              <a:t>嵌入式系统的开发过程</a:t>
            </a:r>
            <a:endParaRPr lang="zh-CN" altLang="en-US" sz="3200" smtClean="0">
              <a:solidFill>
                <a:schemeClr val="tx2"/>
              </a:solidFill>
            </a:endParaRPr>
          </a:p>
          <a:p>
            <a:pPr eaLnBrk="1" hangingPunct="1">
              <a:lnSpc>
                <a:spcPct val="120000"/>
              </a:lnSpc>
            </a:pPr>
            <a:r>
              <a:rPr lang="en-US" altLang="zh-CN" sz="3200" smtClean="0">
                <a:solidFill>
                  <a:schemeClr val="tx2"/>
                </a:solidFill>
              </a:rPr>
              <a:t>1.5 </a:t>
            </a:r>
            <a:r>
              <a:rPr lang="zh-CN" altLang="en-US" sz="3200" smtClean="0">
                <a:solidFill>
                  <a:schemeClr val="tx2"/>
                </a:solidFill>
              </a:rPr>
              <a:t>嵌入式系统的应用方案介绍</a:t>
            </a:r>
            <a:r>
              <a:rPr lang="zh-CN" altLang="en-US" sz="3900" smtClean="0">
                <a:solidFill>
                  <a:schemeClr val="tx2"/>
                </a:solidFill>
              </a:rPr>
              <a:t> </a:t>
            </a:r>
            <a:endParaRPr lang="zh-CN" altLang="en-US" sz="3900" smtClean="0">
              <a:solidFill>
                <a:schemeClr val="tx2"/>
              </a:solidFill>
            </a:endParaRPr>
          </a:p>
          <a:p>
            <a:pPr eaLnBrk="1" hangingPunct="1">
              <a:lnSpc>
                <a:spcPct val="120000"/>
              </a:lnSpc>
              <a:buFont typeface="Wingdings" panose="05000000000000000000" pitchFamily="2" charset="2"/>
              <a:buNone/>
            </a:pPr>
            <a:endParaRPr lang="en-US" altLang="zh-CN" sz="3900" smtClean="0">
              <a:solidFill>
                <a:schemeClr val="bg2"/>
              </a:solidFill>
            </a:endParaRPr>
          </a:p>
        </p:txBody>
      </p:sp>
    </p:spTree>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标题 3"/>
          <p:cNvSpPr>
            <a:spLocks noGrp="1"/>
          </p:cNvSpPr>
          <p:nvPr>
            <p:ph type="title"/>
          </p:nvPr>
        </p:nvSpPr>
        <p:spPr>
          <a:xfrm>
            <a:off x="468313" y="188913"/>
            <a:ext cx="7004050" cy="954087"/>
          </a:xfrm>
        </p:spPr>
        <p:txBody>
          <a:bodyPr/>
          <a:lstStyle/>
          <a:p>
            <a:pPr eaLnBrk="1" hangingPunct="1"/>
            <a:r>
              <a:rPr lang="zh-CN" altLang="en-US" sz="4000" b="1" dirty="0" smtClean="0">
                <a:solidFill>
                  <a:schemeClr val="tx2">
                    <a:lumMod val="60000"/>
                    <a:lumOff val="40000"/>
                  </a:schemeClr>
                </a:solidFill>
              </a:rPr>
              <a:t>嵌入式系统的发展历程</a:t>
            </a:r>
            <a:endParaRPr lang="zh-CN" altLang="en-US" sz="4000" b="1" dirty="0" smtClean="0">
              <a:solidFill>
                <a:schemeClr val="tx2">
                  <a:lumMod val="60000"/>
                  <a:lumOff val="40000"/>
                </a:schemeClr>
              </a:solidFill>
            </a:endParaRPr>
          </a:p>
        </p:txBody>
      </p:sp>
      <p:sp>
        <p:nvSpPr>
          <p:cNvPr id="29699" name="Rectangle 3"/>
          <p:cNvSpPr>
            <a:spLocks noChangeArrowheads="1"/>
          </p:cNvSpPr>
          <p:nvPr/>
        </p:nvSpPr>
        <p:spPr bwMode="auto">
          <a:xfrm>
            <a:off x="684213" y="1304764"/>
            <a:ext cx="8158162" cy="5076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lstStyle>
            <a:lvl1pPr marL="342900" indent="-342900"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 typeface="Wingdings" panose="05000000000000000000" pitchFamily="2" charset="2"/>
              <a:buChar char="p"/>
            </a:pPr>
            <a:r>
              <a:rPr lang="zh-CN" altLang="en-US" sz="2400" b="1" dirty="0">
                <a:solidFill>
                  <a:schemeClr val="tx2"/>
                </a:solidFill>
                <a:latin typeface="宋体" panose="02010600030101010101" pitchFamily="2" charset="-122"/>
              </a:rPr>
              <a:t>嵌入式系统出现于</a:t>
            </a:r>
            <a:r>
              <a:rPr lang="en-US" altLang="zh-CN" sz="2400" b="1" dirty="0">
                <a:solidFill>
                  <a:srgbClr val="FF0000"/>
                </a:solidFill>
                <a:latin typeface="宋体" panose="02010600030101010101" pitchFamily="2" charset="-122"/>
              </a:rPr>
              <a:t>20</a:t>
            </a:r>
            <a:r>
              <a:rPr lang="zh-CN" altLang="en-US" sz="2400" b="1" dirty="0">
                <a:solidFill>
                  <a:srgbClr val="FF0000"/>
                </a:solidFill>
                <a:latin typeface="宋体" panose="02010600030101010101" pitchFamily="2" charset="-122"/>
              </a:rPr>
              <a:t>世纪</a:t>
            </a:r>
            <a:r>
              <a:rPr lang="en-US" altLang="zh-CN" sz="2400" b="1" dirty="0">
                <a:solidFill>
                  <a:srgbClr val="FF0000"/>
                </a:solidFill>
                <a:latin typeface="宋体" panose="02010600030101010101" pitchFamily="2" charset="-122"/>
              </a:rPr>
              <a:t>60</a:t>
            </a:r>
            <a:r>
              <a:rPr lang="zh-CN" altLang="en-US" sz="2400" b="1" dirty="0">
                <a:solidFill>
                  <a:srgbClr val="FF0000"/>
                </a:solidFill>
                <a:latin typeface="宋体" panose="02010600030101010101" pitchFamily="2" charset="-122"/>
              </a:rPr>
              <a:t>年代</a:t>
            </a:r>
            <a:r>
              <a:rPr lang="zh-CN" altLang="en-US" sz="2400" b="1" dirty="0" smtClean="0">
                <a:solidFill>
                  <a:schemeClr val="tx2"/>
                </a:solidFill>
                <a:latin typeface="宋体" panose="02010600030101010101" pitchFamily="2" charset="-122"/>
              </a:rPr>
              <a:t>，</a:t>
            </a:r>
            <a:r>
              <a:rPr lang="en-US" altLang="zh-CN" sz="2400" b="1" dirty="0" smtClean="0">
                <a:solidFill>
                  <a:schemeClr val="tx2"/>
                </a:solidFill>
                <a:latin typeface="宋体" panose="02010600030101010101" pitchFamily="2" charset="-122"/>
              </a:rPr>
              <a:t>6</a:t>
            </a:r>
            <a:r>
              <a:rPr lang="en-US" altLang="zh-CN" sz="2400" b="1" dirty="0" smtClean="0">
                <a:solidFill>
                  <a:schemeClr val="tx2"/>
                </a:solidFill>
                <a:latin typeface="宋体" panose="02010600030101010101" pitchFamily="2" charset="-122"/>
              </a:rPr>
              <a:t>0</a:t>
            </a:r>
            <a:r>
              <a:rPr lang="zh-CN" altLang="en-US" sz="2400" b="1" dirty="0">
                <a:solidFill>
                  <a:schemeClr val="tx2"/>
                </a:solidFill>
                <a:latin typeface="宋体" panose="02010600030101010101" pitchFamily="2" charset="-122"/>
              </a:rPr>
              <a:t>多年来随着计算机技术、电子信息技术的发展，嵌入式系统的各项技术蓬勃发展，市场迅猛扩大，已深入生产和生活的各个角落。</a:t>
            </a:r>
            <a:endParaRPr lang="zh-CN" altLang="en-US" sz="2400" b="1" dirty="0">
              <a:solidFill>
                <a:schemeClr val="tx2"/>
              </a:solidFill>
              <a:latin typeface="宋体" panose="02010600030101010101" pitchFamily="2" charset="-122"/>
            </a:endParaRPr>
          </a:p>
          <a:p>
            <a:pPr eaLnBrk="1" hangingPunct="1">
              <a:lnSpc>
                <a:spcPct val="150000"/>
              </a:lnSpc>
              <a:buFont typeface="Wingdings" panose="05000000000000000000" pitchFamily="2" charset="2"/>
              <a:buChar char="p"/>
            </a:pPr>
            <a:endParaRPr lang="en-US" altLang="zh-CN" sz="2400" b="1" dirty="0">
              <a:solidFill>
                <a:schemeClr val="tx2"/>
              </a:solidFill>
              <a:latin typeface="宋体" panose="02010600030101010101" pitchFamily="2" charset="-122"/>
            </a:endParaRPr>
          </a:p>
          <a:p>
            <a:pPr eaLnBrk="1" hangingPunct="1">
              <a:lnSpc>
                <a:spcPct val="150000"/>
              </a:lnSpc>
              <a:buFont typeface="Wingdings" panose="05000000000000000000" pitchFamily="2" charset="2"/>
              <a:buChar char="p"/>
            </a:pPr>
            <a:r>
              <a:rPr lang="zh-CN" altLang="en-US" sz="2400" b="1" dirty="0">
                <a:solidFill>
                  <a:schemeClr val="tx2"/>
                </a:solidFill>
                <a:latin typeface="宋体" panose="02010600030101010101" pitchFamily="2" charset="-122"/>
              </a:rPr>
              <a:t>嵌入式系统发展的三个阶段</a:t>
            </a:r>
            <a:endParaRPr lang="zh-CN" altLang="en-US" sz="2400" b="1" dirty="0">
              <a:solidFill>
                <a:schemeClr val="tx2"/>
              </a:solidFill>
              <a:latin typeface="宋体" panose="02010600030101010101" pitchFamily="2" charset="-122"/>
            </a:endParaRPr>
          </a:p>
          <a:p>
            <a:pPr lvl="1" eaLnBrk="1" hangingPunct="1">
              <a:lnSpc>
                <a:spcPct val="150000"/>
              </a:lnSpc>
              <a:buClr>
                <a:schemeClr val="tx1"/>
              </a:buClr>
              <a:buSzPct val="60000"/>
              <a:buFont typeface="Wingdings" panose="05000000000000000000" pitchFamily="2" charset="2"/>
              <a:buChar char="n"/>
            </a:pPr>
            <a:r>
              <a:rPr lang="zh-CN" altLang="en-US" sz="2000" b="1" dirty="0">
                <a:solidFill>
                  <a:schemeClr val="tx2"/>
                </a:solidFill>
                <a:latin typeface="宋体" panose="02010600030101010101" pitchFamily="2" charset="-122"/>
              </a:rPr>
              <a:t>嵌入式系统的出现和兴起                （</a:t>
            </a:r>
            <a:r>
              <a:rPr lang="en-US" altLang="zh-CN" sz="2000" b="1" dirty="0">
                <a:solidFill>
                  <a:schemeClr val="tx2"/>
                </a:solidFill>
                <a:latin typeface="宋体" panose="02010600030101010101" pitchFamily="2" charset="-122"/>
              </a:rPr>
              <a:t>1960</a:t>
            </a:r>
            <a:r>
              <a:rPr lang="zh-CN" altLang="en-US" sz="2000" b="1" dirty="0">
                <a:solidFill>
                  <a:schemeClr val="tx2"/>
                </a:solidFill>
                <a:latin typeface="宋体" panose="02010600030101010101" pitchFamily="2" charset="-122"/>
              </a:rPr>
              <a:t>－</a:t>
            </a:r>
            <a:r>
              <a:rPr lang="en-US" altLang="zh-CN" sz="2000" b="1" dirty="0">
                <a:solidFill>
                  <a:schemeClr val="tx2"/>
                </a:solidFill>
                <a:latin typeface="宋体" panose="02010600030101010101" pitchFamily="2" charset="-122"/>
              </a:rPr>
              <a:t>1970</a:t>
            </a:r>
            <a:r>
              <a:rPr lang="zh-CN" altLang="en-US" sz="2000" b="1" dirty="0">
                <a:solidFill>
                  <a:schemeClr val="tx2"/>
                </a:solidFill>
                <a:latin typeface="宋体" panose="02010600030101010101" pitchFamily="2" charset="-122"/>
              </a:rPr>
              <a:t>）</a:t>
            </a:r>
            <a:endParaRPr lang="zh-CN" altLang="en-US" sz="2000" b="1" dirty="0">
              <a:solidFill>
                <a:schemeClr val="tx2"/>
              </a:solidFill>
              <a:latin typeface="宋体" panose="02010600030101010101" pitchFamily="2" charset="-122"/>
            </a:endParaRPr>
          </a:p>
          <a:p>
            <a:pPr lvl="1" eaLnBrk="1" hangingPunct="1">
              <a:lnSpc>
                <a:spcPct val="150000"/>
              </a:lnSpc>
              <a:buClr>
                <a:schemeClr val="tx1"/>
              </a:buClr>
              <a:buSzPct val="60000"/>
              <a:buFont typeface="Wingdings" panose="05000000000000000000" pitchFamily="2" charset="2"/>
              <a:buChar char="n"/>
            </a:pPr>
            <a:r>
              <a:rPr lang="zh-CN" altLang="en-US" sz="2000" b="1" dirty="0">
                <a:solidFill>
                  <a:schemeClr val="tx2"/>
                </a:solidFill>
                <a:latin typeface="宋体" panose="02010600030101010101" pitchFamily="2" charset="-122"/>
              </a:rPr>
              <a:t>嵌入式系统走向繁荣，软件、硬件日臻完善（</a:t>
            </a:r>
            <a:r>
              <a:rPr lang="en-US" altLang="zh-CN" sz="2000" b="1" dirty="0">
                <a:solidFill>
                  <a:schemeClr val="tx2"/>
                </a:solidFill>
                <a:latin typeface="宋体" panose="02010600030101010101" pitchFamily="2" charset="-122"/>
              </a:rPr>
              <a:t>1971</a:t>
            </a:r>
            <a:r>
              <a:rPr lang="zh-CN" altLang="en-US" sz="2000" b="1" dirty="0">
                <a:solidFill>
                  <a:schemeClr val="tx2"/>
                </a:solidFill>
                <a:latin typeface="宋体" panose="02010600030101010101" pitchFamily="2" charset="-122"/>
              </a:rPr>
              <a:t>－</a:t>
            </a:r>
            <a:r>
              <a:rPr lang="en-US" altLang="zh-CN" sz="2000" b="1" dirty="0">
                <a:solidFill>
                  <a:schemeClr val="tx2"/>
                </a:solidFill>
                <a:latin typeface="宋体" panose="02010600030101010101" pitchFamily="2" charset="-122"/>
              </a:rPr>
              <a:t>1989</a:t>
            </a:r>
            <a:r>
              <a:rPr lang="zh-CN" altLang="en-US" sz="2000" b="1" dirty="0">
                <a:solidFill>
                  <a:schemeClr val="tx2"/>
                </a:solidFill>
                <a:latin typeface="宋体" panose="02010600030101010101" pitchFamily="2" charset="-122"/>
              </a:rPr>
              <a:t>）</a:t>
            </a:r>
            <a:endParaRPr lang="zh-CN" altLang="en-US" sz="2000" b="1" dirty="0">
              <a:solidFill>
                <a:schemeClr val="tx2"/>
              </a:solidFill>
              <a:latin typeface="宋体" panose="02010600030101010101" pitchFamily="2" charset="-122"/>
            </a:endParaRPr>
          </a:p>
          <a:p>
            <a:pPr lvl="1" eaLnBrk="1" hangingPunct="1">
              <a:lnSpc>
                <a:spcPct val="150000"/>
              </a:lnSpc>
              <a:buClr>
                <a:schemeClr val="tx1"/>
              </a:buClr>
              <a:buSzPct val="60000"/>
              <a:buFont typeface="Wingdings" panose="05000000000000000000" pitchFamily="2" charset="2"/>
              <a:buChar char="n"/>
            </a:pPr>
            <a:r>
              <a:rPr lang="zh-CN" altLang="en-US" sz="2000" b="1" dirty="0">
                <a:solidFill>
                  <a:schemeClr val="tx2"/>
                </a:solidFill>
                <a:latin typeface="宋体" panose="02010600030101010101" pitchFamily="2" charset="-122"/>
              </a:rPr>
              <a:t>嵌入式系统应用走向纵深化发展          （</a:t>
            </a:r>
            <a:r>
              <a:rPr lang="en-US" altLang="zh-CN" sz="2000" b="1" dirty="0">
                <a:solidFill>
                  <a:schemeClr val="tx2"/>
                </a:solidFill>
                <a:latin typeface="宋体" panose="02010600030101010101" pitchFamily="2" charset="-122"/>
              </a:rPr>
              <a:t>1990</a:t>
            </a:r>
            <a:r>
              <a:rPr lang="zh-CN" altLang="en-US" sz="2000" b="1" dirty="0">
                <a:solidFill>
                  <a:schemeClr val="tx2"/>
                </a:solidFill>
                <a:latin typeface="宋体" panose="02010600030101010101" pitchFamily="2" charset="-122"/>
              </a:rPr>
              <a:t>－至今）</a:t>
            </a:r>
            <a:endParaRPr lang="zh-CN" altLang="en-US" sz="2000" b="1" dirty="0">
              <a:solidFill>
                <a:schemeClr val="tx2"/>
              </a:solidFill>
              <a:latin typeface="宋体" panose="02010600030101010101" pitchFamily="2" charset="-122"/>
            </a:endParaRPr>
          </a:p>
        </p:txBody>
      </p:sp>
    </p:spTree>
  </p:cSld>
  <p:clrMapOvr>
    <a:masterClrMapping/>
  </p:clrMapOvr>
  <p:transition spd="slow">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ChangeArrowheads="1"/>
          </p:cNvSpPr>
          <p:nvPr/>
        </p:nvSpPr>
        <p:spPr bwMode="auto">
          <a:xfrm>
            <a:off x="468313" y="333375"/>
            <a:ext cx="8229600" cy="825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3600" b="1">
                <a:solidFill>
                  <a:srgbClr val="0000FF"/>
                </a:solidFill>
                <a:ea typeface="黑体" panose="02010600030101010101" pitchFamily="49" charset="-122"/>
              </a:rPr>
              <a:t>嵌入式系统的出现和兴起</a:t>
            </a:r>
            <a:endParaRPr lang="zh-CN" altLang="en-US" sz="3600" b="1">
              <a:solidFill>
                <a:srgbClr val="0000FF"/>
              </a:solidFill>
              <a:ea typeface="黑体" panose="02010600030101010101" pitchFamily="49" charset="-122"/>
            </a:endParaRPr>
          </a:p>
        </p:txBody>
      </p:sp>
      <p:sp>
        <p:nvSpPr>
          <p:cNvPr id="30723" name="Rectangle 3"/>
          <p:cNvSpPr>
            <a:spLocks noChangeArrowheads="1"/>
          </p:cNvSpPr>
          <p:nvPr/>
        </p:nvSpPr>
        <p:spPr bwMode="auto">
          <a:xfrm>
            <a:off x="735013" y="1304764"/>
            <a:ext cx="7940675" cy="34196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lstStyle>
            <a:lvl1pPr marL="342900" indent="-342900"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130000"/>
              </a:lnSpc>
              <a:buFont typeface="Wingdings" panose="05000000000000000000" pitchFamily="2" charset="2"/>
              <a:buChar char="p"/>
            </a:pPr>
            <a:r>
              <a:rPr lang="zh-CN" altLang="en-US" sz="2000" b="1" dirty="0">
                <a:solidFill>
                  <a:schemeClr val="tx2"/>
                </a:solidFill>
                <a:latin typeface="宋体" panose="02010600030101010101" pitchFamily="2" charset="-122"/>
              </a:rPr>
              <a:t>第一代电子管计算机</a:t>
            </a:r>
            <a:r>
              <a:rPr lang="en-US" altLang="zh-CN" sz="2000" b="1" dirty="0">
                <a:solidFill>
                  <a:schemeClr val="tx2"/>
                </a:solidFill>
                <a:latin typeface="宋体" panose="02010600030101010101" pitchFamily="2" charset="-122"/>
              </a:rPr>
              <a:t>(1946</a:t>
            </a:r>
            <a:r>
              <a:rPr lang="zh-CN" altLang="en-US" sz="2000" b="1" dirty="0">
                <a:solidFill>
                  <a:schemeClr val="tx2"/>
                </a:solidFill>
                <a:latin typeface="宋体" panose="02010600030101010101" pitchFamily="2" charset="-122"/>
              </a:rPr>
              <a:t>～</a:t>
            </a:r>
            <a:r>
              <a:rPr lang="en-US" altLang="zh-CN" sz="2000" b="1" dirty="0">
                <a:solidFill>
                  <a:schemeClr val="tx2"/>
                </a:solidFill>
                <a:latin typeface="宋体" panose="02010600030101010101" pitchFamily="2" charset="-122"/>
              </a:rPr>
              <a:t>1957</a:t>
            </a:r>
            <a:r>
              <a:rPr lang="zh-CN" altLang="en-US" sz="2000" b="1" dirty="0">
                <a:solidFill>
                  <a:schemeClr val="tx2"/>
                </a:solidFill>
                <a:latin typeface="宋体" panose="02010600030101010101" pitchFamily="2" charset="-122"/>
              </a:rPr>
              <a:t>年</a:t>
            </a:r>
            <a:r>
              <a:rPr lang="en-US" altLang="zh-CN" sz="2000" b="1" dirty="0">
                <a:solidFill>
                  <a:schemeClr val="tx2"/>
                </a:solidFill>
                <a:latin typeface="宋体" panose="02010600030101010101" pitchFamily="2" charset="-122"/>
              </a:rPr>
              <a:t>)</a:t>
            </a:r>
            <a:r>
              <a:rPr lang="zh-CN" altLang="en-US" sz="2000" b="1" dirty="0">
                <a:solidFill>
                  <a:schemeClr val="tx2"/>
                </a:solidFill>
                <a:latin typeface="宋体" panose="02010600030101010101" pitchFamily="2" charset="-122"/>
              </a:rPr>
              <a:t>，无法满足嵌入式计算所要求的体积小、重量轻、耗电少、可靠性高、实时性强等一系列要求。</a:t>
            </a:r>
            <a:endParaRPr lang="zh-CN" altLang="en-US" sz="2000" b="1" dirty="0">
              <a:solidFill>
                <a:schemeClr val="tx2"/>
              </a:solidFill>
              <a:latin typeface="宋体" panose="02010600030101010101" pitchFamily="2" charset="-122"/>
            </a:endParaRPr>
          </a:p>
          <a:p>
            <a:pPr eaLnBrk="1" hangingPunct="1">
              <a:lnSpc>
                <a:spcPct val="130000"/>
              </a:lnSpc>
              <a:buFont typeface="Wingdings" panose="05000000000000000000" pitchFamily="2" charset="2"/>
              <a:buChar char="p"/>
            </a:pPr>
            <a:r>
              <a:rPr lang="en-US" altLang="zh-CN" sz="2000" b="1" dirty="0">
                <a:solidFill>
                  <a:schemeClr val="tx2"/>
                </a:solidFill>
                <a:latin typeface="宋体" panose="02010600030101010101" pitchFamily="2" charset="-122"/>
              </a:rPr>
              <a:t>60</a:t>
            </a:r>
            <a:r>
              <a:rPr lang="zh-CN" altLang="en-US" sz="2000" b="1" dirty="0">
                <a:solidFill>
                  <a:schemeClr val="tx2"/>
                </a:solidFill>
                <a:latin typeface="宋体" panose="02010600030101010101" pitchFamily="2" charset="-122"/>
              </a:rPr>
              <a:t>年代，第二代晶体管计算机系统开始应用：</a:t>
            </a:r>
            <a:endParaRPr lang="zh-CN" altLang="en-US" sz="2000" b="1" dirty="0">
              <a:solidFill>
                <a:schemeClr val="tx2"/>
              </a:solidFill>
              <a:latin typeface="宋体" panose="02010600030101010101" pitchFamily="2" charset="-122"/>
            </a:endParaRPr>
          </a:p>
          <a:p>
            <a:pPr lvl="1" eaLnBrk="1" hangingPunct="1">
              <a:lnSpc>
                <a:spcPct val="130000"/>
              </a:lnSpc>
              <a:buClr>
                <a:schemeClr val="tx1"/>
              </a:buClr>
              <a:buSzPct val="60000"/>
              <a:buFont typeface="Wingdings" panose="05000000000000000000" pitchFamily="2" charset="2"/>
              <a:buChar char="n"/>
            </a:pPr>
            <a:r>
              <a:rPr lang="zh-CN" altLang="en-US" sz="2000" b="1" dirty="0">
                <a:solidFill>
                  <a:schemeClr val="tx2"/>
                </a:solidFill>
                <a:latin typeface="宋体" panose="02010600030101010101" pitchFamily="2" charset="-122"/>
              </a:rPr>
              <a:t>第一台机载专用数字计算机是美国海军舰载轰炸机“</a:t>
            </a:r>
            <a:r>
              <a:rPr lang="zh-CN" altLang="en-US" sz="2000" b="1" dirty="0">
                <a:solidFill>
                  <a:srgbClr val="FF0000"/>
                </a:solidFill>
                <a:latin typeface="宋体" panose="02010600030101010101" pitchFamily="2" charset="-122"/>
              </a:rPr>
              <a:t>民团团员</a:t>
            </a:r>
            <a:r>
              <a:rPr lang="zh-CN" altLang="en-US" sz="2000" b="1" dirty="0">
                <a:solidFill>
                  <a:schemeClr val="tx2"/>
                </a:solidFill>
                <a:latin typeface="宋体" panose="02010600030101010101" pitchFamily="2" charset="-122"/>
              </a:rPr>
              <a:t>”号研制的多功能数字分析器</a:t>
            </a:r>
            <a:r>
              <a:rPr lang="en-US" altLang="zh-CN" sz="2000" b="1" dirty="0">
                <a:solidFill>
                  <a:schemeClr val="tx2"/>
                </a:solidFill>
                <a:latin typeface="宋体" panose="02010600030101010101" pitchFamily="2" charset="-122"/>
              </a:rPr>
              <a:t>(</a:t>
            </a:r>
            <a:r>
              <a:rPr lang="en-US" altLang="zh-CN" sz="2000" b="1" dirty="0" err="1">
                <a:solidFill>
                  <a:schemeClr val="tx2"/>
                </a:solidFill>
                <a:latin typeface="宋体" panose="02010600030101010101" pitchFamily="2" charset="-122"/>
              </a:rPr>
              <a:t>Verdan</a:t>
            </a:r>
            <a:r>
              <a:rPr lang="en-US" altLang="zh-CN" sz="2000" b="1" dirty="0">
                <a:solidFill>
                  <a:schemeClr val="tx2"/>
                </a:solidFill>
                <a:latin typeface="宋体" panose="02010600030101010101" pitchFamily="2" charset="-122"/>
              </a:rPr>
              <a:t>)</a:t>
            </a:r>
            <a:r>
              <a:rPr lang="zh-CN" altLang="en-US" sz="2000" b="1" dirty="0">
                <a:solidFill>
                  <a:schemeClr val="tx2"/>
                </a:solidFill>
                <a:latin typeface="宋体" panose="02010600030101010101" pitchFamily="2" charset="-122"/>
              </a:rPr>
              <a:t>。</a:t>
            </a:r>
            <a:endParaRPr lang="zh-CN" altLang="en-US" sz="2000" b="1" dirty="0">
              <a:solidFill>
                <a:schemeClr val="tx2"/>
              </a:solidFill>
              <a:latin typeface="宋体" panose="02010600030101010101" pitchFamily="2" charset="-122"/>
            </a:endParaRPr>
          </a:p>
          <a:p>
            <a:pPr lvl="1" eaLnBrk="1" hangingPunct="1">
              <a:lnSpc>
                <a:spcPct val="130000"/>
              </a:lnSpc>
              <a:buClr>
                <a:schemeClr val="tx1"/>
              </a:buClr>
              <a:buSzPct val="60000"/>
              <a:buFont typeface="Wingdings" panose="05000000000000000000" pitchFamily="2" charset="2"/>
              <a:buChar char="n"/>
            </a:pPr>
            <a:r>
              <a:rPr lang="en-US" altLang="zh-CN" sz="2000" b="1" dirty="0">
                <a:solidFill>
                  <a:schemeClr val="tx2"/>
                </a:solidFill>
                <a:latin typeface="宋体" panose="02010600030101010101" pitchFamily="2" charset="-122"/>
              </a:rPr>
              <a:t>1962</a:t>
            </a:r>
            <a:r>
              <a:rPr lang="zh-CN" altLang="en-US" sz="2000" b="1" dirty="0">
                <a:solidFill>
                  <a:schemeClr val="tx2"/>
                </a:solidFill>
                <a:latin typeface="宋体" panose="02010600030101010101" pitchFamily="2" charset="-122"/>
              </a:rPr>
              <a:t>年美国乙烯厂实现了工业装置中的第一个直接数字控制。</a:t>
            </a:r>
            <a:endParaRPr lang="zh-CN" altLang="en-US" sz="2000" b="1" dirty="0">
              <a:solidFill>
                <a:schemeClr val="tx2"/>
              </a:solidFill>
              <a:latin typeface="宋体" panose="02010600030101010101" pitchFamily="2" charset="-122"/>
            </a:endParaRPr>
          </a:p>
          <a:p>
            <a:pPr eaLnBrk="1" hangingPunct="1">
              <a:lnSpc>
                <a:spcPct val="130000"/>
              </a:lnSpc>
              <a:buFont typeface="Wingdings" panose="05000000000000000000" pitchFamily="2" charset="2"/>
              <a:buChar char="p"/>
            </a:pPr>
            <a:r>
              <a:rPr lang="en-US" altLang="zh-CN" sz="2000" b="1" dirty="0">
                <a:solidFill>
                  <a:schemeClr val="tx2"/>
                </a:solidFill>
                <a:latin typeface="宋体" panose="02010600030101010101" pitchFamily="2" charset="-122"/>
              </a:rPr>
              <a:t>1965</a:t>
            </a:r>
            <a:r>
              <a:rPr lang="zh-CN" altLang="en-US" sz="2000" b="1" dirty="0">
                <a:solidFill>
                  <a:schemeClr val="tx2"/>
                </a:solidFill>
                <a:latin typeface="宋体" panose="02010600030101010101" pitchFamily="2" charset="-122"/>
              </a:rPr>
              <a:t>～</a:t>
            </a:r>
            <a:r>
              <a:rPr lang="en-US" altLang="zh-CN" sz="2000" b="1" dirty="0">
                <a:solidFill>
                  <a:schemeClr val="tx2"/>
                </a:solidFill>
                <a:latin typeface="宋体" panose="02010600030101010101" pitchFamily="2" charset="-122"/>
              </a:rPr>
              <a:t>1970</a:t>
            </a:r>
            <a:r>
              <a:rPr lang="zh-CN" altLang="en-US" sz="2000" b="1" dirty="0">
                <a:solidFill>
                  <a:schemeClr val="tx2"/>
                </a:solidFill>
                <a:latin typeface="宋体" panose="02010600030101010101" pitchFamily="2" charset="-122"/>
              </a:rPr>
              <a:t>年，第三代集成电路化计算机系统应用：</a:t>
            </a:r>
            <a:endParaRPr lang="zh-CN" altLang="en-US" sz="2000" b="1" dirty="0">
              <a:solidFill>
                <a:schemeClr val="tx2"/>
              </a:solidFill>
              <a:latin typeface="宋体" panose="02010600030101010101" pitchFamily="2" charset="-122"/>
            </a:endParaRPr>
          </a:p>
          <a:p>
            <a:pPr lvl="1" eaLnBrk="1" hangingPunct="1">
              <a:lnSpc>
                <a:spcPct val="130000"/>
              </a:lnSpc>
              <a:buClr>
                <a:schemeClr val="tx1"/>
              </a:buClr>
              <a:buSzPct val="60000"/>
              <a:buFont typeface="Wingdings" panose="05000000000000000000" pitchFamily="2" charset="2"/>
              <a:buChar char="n"/>
            </a:pPr>
            <a:r>
              <a:rPr lang="zh-CN" altLang="en-US" sz="2000" b="1" dirty="0">
                <a:solidFill>
                  <a:schemeClr val="tx2"/>
                </a:solidFill>
                <a:latin typeface="宋体" panose="02010600030101010101" pitchFamily="2" charset="-122"/>
              </a:rPr>
              <a:t>第一次使用</a:t>
            </a:r>
            <a:r>
              <a:rPr lang="zh-CN" altLang="en-US" sz="2000" b="1" dirty="0">
                <a:solidFill>
                  <a:srgbClr val="FF0000"/>
                </a:solidFill>
                <a:latin typeface="宋体" panose="02010600030101010101" pitchFamily="2" charset="-122"/>
              </a:rPr>
              <a:t>机载数字计算机控制</a:t>
            </a:r>
            <a:r>
              <a:rPr lang="zh-CN" altLang="en-US" sz="2000" b="1" dirty="0">
                <a:solidFill>
                  <a:schemeClr val="tx2"/>
                </a:solidFill>
                <a:latin typeface="宋体" panose="02010600030101010101" pitchFamily="2" charset="-122"/>
              </a:rPr>
              <a:t>：</a:t>
            </a:r>
            <a:r>
              <a:rPr lang="en-US" altLang="zh-CN" sz="2000" b="1" dirty="0">
                <a:solidFill>
                  <a:schemeClr val="tx2"/>
                </a:solidFill>
                <a:latin typeface="宋体" panose="02010600030101010101" pitchFamily="2" charset="-122"/>
              </a:rPr>
              <a:t>1965</a:t>
            </a:r>
            <a:r>
              <a:rPr lang="zh-CN" altLang="en-US" sz="2000" b="1" dirty="0">
                <a:solidFill>
                  <a:schemeClr val="tx2"/>
                </a:solidFill>
                <a:latin typeface="宋体" panose="02010600030101010101" pitchFamily="2" charset="-122"/>
              </a:rPr>
              <a:t>年发射的</a:t>
            </a:r>
            <a:r>
              <a:rPr lang="en-US" altLang="zh-CN" sz="2000" b="1" dirty="0">
                <a:solidFill>
                  <a:schemeClr val="tx2"/>
                </a:solidFill>
                <a:latin typeface="宋体" panose="02010600030101010101" pitchFamily="2" charset="-122"/>
              </a:rPr>
              <a:t>Gemini3</a:t>
            </a:r>
            <a:r>
              <a:rPr lang="zh-CN" altLang="en-US" sz="2000" b="1" dirty="0">
                <a:solidFill>
                  <a:schemeClr val="tx2"/>
                </a:solidFill>
                <a:latin typeface="宋体" panose="02010600030101010101" pitchFamily="2" charset="-122"/>
              </a:rPr>
              <a:t>号</a:t>
            </a:r>
            <a:endParaRPr lang="zh-CN" altLang="en-US" sz="2000" b="1" dirty="0">
              <a:solidFill>
                <a:schemeClr val="tx2"/>
              </a:solidFill>
              <a:latin typeface="宋体" panose="02010600030101010101" pitchFamily="2" charset="-122"/>
            </a:endParaRPr>
          </a:p>
          <a:p>
            <a:pPr lvl="1" eaLnBrk="1" hangingPunct="1">
              <a:lnSpc>
                <a:spcPct val="130000"/>
              </a:lnSpc>
              <a:buClr>
                <a:schemeClr val="tx1"/>
              </a:buClr>
              <a:buSzPct val="60000"/>
              <a:buFont typeface="Wingdings" panose="05000000000000000000" pitchFamily="2" charset="2"/>
              <a:buChar char="n"/>
            </a:pPr>
            <a:r>
              <a:rPr lang="zh-CN" altLang="en-US" sz="2000" b="1" dirty="0">
                <a:solidFill>
                  <a:schemeClr val="tx2"/>
                </a:solidFill>
                <a:latin typeface="宋体" panose="02010600030101010101" pitchFamily="2" charset="-122"/>
              </a:rPr>
              <a:t>第一次通过</a:t>
            </a:r>
            <a:r>
              <a:rPr lang="zh-CN" altLang="en-US" sz="2000" b="1" dirty="0">
                <a:solidFill>
                  <a:srgbClr val="FF0000"/>
                </a:solidFill>
                <a:latin typeface="宋体" panose="02010600030101010101" pitchFamily="2" charset="-122"/>
              </a:rPr>
              <a:t>容错</a:t>
            </a:r>
            <a:r>
              <a:rPr lang="zh-CN" altLang="en-US" sz="2000" b="1" dirty="0">
                <a:solidFill>
                  <a:schemeClr val="tx2"/>
                </a:solidFill>
                <a:latin typeface="宋体" panose="02010600030101010101" pitchFamily="2" charset="-122"/>
              </a:rPr>
              <a:t>来提高可靠性：</a:t>
            </a:r>
            <a:r>
              <a:rPr lang="en-US" altLang="zh-CN" sz="2000" b="1" dirty="0">
                <a:solidFill>
                  <a:schemeClr val="tx2"/>
                </a:solidFill>
                <a:latin typeface="宋体" panose="02010600030101010101" pitchFamily="2" charset="-122"/>
              </a:rPr>
              <a:t>1968</a:t>
            </a:r>
            <a:r>
              <a:rPr lang="zh-CN" altLang="en-US" sz="2000" b="1" dirty="0">
                <a:solidFill>
                  <a:schemeClr val="tx2"/>
                </a:solidFill>
                <a:latin typeface="宋体" panose="02010600030101010101" pitchFamily="2" charset="-122"/>
              </a:rPr>
              <a:t>年阿波罗</a:t>
            </a:r>
            <a:r>
              <a:rPr lang="en-US" altLang="zh-CN" sz="2000" b="1" dirty="0">
                <a:solidFill>
                  <a:schemeClr val="tx2"/>
                </a:solidFill>
                <a:latin typeface="宋体" panose="02010600030101010101" pitchFamily="2" charset="-122"/>
              </a:rPr>
              <a:t>4</a:t>
            </a:r>
            <a:r>
              <a:rPr lang="zh-CN" altLang="en-US" sz="2000" b="1" dirty="0">
                <a:solidFill>
                  <a:schemeClr val="tx2"/>
                </a:solidFill>
                <a:latin typeface="宋体" panose="02010600030101010101" pitchFamily="2" charset="-122"/>
              </a:rPr>
              <a:t>号、土星</a:t>
            </a:r>
            <a:r>
              <a:rPr lang="en-US" altLang="zh-CN" sz="2000" b="1" dirty="0">
                <a:solidFill>
                  <a:schemeClr val="tx2"/>
                </a:solidFill>
                <a:latin typeface="宋体" panose="02010600030101010101" pitchFamily="2" charset="-122"/>
              </a:rPr>
              <a:t>5</a:t>
            </a:r>
            <a:r>
              <a:rPr lang="zh-CN" altLang="en-US" sz="2000" b="1" dirty="0">
                <a:solidFill>
                  <a:schemeClr val="tx2"/>
                </a:solidFill>
                <a:latin typeface="宋体" panose="02010600030101010101" pitchFamily="2" charset="-122"/>
              </a:rPr>
              <a:t>号。</a:t>
            </a:r>
            <a:endParaRPr lang="zh-CN" altLang="en-US" sz="2000" b="1" dirty="0">
              <a:solidFill>
                <a:schemeClr val="tx2"/>
              </a:solidFill>
              <a:latin typeface="宋体" panose="02010600030101010101" pitchFamily="2" charset="-122"/>
            </a:endParaRPr>
          </a:p>
          <a:p>
            <a:pPr eaLnBrk="1" hangingPunct="1">
              <a:lnSpc>
                <a:spcPct val="130000"/>
              </a:lnSpc>
              <a:buFont typeface="Wingdings" panose="05000000000000000000" pitchFamily="2" charset="2"/>
              <a:buChar char="p"/>
            </a:pPr>
            <a:endParaRPr lang="en-US" altLang="zh-CN" sz="2000" b="1" dirty="0">
              <a:solidFill>
                <a:schemeClr val="tx2"/>
              </a:solidFill>
              <a:latin typeface="宋体" panose="02010600030101010101" pitchFamily="2" charset="-122"/>
            </a:endParaRPr>
          </a:p>
        </p:txBody>
      </p:sp>
      <p:graphicFrame>
        <p:nvGraphicFramePr>
          <p:cNvPr id="30724" name="Object 8"/>
          <p:cNvGraphicFramePr>
            <a:graphicFrameLocks noChangeAspect="1"/>
          </p:cNvGraphicFramePr>
          <p:nvPr/>
        </p:nvGraphicFramePr>
        <p:xfrm>
          <a:off x="1011555" y="5085715"/>
          <a:ext cx="1438275" cy="1397000"/>
        </p:xfrm>
        <a:graphic>
          <a:graphicData uri="http://schemas.openxmlformats.org/presentationml/2006/ole">
            <mc:AlternateContent xmlns:mc="http://schemas.openxmlformats.org/markup-compatibility/2006">
              <mc:Choice xmlns:v="urn:schemas-microsoft-com:vml" Requires="v">
                <p:oleObj spid="_x0000_s3174" name="位图图像" r:id="rId1" imgW="1333500" imgH="1295400" progId="Paint.Picture">
                  <p:embed/>
                </p:oleObj>
              </mc:Choice>
              <mc:Fallback>
                <p:oleObj name="位图图像" r:id="rId1" imgW="1333500" imgH="1295400" progId="Paint.Picture">
                  <p:embed/>
                  <p:pic>
                    <p:nvPicPr>
                      <p:cNvPr id="0" name="Object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1555" y="5085715"/>
                        <a:ext cx="1438275" cy="1397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0725" name="Object 9"/>
          <p:cNvGraphicFramePr>
            <a:graphicFrameLocks noChangeAspect="1"/>
          </p:cNvGraphicFramePr>
          <p:nvPr/>
        </p:nvGraphicFramePr>
        <p:xfrm>
          <a:off x="2588895" y="5087620"/>
          <a:ext cx="1673860" cy="1395730"/>
        </p:xfrm>
        <a:graphic>
          <a:graphicData uri="http://schemas.openxmlformats.org/presentationml/2006/ole">
            <mc:AlternateContent xmlns:mc="http://schemas.openxmlformats.org/markup-compatibility/2006">
              <mc:Choice xmlns:v="urn:schemas-microsoft-com:vml" Requires="v">
                <p:oleObj spid="_x0000_s3175" name="位图图像" r:id="rId3" imgW="1209675" imgH="1009650" progId="Paint.Picture">
                  <p:embed/>
                </p:oleObj>
              </mc:Choice>
              <mc:Fallback>
                <p:oleObj name="位图图像" r:id="rId3" imgW="1209675" imgH="1009650" progId="Paint.Picture">
                  <p:embed/>
                  <p:pic>
                    <p:nvPicPr>
                      <p:cNvPr id="0" name="Object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88895" y="5087620"/>
                        <a:ext cx="1673860" cy="13957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0726" name="Object 10"/>
          <p:cNvGraphicFramePr>
            <a:graphicFrameLocks noChangeAspect="1"/>
          </p:cNvGraphicFramePr>
          <p:nvPr/>
        </p:nvGraphicFramePr>
        <p:xfrm>
          <a:off x="4502150" y="5085715"/>
          <a:ext cx="2039620" cy="1397635"/>
        </p:xfrm>
        <a:graphic>
          <a:graphicData uri="http://schemas.openxmlformats.org/presentationml/2006/ole">
            <mc:AlternateContent xmlns:mc="http://schemas.openxmlformats.org/markup-compatibility/2006">
              <mc:Choice xmlns:v="urn:schemas-microsoft-com:vml" Requires="v">
                <p:oleObj spid="_x0000_s3176" name="位图图像" r:id="rId5" imgW="1266825" imgH="866775" progId="Paint.Picture">
                  <p:embed/>
                </p:oleObj>
              </mc:Choice>
              <mc:Fallback>
                <p:oleObj name="位图图像" r:id="rId5" imgW="1266825" imgH="866775" progId="Paint.Picture">
                  <p:embed/>
                  <p:pic>
                    <p:nvPicPr>
                      <p:cNvPr id="0" name="Object 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02150" y="5085715"/>
                        <a:ext cx="2039620" cy="13976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0727" name="Object 11"/>
          <p:cNvGraphicFramePr>
            <a:graphicFrameLocks noChangeAspect="1"/>
          </p:cNvGraphicFramePr>
          <p:nvPr/>
        </p:nvGraphicFramePr>
        <p:xfrm>
          <a:off x="6694488" y="5069671"/>
          <a:ext cx="1073150" cy="1412875"/>
        </p:xfrm>
        <a:graphic>
          <a:graphicData uri="http://schemas.openxmlformats.org/presentationml/2006/ole">
            <mc:AlternateContent xmlns:mc="http://schemas.openxmlformats.org/markup-compatibility/2006">
              <mc:Choice xmlns:v="urn:schemas-microsoft-com:vml" Requires="v">
                <p:oleObj spid="_x0000_s3177" name="位图图像" r:id="rId7" imgW="781050" imgH="1028700" progId="Paint.Picture">
                  <p:embed/>
                </p:oleObj>
              </mc:Choice>
              <mc:Fallback>
                <p:oleObj name="位图图像" r:id="rId7" imgW="781050" imgH="1028700" progId="Paint.Picture">
                  <p:embed/>
                  <p:pic>
                    <p:nvPicPr>
                      <p:cNvPr id="0" name="Object 1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694488" y="5069671"/>
                        <a:ext cx="1073150" cy="141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spd="slow">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Rectangle 2"/>
          <p:cNvSpPr>
            <a:spLocks noChangeArrowheads="1"/>
          </p:cNvSpPr>
          <p:nvPr/>
        </p:nvSpPr>
        <p:spPr bwMode="auto">
          <a:xfrm>
            <a:off x="395288" y="333375"/>
            <a:ext cx="8604250" cy="825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nchor="b"/>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3600" b="1">
                <a:solidFill>
                  <a:srgbClr val="0000FF"/>
                </a:solidFill>
                <a:ea typeface="黑体" panose="02010600030101010101" pitchFamily="49" charset="-122"/>
              </a:rPr>
              <a:t>嵌入式系统走向繁荣，软、硬件日臻完善</a:t>
            </a:r>
            <a:endParaRPr lang="zh-CN" altLang="en-US" sz="3600" b="1">
              <a:solidFill>
                <a:srgbClr val="0000FF"/>
              </a:solidFill>
              <a:ea typeface="黑体" panose="02010600030101010101" pitchFamily="49" charset="-122"/>
            </a:endParaRPr>
          </a:p>
        </p:txBody>
      </p:sp>
      <p:sp>
        <p:nvSpPr>
          <p:cNvPr id="31748" name="Rectangle 3"/>
          <p:cNvSpPr>
            <a:spLocks noChangeArrowheads="1"/>
          </p:cNvSpPr>
          <p:nvPr/>
        </p:nvSpPr>
        <p:spPr bwMode="auto">
          <a:xfrm>
            <a:off x="395605" y="1376680"/>
            <a:ext cx="8604250" cy="53447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110000"/>
              </a:lnSpc>
              <a:buFont typeface="Wingdings" panose="05000000000000000000" pitchFamily="2" charset="2"/>
              <a:buChar char="p"/>
            </a:pPr>
            <a:r>
              <a:rPr lang="zh-CN" altLang="en-US" sz="2800" b="1" dirty="0">
                <a:solidFill>
                  <a:schemeClr val="tx2"/>
                </a:solidFill>
                <a:latin typeface="宋体" panose="02010600030101010101" pitchFamily="2" charset="-122"/>
              </a:rPr>
              <a:t>嵌入式系统的大发展是在</a:t>
            </a:r>
            <a:r>
              <a:rPr lang="zh-CN" altLang="en-US" sz="2800" b="1" dirty="0">
                <a:solidFill>
                  <a:srgbClr val="FF0000"/>
                </a:solidFill>
                <a:latin typeface="宋体" panose="02010600030101010101" pitchFamily="2" charset="-122"/>
              </a:rPr>
              <a:t>微处理</a:t>
            </a:r>
            <a:r>
              <a:rPr lang="zh-CN" altLang="en-US" sz="2800" b="1" dirty="0">
                <a:solidFill>
                  <a:schemeClr val="tx2"/>
                </a:solidFill>
                <a:latin typeface="宋体" panose="02010600030101010101" pitchFamily="2" charset="-122"/>
              </a:rPr>
              <a:t>问世之后：</a:t>
            </a:r>
            <a:endParaRPr lang="zh-CN" altLang="en-US" sz="2800" b="1" dirty="0">
              <a:solidFill>
                <a:schemeClr val="tx2"/>
              </a:solidFill>
              <a:latin typeface="宋体" panose="02010600030101010101" pitchFamily="2" charset="-122"/>
            </a:endParaRPr>
          </a:p>
          <a:p>
            <a:pPr lvl="1" eaLnBrk="1" hangingPunct="1">
              <a:buClr>
                <a:schemeClr val="tx1"/>
              </a:buClr>
              <a:buSzPct val="60000"/>
              <a:buFont typeface="Wingdings" panose="05000000000000000000" pitchFamily="2" charset="2"/>
              <a:buChar char="n"/>
            </a:pPr>
            <a:r>
              <a:rPr lang="en-US" altLang="zh-CN" sz="2400" b="1" dirty="0">
                <a:solidFill>
                  <a:schemeClr val="tx2"/>
                </a:solidFill>
                <a:latin typeface="宋体" panose="02010600030101010101" pitchFamily="2" charset="-122"/>
              </a:rPr>
              <a:t>1971</a:t>
            </a:r>
            <a:r>
              <a:rPr lang="zh-CN" altLang="en-US" sz="2400" b="1" dirty="0">
                <a:solidFill>
                  <a:schemeClr val="tx2"/>
                </a:solidFill>
                <a:latin typeface="宋体" panose="02010600030101010101" pitchFamily="2" charset="-122"/>
              </a:rPr>
              <a:t>年</a:t>
            </a:r>
            <a:r>
              <a:rPr lang="en-US" altLang="zh-CN" sz="2400" b="1" dirty="0">
                <a:solidFill>
                  <a:schemeClr val="tx2"/>
                </a:solidFill>
                <a:latin typeface="宋体" panose="02010600030101010101" pitchFamily="2" charset="-122"/>
              </a:rPr>
              <a:t>11</a:t>
            </a:r>
            <a:r>
              <a:rPr lang="zh-CN" altLang="en-US" sz="2400" b="1" dirty="0">
                <a:solidFill>
                  <a:schemeClr val="tx2"/>
                </a:solidFill>
                <a:latin typeface="宋体" panose="02010600030101010101" pitchFamily="2" charset="-122"/>
              </a:rPr>
              <a:t>月，</a:t>
            </a:r>
            <a:r>
              <a:rPr lang="en-US" altLang="zh-CN" sz="2400" b="1" dirty="0">
                <a:solidFill>
                  <a:schemeClr val="tx2"/>
                </a:solidFill>
                <a:latin typeface="宋体" panose="02010600030101010101" pitchFamily="2" charset="-122"/>
              </a:rPr>
              <a:t>Intel</a:t>
            </a:r>
            <a:r>
              <a:rPr lang="zh-CN" altLang="en-US" sz="2400" b="1" dirty="0">
                <a:solidFill>
                  <a:schemeClr val="tx2"/>
                </a:solidFill>
                <a:latin typeface="宋体" panose="02010600030101010101" pitchFamily="2" charset="-122"/>
              </a:rPr>
              <a:t>公司推出了第一片微处理器</a:t>
            </a:r>
            <a:r>
              <a:rPr lang="en-US" altLang="zh-CN" sz="2400" b="1" dirty="0">
                <a:solidFill>
                  <a:schemeClr val="tx2"/>
                </a:solidFill>
                <a:latin typeface="宋体" panose="02010600030101010101" pitchFamily="2" charset="-122"/>
              </a:rPr>
              <a:t>Intel4004</a:t>
            </a:r>
            <a:r>
              <a:rPr lang="zh-CN" altLang="en-US" sz="2400" b="1" dirty="0">
                <a:solidFill>
                  <a:schemeClr val="tx2"/>
                </a:solidFill>
                <a:latin typeface="宋体" panose="02010600030101010101" pitchFamily="2" charset="-122"/>
              </a:rPr>
              <a:t>。</a:t>
            </a:r>
            <a:endParaRPr lang="zh-CN" altLang="en-US" sz="2400" b="1" dirty="0">
              <a:solidFill>
                <a:schemeClr val="tx2"/>
              </a:solidFill>
              <a:latin typeface="宋体" panose="02010600030101010101" pitchFamily="2" charset="-122"/>
            </a:endParaRPr>
          </a:p>
          <a:p>
            <a:pPr lvl="1" eaLnBrk="1" hangingPunct="1">
              <a:lnSpc>
                <a:spcPct val="125000"/>
              </a:lnSpc>
              <a:spcBef>
                <a:spcPct val="30000"/>
              </a:spcBef>
              <a:buClr>
                <a:schemeClr val="tx1"/>
              </a:buClr>
              <a:buSzPct val="60000"/>
              <a:buFont typeface="Wingdings" panose="05000000000000000000" pitchFamily="2" charset="2"/>
              <a:buNone/>
            </a:pPr>
            <a:r>
              <a:rPr lang="zh-CN" altLang="en-US" sz="2400" b="1" dirty="0">
                <a:solidFill>
                  <a:schemeClr val="tx2"/>
                </a:solidFill>
                <a:latin typeface="宋体" panose="02010600030101010101" pitchFamily="2" charset="-122"/>
              </a:rPr>
              <a:t>  </a:t>
            </a:r>
            <a:r>
              <a:rPr lang="zh-CN" altLang="en-US" sz="2400" b="1" dirty="0">
                <a:solidFill>
                  <a:srgbClr val="00B0F0"/>
                </a:solidFill>
                <a:latin typeface="楷体_GB2312" panose="02010609030101010101" pitchFamily="49" charset="-122"/>
                <a:ea typeface="楷体_GB2312" panose="02010609030101010101" pitchFamily="49" charset="-122"/>
              </a:rPr>
              <a:t>人们再也不必为设计一台专用机而研制专用的电路、专用的运算器了，只需以微处理器为基础进行设计。</a:t>
            </a:r>
            <a:endParaRPr lang="zh-CN" altLang="en-US" sz="2400" b="1" dirty="0">
              <a:solidFill>
                <a:srgbClr val="00B0F0"/>
              </a:solidFill>
              <a:latin typeface="楷体_GB2312" panose="02010609030101010101" pitchFamily="49" charset="-122"/>
              <a:ea typeface="楷体_GB2312" panose="02010609030101010101" pitchFamily="49" charset="-122"/>
            </a:endParaRPr>
          </a:p>
          <a:p>
            <a:pPr lvl="1" eaLnBrk="1" hangingPunct="1">
              <a:buClr>
                <a:schemeClr val="tx1"/>
              </a:buClr>
              <a:buSzPct val="60000"/>
              <a:buFont typeface="Wingdings" panose="05000000000000000000" pitchFamily="2" charset="2"/>
              <a:buChar char="n"/>
            </a:pPr>
            <a:r>
              <a:rPr lang="en-US" altLang="zh-CN" sz="2400" b="1" dirty="0">
                <a:solidFill>
                  <a:schemeClr val="tx2"/>
                </a:solidFill>
                <a:latin typeface="宋体" panose="02010600030101010101" pitchFamily="2" charset="-122"/>
              </a:rPr>
              <a:t>1976</a:t>
            </a:r>
            <a:r>
              <a:rPr lang="zh-CN" altLang="en-US" sz="2400" b="1" dirty="0">
                <a:solidFill>
                  <a:schemeClr val="tx2"/>
                </a:solidFill>
                <a:latin typeface="宋体" panose="02010600030101010101" pitchFamily="2" charset="-122"/>
              </a:rPr>
              <a:t>年，第一个单片机</a:t>
            </a:r>
            <a:r>
              <a:rPr lang="en-US" altLang="zh-CN" sz="2400" b="1" dirty="0">
                <a:solidFill>
                  <a:schemeClr val="tx2"/>
                </a:solidFill>
                <a:latin typeface="宋体" panose="02010600030101010101" pitchFamily="2" charset="-122"/>
              </a:rPr>
              <a:t>Intel 8048</a:t>
            </a:r>
            <a:r>
              <a:rPr lang="zh-CN" altLang="en-US" sz="2400" b="1" dirty="0">
                <a:solidFill>
                  <a:schemeClr val="tx2"/>
                </a:solidFill>
                <a:latin typeface="宋体" panose="02010600030101010101" pitchFamily="2" charset="-122"/>
              </a:rPr>
              <a:t>出现。</a:t>
            </a:r>
            <a:endParaRPr lang="zh-CN" altLang="en-US" sz="2400" b="1" dirty="0">
              <a:solidFill>
                <a:schemeClr val="tx2"/>
              </a:solidFill>
              <a:latin typeface="宋体" panose="02010600030101010101" pitchFamily="2" charset="-122"/>
            </a:endParaRPr>
          </a:p>
          <a:p>
            <a:pPr lvl="1" eaLnBrk="1" hangingPunct="1">
              <a:buClr>
                <a:schemeClr val="tx1"/>
              </a:buClr>
              <a:buSzPct val="60000"/>
              <a:buFont typeface="Wingdings" panose="05000000000000000000" pitchFamily="2" charset="2"/>
              <a:buChar char="n"/>
            </a:pPr>
            <a:r>
              <a:rPr lang="en-US" altLang="zh-CN" sz="2400" b="1" dirty="0">
                <a:solidFill>
                  <a:schemeClr val="tx2"/>
                </a:solidFill>
                <a:latin typeface="宋体" panose="02010600030101010101" pitchFamily="2" charset="-122"/>
              </a:rPr>
              <a:t>1982</a:t>
            </a:r>
            <a:r>
              <a:rPr lang="zh-CN" altLang="en-US" sz="2400" b="1" dirty="0">
                <a:solidFill>
                  <a:schemeClr val="tx2"/>
                </a:solidFill>
                <a:latin typeface="宋体" panose="02010600030101010101" pitchFamily="2" charset="-122"/>
              </a:rPr>
              <a:t>年，第一个</a:t>
            </a:r>
            <a:r>
              <a:rPr lang="en-US" altLang="zh-CN" sz="2400" b="1" dirty="0">
                <a:solidFill>
                  <a:schemeClr val="tx2"/>
                </a:solidFill>
                <a:latin typeface="宋体" panose="02010600030101010101" pitchFamily="2" charset="-122"/>
              </a:rPr>
              <a:t>DSP</a:t>
            </a:r>
            <a:r>
              <a:rPr lang="zh-CN" altLang="en-US" sz="2400" b="1" dirty="0">
                <a:solidFill>
                  <a:schemeClr val="tx2"/>
                </a:solidFill>
                <a:latin typeface="宋体" panose="02010600030101010101" pitchFamily="2" charset="-122"/>
              </a:rPr>
              <a:t>出现，比同期的</a:t>
            </a:r>
            <a:r>
              <a:rPr lang="en-US" altLang="zh-CN" sz="2400" b="1" dirty="0">
                <a:solidFill>
                  <a:schemeClr val="tx2"/>
                </a:solidFill>
                <a:latin typeface="宋体" panose="02010600030101010101" pitchFamily="2" charset="-122"/>
              </a:rPr>
              <a:t>CPU</a:t>
            </a:r>
            <a:r>
              <a:rPr lang="zh-CN" altLang="en-US" sz="2400" b="1" dirty="0">
                <a:solidFill>
                  <a:schemeClr val="tx2"/>
                </a:solidFill>
                <a:latin typeface="宋体" panose="02010600030101010101" pitchFamily="2" charset="-122"/>
              </a:rPr>
              <a:t>快</a:t>
            </a:r>
            <a:r>
              <a:rPr lang="en-US" altLang="zh-CN" sz="2400" b="1" dirty="0">
                <a:solidFill>
                  <a:schemeClr val="tx2"/>
                </a:solidFill>
                <a:latin typeface="宋体" panose="02010600030101010101" pitchFamily="2" charset="-122"/>
              </a:rPr>
              <a:t>10</a:t>
            </a:r>
            <a:r>
              <a:rPr lang="zh-CN" altLang="en-US" sz="2400" b="1" dirty="0">
                <a:solidFill>
                  <a:schemeClr val="tx2"/>
                </a:solidFill>
                <a:latin typeface="宋体" panose="02010600030101010101" pitchFamily="2" charset="-122"/>
              </a:rPr>
              <a:t>～</a:t>
            </a:r>
            <a:r>
              <a:rPr lang="en-US" altLang="zh-CN" sz="2400" b="1" dirty="0">
                <a:solidFill>
                  <a:schemeClr val="tx2"/>
                </a:solidFill>
                <a:latin typeface="宋体" panose="02010600030101010101" pitchFamily="2" charset="-122"/>
              </a:rPr>
              <a:t>50</a:t>
            </a:r>
            <a:r>
              <a:rPr lang="zh-CN" altLang="en-US" sz="2400" b="1" dirty="0">
                <a:solidFill>
                  <a:schemeClr val="tx2"/>
                </a:solidFill>
                <a:latin typeface="宋体" panose="02010600030101010101" pitchFamily="2" charset="-122"/>
              </a:rPr>
              <a:t>倍。</a:t>
            </a:r>
            <a:endParaRPr lang="zh-CN" altLang="en-US" sz="2400" b="1" dirty="0">
              <a:solidFill>
                <a:schemeClr val="tx2"/>
              </a:solidFill>
              <a:latin typeface="宋体" panose="02010600030101010101" pitchFamily="2" charset="-122"/>
            </a:endParaRPr>
          </a:p>
          <a:p>
            <a:pPr lvl="1" eaLnBrk="1" hangingPunct="1">
              <a:buClr>
                <a:schemeClr val="tx1"/>
              </a:buClr>
              <a:buSzPct val="60000"/>
              <a:buFont typeface="Wingdings" panose="05000000000000000000" pitchFamily="2" charset="2"/>
              <a:buChar char="n"/>
            </a:pPr>
            <a:r>
              <a:rPr lang="en-US" altLang="zh-CN" sz="2400" b="1" dirty="0">
                <a:solidFill>
                  <a:schemeClr val="tx2"/>
                </a:solidFill>
                <a:latin typeface="宋体" panose="02010600030101010101" pitchFamily="2" charset="-122"/>
              </a:rPr>
              <a:t>80</a:t>
            </a:r>
            <a:r>
              <a:rPr lang="zh-CN" altLang="en-US" sz="2400" b="1" dirty="0">
                <a:solidFill>
                  <a:schemeClr val="tx2"/>
                </a:solidFill>
                <a:latin typeface="宋体" panose="02010600030101010101" pitchFamily="2" charset="-122"/>
              </a:rPr>
              <a:t>年代后期，第三代</a:t>
            </a:r>
            <a:r>
              <a:rPr lang="en-US" altLang="zh-CN" sz="2400" b="1" dirty="0">
                <a:solidFill>
                  <a:schemeClr val="tx2"/>
                </a:solidFill>
                <a:latin typeface="宋体" panose="02010600030101010101" pitchFamily="2" charset="-122"/>
              </a:rPr>
              <a:t>DSP</a:t>
            </a:r>
            <a:r>
              <a:rPr lang="zh-CN" altLang="en-US" sz="2400" b="1" dirty="0">
                <a:solidFill>
                  <a:schemeClr val="tx2"/>
                </a:solidFill>
                <a:latin typeface="宋体" panose="02010600030101010101" pitchFamily="2" charset="-122"/>
              </a:rPr>
              <a:t>芯片出现。</a:t>
            </a:r>
            <a:endParaRPr lang="zh-CN" altLang="en-US" sz="2400" b="1" dirty="0">
              <a:solidFill>
                <a:schemeClr val="tx2"/>
              </a:solidFill>
              <a:latin typeface="宋体" panose="02010600030101010101" pitchFamily="2" charset="-122"/>
            </a:endParaRPr>
          </a:p>
          <a:p>
            <a:pPr eaLnBrk="1" hangingPunct="1">
              <a:buFont typeface="Wingdings" panose="05000000000000000000" pitchFamily="2" charset="2"/>
              <a:buBlip>
                <a:blip r:embed="rId1"/>
              </a:buBlip>
            </a:pPr>
            <a:r>
              <a:rPr lang="zh-CN" altLang="en-US" sz="2800" b="1" dirty="0">
                <a:solidFill>
                  <a:srgbClr val="FF0000"/>
                </a:solidFill>
                <a:latin typeface="宋体" panose="02010600030101010101" pitchFamily="2" charset="-122"/>
              </a:rPr>
              <a:t>软件技术的进步</a:t>
            </a:r>
            <a:r>
              <a:rPr lang="zh-CN" altLang="en-US" sz="2800" b="1" dirty="0">
                <a:solidFill>
                  <a:schemeClr val="tx2"/>
                </a:solidFill>
                <a:latin typeface="宋体" panose="02010600030101010101" pitchFamily="2" charset="-122"/>
              </a:rPr>
              <a:t>使嵌入式系统日臻完善：</a:t>
            </a:r>
            <a:endParaRPr lang="zh-CN" altLang="en-US" sz="2800" b="1" dirty="0">
              <a:solidFill>
                <a:schemeClr val="tx2"/>
              </a:solidFill>
              <a:latin typeface="宋体" panose="02010600030101010101" pitchFamily="2" charset="-122"/>
            </a:endParaRPr>
          </a:p>
          <a:p>
            <a:pPr lvl="1" eaLnBrk="1" hangingPunct="1">
              <a:lnSpc>
                <a:spcPct val="110000"/>
              </a:lnSpc>
              <a:buClr>
                <a:schemeClr val="tx1"/>
              </a:buClr>
              <a:buSzPct val="60000"/>
              <a:buFont typeface="Wingdings" panose="05000000000000000000" pitchFamily="2" charset="2"/>
              <a:buChar char="n"/>
            </a:pPr>
            <a:r>
              <a:rPr lang="zh-CN" altLang="en-US" sz="2400" b="1" dirty="0">
                <a:solidFill>
                  <a:schemeClr val="tx2"/>
                </a:solidFill>
                <a:latin typeface="宋体" panose="02010600030101010101" pitchFamily="2" charset="-122"/>
              </a:rPr>
              <a:t>早期嵌入式系统：采用</a:t>
            </a:r>
            <a:r>
              <a:rPr lang="zh-CN" altLang="en-US" sz="2400" b="1" dirty="0">
                <a:solidFill>
                  <a:schemeClr val="tx2"/>
                </a:solidFill>
                <a:latin typeface="宋体" panose="02010600030101010101" pitchFamily="2" charset="-122"/>
                <a:sym typeface="+mn-ea"/>
              </a:rPr>
              <a:t>汇编</a:t>
            </a:r>
            <a:r>
              <a:rPr lang="zh-CN" altLang="en-US" sz="2400" b="1" dirty="0">
                <a:solidFill>
                  <a:schemeClr val="tx2"/>
                </a:solidFill>
                <a:latin typeface="宋体" panose="02010600030101010101" pitchFamily="2" charset="-122"/>
              </a:rPr>
              <a:t>语言，基本不采用操作系统</a:t>
            </a:r>
            <a:endParaRPr lang="zh-CN" altLang="en-US" sz="2400" b="1" dirty="0">
              <a:solidFill>
                <a:schemeClr val="tx2"/>
              </a:solidFill>
              <a:latin typeface="宋体" panose="02010600030101010101" pitchFamily="2" charset="-122"/>
            </a:endParaRPr>
          </a:p>
          <a:p>
            <a:pPr lvl="1" eaLnBrk="1" hangingPunct="1">
              <a:buClr>
                <a:schemeClr val="tx1"/>
              </a:buClr>
              <a:buSzPct val="60000"/>
              <a:buFont typeface="Wingdings" panose="05000000000000000000" pitchFamily="2" charset="2"/>
              <a:buChar char="n"/>
            </a:pPr>
            <a:r>
              <a:rPr lang="zh-CN" altLang="en-US" sz="2400" b="1" dirty="0">
                <a:solidFill>
                  <a:schemeClr val="tx2"/>
                </a:solidFill>
                <a:latin typeface="宋体" panose="02010600030101010101" pitchFamily="2" charset="-122"/>
              </a:rPr>
              <a:t>硬件的提升</a:t>
            </a:r>
            <a:endParaRPr lang="zh-CN" altLang="en-US" sz="2400" b="1" dirty="0">
              <a:solidFill>
                <a:schemeClr val="tx2"/>
              </a:solidFill>
              <a:latin typeface="宋体" panose="02010600030101010101" pitchFamily="2" charset="-122"/>
            </a:endParaRPr>
          </a:p>
          <a:p>
            <a:pPr lvl="1" eaLnBrk="1" hangingPunct="1">
              <a:buClr>
                <a:schemeClr val="tx1"/>
              </a:buClr>
              <a:buSzPct val="60000"/>
              <a:buFont typeface="Wingdings" panose="05000000000000000000" pitchFamily="2" charset="2"/>
              <a:buChar char="n"/>
            </a:pPr>
            <a:r>
              <a:rPr lang="zh-CN" altLang="en-US" sz="2400" b="1" dirty="0">
                <a:solidFill>
                  <a:schemeClr val="tx2"/>
                </a:solidFill>
                <a:latin typeface="宋体" panose="02010600030101010101" pitchFamily="2" charset="-122"/>
              </a:rPr>
              <a:t>软件技术发展</a:t>
            </a:r>
            <a:endParaRPr lang="zh-CN" altLang="en-US" sz="2400" b="1" dirty="0">
              <a:solidFill>
                <a:schemeClr val="tx2"/>
              </a:solidFill>
              <a:latin typeface="宋体" panose="02010600030101010101" pitchFamily="2" charset="-122"/>
            </a:endParaRPr>
          </a:p>
        </p:txBody>
      </p:sp>
    </p:spTree>
  </p:cSld>
  <p:clrMapOvr>
    <a:masterClrMapping/>
  </p:clrMapOvr>
  <p:transition spd="slow">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标题 1"/>
          <p:cNvSpPr txBox="1"/>
          <p:nvPr/>
        </p:nvSpPr>
        <p:spPr bwMode="auto">
          <a:xfrm>
            <a:off x="482440" y="248603"/>
            <a:ext cx="6036469" cy="614362"/>
          </a:xfrm>
          <a:prstGeom prst="rect">
            <a:avLst/>
          </a:prstGeom>
          <a:noFill/>
          <a:ln>
            <a:noFill/>
          </a:ln>
          <a:effectLst>
            <a:glow rad="63500">
              <a:schemeClr val="accent5">
                <a:satMod val="175000"/>
                <a:alpha val="40000"/>
              </a:schemeClr>
            </a:glow>
            <a:outerShdw blurRad="50800" dist="38100" dir="2700000" algn="tl" rotWithShape="0">
              <a:prstClr val="black">
                <a:alpha val="40000"/>
              </a:prstClr>
            </a:outerShdw>
            <a:reflection blurRad="6350" stA="52000" endA="300" endPos="35000" dir="5400000" sy="-100000" algn="bl" rotWithShape="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ctr" anchorCtr="0" compatLnSpc="1"/>
          <a:lstStyle>
            <a:lvl1pPr algn="l" rtl="0" eaLnBrk="0" fontAlgn="base" hangingPunct="0">
              <a:lnSpc>
                <a:spcPct val="90000"/>
              </a:lnSpc>
              <a:spcBef>
                <a:spcPct val="0"/>
              </a:spcBef>
              <a:spcAft>
                <a:spcPct val="0"/>
              </a:spcAft>
              <a:defRPr sz="4400" kern="1200">
                <a:solidFill>
                  <a:schemeClr val="tx1"/>
                </a:solidFill>
                <a:latin typeface="+mj-lt"/>
                <a:ea typeface="+mj-ea"/>
                <a:cs typeface="等线 Light" panose="02010600030101010101" charset="-122"/>
              </a:defRPr>
            </a:lvl1pPr>
            <a:lvl2pPr algn="l" rtl="0" eaLnBrk="0" fontAlgn="base" hangingPunct="0">
              <a:lnSpc>
                <a:spcPct val="90000"/>
              </a:lnSpc>
              <a:spcBef>
                <a:spcPct val="0"/>
              </a:spcBef>
              <a:spcAft>
                <a:spcPct val="0"/>
              </a:spcAft>
              <a:defRPr sz="4400">
                <a:solidFill>
                  <a:schemeClr val="tx1"/>
                </a:solidFill>
                <a:latin typeface="等线 Light" panose="02010600030101010101" charset="-122"/>
                <a:ea typeface="等线 Light" panose="02010600030101010101" charset="-122"/>
                <a:cs typeface="等线 Light" panose="02010600030101010101" charset="-122"/>
              </a:defRPr>
            </a:lvl2pPr>
            <a:lvl3pPr algn="l" rtl="0" eaLnBrk="0" fontAlgn="base" hangingPunct="0">
              <a:lnSpc>
                <a:spcPct val="90000"/>
              </a:lnSpc>
              <a:spcBef>
                <a:spcPct val="0"/>
              </a:spcBef>
              <a:spcAft>
                <a:spcPct val="0"/>
              </a:spcAft>
              <a:defRPr sz="4400">
                <a:solidFill>
                  <a:schemeClr val="tx1"/>
                </a:solidFill>
                <a:latin typeface="等线 Light" panose="02010600030101010101" charset="-122"/>
                <a:ea typeface="等线 Light" panose="02010600030101010101" charset="-122"/>
                <a:cs typeface="等线 Light" panose="02010600030101010101" charset="-122"/>
              </a:defRPr>
            </a:lvl3pPr>
            <a:lvl4pPr algn="l" rtl="0" eaLnBrk="0" fontAlgn="base" hangingPunct="0">
              <a:lnSpc>
                <a:spcPct val="90000"/>
              </a:lnSpc>
              <a:spcBef>
                <a:spcPct val="0"/>
              </a:spcBef>
              <a:spcAft>
                <a:spcPct val="0"/>
              </a:spcAft>
              <a:defRPr sz="4400">
                <a:solidFill>
                  <a:schemeClr val="tx1"/>
                </a:solidFill>
                <a:latin typeface="等线 Light" panose="02010600030101010101" charset="-122"/>
                <a:ea typeface="等线 Light" panose="02010600030101010101" charset="-122"/>
                <a:cs typeface="等线 Light" panose="02010600030101010101" charset="-122"/>
              </a:defRPr>
            </a:lvl4pPr>
            <a:lvl5pPr algn="l" rtl="0" eaLnBrk="0" fontAlgn="base" hangingPunct="0">
              <a:lnSpc>
                <a:spcPct val="90000"/>
              </a:lnSpc>
              <a:spcBef>
                <a:spcPct val="0"/>
              </a:spcBef>
              <a:spcAft>
                <a:spcPct val="0"/>
              </a:spcAft>
              <a:defRPr sz="4400">
                <a:solidFill>
                  <a:schemeClr val="tx1"/>
                </a:solidFill>
                <a:latin typeface="等线 Light" panose="02010600030101010101" charset="-122"/>
                <a:ea typeface="等线 Light" panose="02010600030101010101" charset="-122"/>
                <a:cs typeface="等线 Light" panose="02010600030101010101" charset="-122"/>
              </a:defRPr>
            </a:lvl5pPr>
            <a:lvl6pPr marL="457200" algn="l" rtl="0" fontAlgn="base">
              <a:lnSpc>
                <a:spcPct val="90000"/>
              </a:lnSpc>
              <a:spcBef>
                <a:spcPct val="0"/>
              </a:spcBef>
              <a:spcAft>
                <a:spcPct val="0"/>
              </a:spcAft>
              <a:defRPr sz="4400">
                <a:solidFill>
                  <a:schemeClr val="tx1"/>
                </a:solidFill>
                <a:latin typeface="等线 Light" panose="02010600030101010101" charset="-122"/>
                <a:ea typeface="等线 Light" panose="02010600030101010101" charset="-122"/>
                <a:cs typeface="等线 Light" panose="02010600030101010101" charset="-122"/>
              </a:defRPr>
            </a:lvl6pPr>
            <a:lvl7pPr marL="914400" algn="l" rtl="0" fontAlgn="base">
              <a:lnSpc>
                <a:spcPct val="90000"/>
              </a:lnSpc>
              <a:spcBef>
                <a:spcPct val="0"/>
              </a:spcBef>
              <a:spcAft>
                <a:spcPct val="0"/>
              </a:spcAft>
              <a:defRPr sz="4400">
                <a:solidFill>
                  <a:schemeClr val="tx1"/>
                </a:solidFill>
                <a:latin typeface="等线 Light" panose="02010600030101010101" charset="-122"/>
                <a:ea typeface="等线 Light" panose="02010600030101010101" charset="-122"/>
                <a:cs typeface="等线 Light" panose="02010600030101010101" charset="-122"/>
              </a:defRPr>
            </a:lvl7pPr>
            <a:lvl8pPr marL="1371600" algn="l" rtl="0" fontAlgn="base">
              <a:lnSpc>
                <a:spcPct val="90000"/>
              </a:lnSpc>
              <a:spcBef>
                <a:spcPct val="0"/>
              </a:spcBef>
              <a:spcAft>
                <a:spcPct val="0"/>
              </a:spcAft>
              <a:defRPr sz="4400">
                <a:solidFill>
                  <a:schemeClr val="tx1"/>
                </a:solidFill>
                <a:latin typeface="等线 Light" panose="02010600030101010101" charset="-122"/>
                <a:ea typeface="等线 Light" panose="02010600030101010101" charset="-122"/>
                <a:cs typeface="等线 Light" panose="02010600030101010101" charset="-122"/>
              </a:defRPr>
            </a:lvl8pPr>
            <a:lvl9pPr marL="1828800" algn="l" rtl="0" fontAlgn="base">
              <a:lnSpc>
                <a:spcPct val="90000"/>
              </a:lnSpc>
              <a:spcBef>
                <a:spcPct val="0"/>
              </a:spcBef>
              <a:spcAft>
                <a:spcPct val="0"/>
              </a:spcAft>
              <a:defRPr sz="4400">
                <a:solidFill>
                  <a:schemeClr val="tx1"/>
                </a:solidFill>
                <a:latin typeface="等线 Light" panose="02010600030101010101" charset="-122"/>
                <a:ea typeface="等线 Light" panose="02010600030101010101" charset="-122"/>
                <a:cs typeface="等线 Light" panose="02010600030101010101" charset="-122"/>
              </a:defRPr>
            </a:lvl9pPr>
          </a:lstStyle>
          <a:p>
            <a:pPr eaLnBrk="1" fontAlgn="auto" hangingPunct="1">
              <a:spcAft>
                <a:spcPts val="0"/>
              </a:spcAft>
              <a:defRPr/>
            </a:pPr>
            <a:r>
              <a:rPr lang="zh-CN" altLang="en-US" sz="3600" b="1" dirty="0">
                <a:solidFill>
                  <a:schemeClr val="tx2">
                    <a:lumMod val="60000"/>
                    <a:lumOff val="40000"/>
                  </a:schemeClr>
                </a:solidFill>
                <a:latin typeface="微软雅黑" panose="020B0503020204020204" charset="-122"/>
                <a:ea typeface="微软雅黑" panose="020B0503020204020204" charset="-122"/>
              </a:rPr>
              <a:t>计算模式改变：普适计算</a:t>
            </a:r>
            <a:endParaRPr lang="zh-CN" altLang="en-US" sz="3600" b="1" dirty="0">
              <a:solidFill>
                <a:schemeClr val="tx2">
                  <a:lumMod val="60000"/>
                  <a:lumOff val="40000"/>
                </a:schemeClr>
              </a:solidFill>
              <a:latin typeface="微软雅黑" panose="020B0503020204020204" charset="-122"/>
              <a:ea typeface="微软雅黑" panose="020B0503020204020204" charset="-122"/>
            </a:endParaRPr>
          </a:p>
        </p:txBody>
      </p:sp>
      <p:sp>
        <p:nvSpPr>
          <p:cNvPr id="3" name="Rectangle 5"/>
          <p:cNvSpPr txBox="1">
            <a:spLocks noChangeArrowheads="1"/>
          </p:cNvSpPr>
          <p:nvPr/>
        </p:nvSpPr>
        <p:spPr>
          <a:xfrm>
            <a:off x="249922" y="2995277"/>
            <a:ext cx="7852172" cy="2752725"/>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panose="020B0503020204020204" charset="-122"/>
                <a:ea typeface="微软雅黑" panose="020B050302020402020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panose="020B0503020204020204" charset="-122"/>
                <a:ea typeface="微软雅黑" panose="020B050302020402020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charset="-122"/>
                <a:ea typeface="微软雅黑" panose="020B050302020402020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charset="-122"/>
                <a:ea typeface="微软雅黑" panose="020B050302020402020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charset="-122"/>
                <a:ea typeface="微软雅黑" panose="020B0503020204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dirty="0" smtClean="0">
                <a:solidFill>
                  <a:srgbClr val="002060"/>
                </a:solidFill>
                <a:latin typeface="Times New Roman" panose="02020603050405020304" pitchFamily="18" charset="0"/>
                <a:ea typeface="黑体" panose="02010600030101010101" pitchFamily="49" charset="-122"/>
              </a:rPr>
              <a:t>以下引自 </a:t>
            </a:r>
            <a:r>
              <a:rPr lang="en-US" altLang="zh-CN" dirty="0" smtClean="0">
                <a:solidFill>
                  <a:srgbClr val="002060"/>
                </a:solidFill>
                <a:latin typeface="Times New Roman" panose="02020603050405020304" pitchFamily="18" charset="0"/>
                <a:ea typeface="黑体" panose="02010600030101010101" pitchFamily="49" charset="-122"/>
              </a:rPr>
              <a:t>Mark Weiser </a:t>
            </a:r>
            <a:r>
              <a:rPr lang="zh-CN" altLang="en-US" dirty="0" smtClean="0">
                <a:solidFill>
                  <a:srgbClr val="002060"/>
                </a:solidFill>
                <a:latin typeface="Times New Roman" panose="02020603050405020304" pitchFamily="18" charset="0"/>
                <a:ea typeface="黑体" panose="02010600030101010101" pitchFamily="49" charset="-122"/>
              </a:rPr>
              <a:t>的论文</a:t>
            </a:r>
            <a:r>
              <a:rPr lang="en-US" altLang="zh-TW" dirty="0" smtClean="0">
                <a:solidFill>
                  <a:srgbClr val="002060"/>
                </a:solidFill>
                <a:latin typeface="Times New Roman" panose="02020603050405020304" pitchFamily="18" charset="0"/>
                <a:ea typeface="黑体" panose="02010600030101010101" pitchFamily="49" charset="-122"/>
              </a:rPr>
              <a:t>:</a:t>
            </a:r>
            <a:endParaRPr lang="en-US" altLang="zh-TW" dirty="0" smtClean="0">
              <a:solidFill>
                <a:srgbClr val="002060"/>
              </a:solidFill>
              <a:latin typeface="Times New Roman" panose="02020603050405020304" pitchFamily="18" charset="0"/>
              <a:ea typeface="黑体" panose="02010600030101010101" pitchFamily="49" charset="-122"/>
            </a:endParaRPr>
          </a:p>
          <a:p>
            <a:pPr lvl="1">
              <a:lnSpc>
                <a:spcPct val="150000"/>
              </a:lnSpc>
            </a:pPr>
            <a:r>
              <a:rPr lang="en-US" altLang="zh-TW" sz="2100" dirty="0" smtClean="0">
                <a:solidFill>
                  <a:srgbClr val="002060"/>
                </a:solidFill>
                <a:ea typeface="PMingLiU" pitchFamily="18" charset="-120"/>
              </a:rPr>
              <a:t>…making many computers available throughout the physical environment, but making them effectively </a:t>
            </a:r>
            <a:r>
              <a:rPr lang="en-US" altLang="zh-TW" sz="2100" b="1" dirty="0" smtClean="0">
                <a:solidFill>
                  <a:srgbClr val="FF0000"/>
                </a:solidFill>
                <a:ea typeface="PMingLiU" pitchFamily="18" charset="-120"/>
              </a:rPr>
              <a:t>invisible</a:t>
            </a:r>
            <a:r>
              <a:rPr lang="en-US" altLang="zh-TW" sz="2100" dirty="0" smtClean="0">
                <a:solidFill>
                  <a:srgbClr val="002060"/>
                </a:solidFill>
                <a:ea typeface="PMingLiU" pitchFamily="18" charset="-120"/>
              </a:rPr>
              <a:t> to the user.</a:t>
            </a:r>
            <a:endParaRPr lang="en-US" altLang="zh-TW" sz="2100" dirty="0" smtClean="0">
              <a:solidFill>
                <a:srgbClr val="002060"/>
              </a:solidFill>
              <a:ea typeface="PMingLiU" pitchFamily="18" charset="-120"/>
            </a:endParaRPr>
          </a:p>
          <a:p>
            <a:pPr lvl="1">
              <a:lnSpc>
                <a:spcPct val="150000"/>
              </a:lnSpc>
            </a:pPr>
            <a:r>
              <a:rPr lang="en-US" altLang="zh-TW" sz="2100" b="1" dirty="0" smtClean="0">
                <a:solidFill>
                  <a:srgbClr val="002060"/>
                </a:solidFill>
                <a:ea typeface="PMingLiU" pitchFamily="18" charset="-120"/>
              </a:rPr>
              <a:t>The most profound technologies are those that disappear.</a:t>
            </a:r>
            <a:endParaRPr lang="en-US" altLang="zh-CN" sz="2100" b="1" dirty="0" smtClean="0">
              <a:solidFill>
                <a:srgbClr val="002060"/>
              </a:solidFill>
              <a:ea typeface="PMingLiU" pitchFamily="18" charset="-120"/>
            </a:endParaRPr>
          </a:p>
          <a:p>
            <a:pPr lvl="1">
              <a:lnSpc>
                <a:spcPct val="150000"/>
              </a:lnSpc>
            </a:pPr>
            <a:r>
              <a:rPr lang="en-US" altLang="zh-TW" sz="2100" b="1" dirty="0" smtClean="0">
                <a:solidFill>
                  <a:srgbClr val="FF0000"/>
                </a:solidFill>
                <a:ea typeface="PMingLiU" pitchFamily="18" charset="-120"/>
              </a:rPr>
              <a:t>4A </a:t>
            </a:r>
            <a:r>
              <a:rPr lang="en-US" altLang="zh-TW" sz="2100" b="1" dirty="0" smtClean="0">
                <a:solidFill>
                  <a:srgbClr val="002060"/>
                </a:solidFill>
                <a:ea typeface="PMingLiU" pitchFamily="18" charset="-120"/>
              </a:rPr>
              <a:t>Service: </a:t>
            </a:r>
            <a:r>
              <a:rPr lang="en-US" altLang="zh-TW" sz="2100" b="1" dirty="0" smtClean="0">
                <a:solidFill>
                  <a:srgbClr val="FF0000"/>
                </a:solidFill>
                <a:ea typeface="PMingLiU" pitchFamily="18" charset="-120"/>
              </a:rPr>
              <a:t>A</a:t>
            </a:r>
            <a:r>
              <a:rPr lang="en-US" altLang="zh-TW" sz="2100" b="1" dirty="0" smtClean="0">
                <a:solidFill>
                  <a:srgbClr val="002060"/>
                </a:solidFill>
                <a:ea typeface="PMingLiU" pitchFamily="18" charset="-120"/>
              </a:rPr>
              <a:t>nytime, </a:t>
            </a:r>
            <a:r>
              <a:rPr lang="en-US" altLang="zh-TW" sz="2100" b="1" dirty="0" smtClean="0">
                <a:solidFill>
                  <a:srgbClr val="FF0000"/>
                </a:solidFill>
                <a:ea typeface="PMingLiU" pitchFamily="18" charset="-120"/>
              </a:rPr>
              <a:t>A</a:t>
            </a:r>
            <a:r>
              <a:rPr lang="en-US" altLang="zh-TW" sz="2100" b="1" dirty="0" smtClean="0">
                <a:solidFill>
                  <a:srgbClr val="002060"/>
                </a:solidFill>
                <a:ea typeface="PMingLiU" pitchFamily="18" charset="-120"/>
              </a:rPr>
              <a:t>nywhere,</a:t>
            </a:r>
            <a:r>
              <a:rPr lang="en-US" altLang="zh-CN" sz="2100" b="1" dirty="0" smtClean="0">
                <a:solidFill>
                  <a:srgbClr val="002060"/>
                </a:solidFill>
                <a:ea typeface="PMingLiU" pitchFamily="18" charset="-120"/>
              </a:rPr>
              <a:t> </a:t>
            </a:r>
            <a:r>
              <a:rPr lang="en-US" altLang="zh-TW" sz="2100" b="1" dirty="0" smtClean="0">
                <a:solidFill>
                  <a:srgbClr val="FF0000"/>
                </a:solidFill>
                <a:ea typeface="PMingLiU" pitchFamily="18" charset="-120"/>
              </a:rPr>
              <a:t>A</a:t>
            </a:r>
            <a:r>
              <a:rPr lang="en-US" altLang="zh-TW" sz="2100" b="1" dirty="0" smtClean="0">
                <a:solidFill>
                  <a:srgbClr val="002060"/>
                </a:solidFill>
                <a:ea typeface="PMingLiU" pitchFamily="18" charset="-120"/>
              </a:rPr>
              <a:t>ny device, </a:t>
            </a:r>
            <a:r>
              <a:rPr lang="en-US" altLang="zh-TW" sz="2100" b="1" dirty="0" smtClean="0">
                <a:solidFill>
                  <a:srgbClr val="FF0000"/>
                </a:solidFill>
                <a:ea typeface="PMingLiU" pitchFamily="18" charset="-120"/>
              </a:rPr>
              <a:t>A</a:t>
            </a:r>
            <a:r>
              <a:rPr lang="en-US" altLang="zh-TW" sz="2100" b="1" dirty="0" smtClean="0">
                <a:solidFill>
                  <a:srgbClr val="002060"/>
                </a:solidFill>
                <a:ea typeface="PMingLiU" pitchFamily="18" charset="-120"/>
              </a:rPr>
              <a:t>ny data!!</a:t>
            </a:r>
            <a:endParaRPr lang="en-US" altLang="zh-TW" sz="2100" b="1" dirty="0">
              <a:solidFill>
                <a:srgbClr val="002060"/>
              </a:solidFill>
              <a:ea typeface="PMingLiU" pitchFamily="18" charset="-120"/>
            </a:endParaRPr>
          </a:p>
        </p:txBody>
      </p:sp>
      <p:pic>
        <p:nvPicPr>
          <p:cNvPr id="4"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071361" y="1777860"/>
            <a:ext cx="1489075" cy="1509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Box 4"/>
          <p:cNvSpPr txBox="1">
            <a:spLocks noChangeArrowheads="1"/>
          </p:cNvSpPr>
          <p:nvPr/>
        </p:nvSpPr>
        <p:spPr bwMode="auto">
          <a:xfrm>
            <a:off x="249921" y="1622695"/>
            <a:ext cx="6821440" cy="931507"/>
          </a:xfrm>
          <a:prstGeom prst="rect">
            <a:avLst/>
          </a:prstGeom>
          <a:noFill/>
          <a:ln w="9525">
            <a:solidFill>
              <a:srgbClr val="003399"/>
            </a:solidFill>
            <a:miter lim="800000"/>
          </a:ln>
          <a:extLst>
            <a:ext uri="{909E8E84-426E-40DD-AFC4-6F175D3DCCD1}">
              <a14:hiddenFill xmlns:a14="http://schemas.microsoft.com/office/drawing/2010/main">
                <a:solidFill>
                  <a:srgbClr val="FFFFFF"/>
                </a:solidFill>
              </a14:hiddenFill>
            </a:ext>
          </a:extLst>
        </p:spPr>
        <p:txBody>
          <a:bodyPr wrap="square" lIns="69056" tIns="34529" rIns="69056" bIns="34529">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buClr>
                <a:schemeClr val="bg1"/>
              </a:buClr>
              <a:buSzPct val="75000"/>
              <a:buFont typeface="Monotype Sorts" pitchFamily="2" charset="2"/>
              <a:buNone/>
            </a:pPr>
            <a:r>
              <a:rPr kumimoji="1" lang="en-US" altLang="zh-TW" sz="2800" dirty="0" smtClean="0">
                <a:solidFill>
                  <a:srgbClr val="FF3300"/>
                </a:solidFill>
                <a:latin typeface="Times New Roman" panose="02020603050405020304" pitchFamily="18" charset="0"/>
                <a:ea typeface="黑体" panose="02010600030101010101" pitchFamily="49" charset="-122"/>
              </a:rPr>
              <a:t>Mark </a:t>
            </a:r>
            <a:r>
              <a:rPr kumimoji="1" lang="en-US" altLang="zh-TW" sz="2800" dirty="0">
                <a:solidFill>
                  <a:srgbClr val="FF3300"/>
                </a:solidFill>
                <a:latin typeface="Times New Roman" panose="02020603050405020304" pitchFamily="18" charset="0"/>
                <a:ea typeface="黑体" panose="02010600030101010101" pitchFamily="49" charset="-122"/>
              </a:rPr>
              <a:t>Weiser</a:t>
            </a:r>
            <a:r>
              <a:rPr kumimoji="1" lang="en-US" altLang="zh-TW" sz="2800" dirty="0">
                <a:solidFill>
                  <a:srgbClr val="666699"/>
                </a:solidFill>
                <a:latin typeface="Times New Roman" panose="02020603050405020304" pitchFamily="18" charset="0"/>
                <a:ea typeface="黑体" panose="02010600030101010101" pitchFamily="49" charset="-122"/>
              </a:rPr>
              <a:t> </a:t>
            </a:r>
            <a:r>
              <a:rPr kumimoji="1" lang="zh-CN" altLang="en-US" sz="2800" dirty="0" smtClean="0">
                <a:latin typeface="Times New Roman" panose="02020603050405020304" pitchFamily="18" charset="0"/>
                <a:ea typeface="黑体" panose="02010600030101010101" pitchFamily="49" charset="-122"/>
              </a:rPr>
              <a:t>在</a:t>
            </a:r>
            <a:r>
              <a:rPr kumimoji="1" lang="en-US" altLang="zh-TW" sz="2800" dirty="0" smtClean="0">
                <a:solidFill>
                  <a:srgbClr val="0D0D0D"/>
                </a:solidFill>
                <a:latin typeface="Times New Roman" panose="02020603050405020304" pitchFamily="18" charset="0"/>
                <a:ea typeface="黑体" panose="02010600030101010101" pitchFamily="49" charset="-122"/>
              </a:rPr>
              <a:t>1988</a:t>
            </a:r>
            <a:r>
              <a:rPr kumimoji="1" lang="zh-CN" altLang="en-US" sz="2800" dirty="0" smtClean="0">
                <a:solidFill>
                  <a:srgbClr val="0D0D0D"/>
                </a:solidFill>
                <a:latin typeface="Times New Roman" panose="02020603050405020304" pitchFamily="18" charset="0"/>
                <a:ea typeface="黑体" panose="02010600030101010101" pitchFamily="49" charset="-122"/>
              </a:rPr>
              <a:t>年提出</a:t>
            </a:r>
            <a:r>
              <a:rPr kumimoji="1" lang="zh-CN" altLang="en-US" sz="2800" dirty="0">
                <a:solidFill>
                  <a:srgbClr val="0D0D0D"/>
                </a:solidFill>
                <a:latin typeface="Times New Roman" panose="02020603050405020304" pitchFamily="18" charset="0"/>
                <a:ea typeface="黑体" panose="02010600030101010101" pitchFamily="49" charset="-122"/>
              </a:rPr>
              <a:t>“普适计算”（</a:t>
            </a:r>
            <a:r>
              <a:rPr kumimoji="1" lang="en-US" altLang="zh-CN" sz="2800" b="1" dirty="0">
                <a:solidFill>
                  <a:srgbClr val="0000FF"/>
                </a:solidFill>
                <a:latin typeface="Times New Roman" panose="02020603050405020304" pitchFamily="18" charset="0"/>
                <a:ea typeface="黑体" panose="02010600030101010101" pitchFamily="49" charset="-122"/>
              </a:rPr>
              <a:t>Pervasive Computing</a:t>
            </a:r>
            <a:r>
              <a:rPr kumimoji="1" lang="zh-CN" altLang="en-US" sz="2800" dirty="0">
                <a:solidFill>
                  <a:srgbClr val="0D0D0D"/>
                </a:solidFill>
                <a:latin typeface="Times New Roman" panose="02020603050405020304" pitchFamily="18" charset="0"/>
                <a:ea typeface="黑体" panose="02010600030101010101" pitchFamily="49" charset="-122"/>
              </a:rPr>
              <a:t>）的</a:t>
            </a:r>
            <a:r>
              <a:rPr kumimoji="1" lang="zh-CN" altLang="en-US" sz="2800" dirty="0" smtClean="0">
                <a:solidFill>
                  <a:srgbClr val="0D0D0D"/>
                </a:solidFill>
                <a:latin typeface="Times New Roman" panose="02020603050405020304" pitchFamily="18" charset="0"/>
                <a:ea typeface="黑体" panose="02010600030101010101" pitchFamily="49" charset="-122"/>
              </a:rPr>
              <a:t>概念。</a:t>
            </a:r>
            <a:endParaRPr kumimoji="1" lang="zh-TW" altLang="en-US" sz="2800" dirty="0">
              <a:solidFill>
                <a:srgbClr val="0D0D0D"/>
              </a:solidFill>
              <a:latin typeface="Times New Roman" panose="02020603050405020304" pitchFamily="18" charset="0"/>
              <a:ea typeface="黑体" panose="02010600030101010101" pitchFamily="49" charset="-122"/>
            </a:endParaRPr>
          </a:p>
        </p:txBody>
      </p:sp>
      <p:sp>
        <p:nvSpPr>
          <p:cNvPr id="7" name="圆角矩形 6"/>
          <p:cNvSpPr/>
          <p:nvPr/>
        </p:nvSpPr>
        <p:spPr bwMode="auto">
          <a:xfrm>
            <a:off x="482666" y="2995277"/>
            <a:ext cx="7848599" cy="3041643"/>
          </a:xfrm>
          <a:prstGeom prst="roundRect">
            <a:avLst/>
          </a:prstGeom>
          <a:solidFill>
            <a:schemeClr val="accent1">
              <a:lumMod val="75000"/>
            </a:schemeClr>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a:lstStyle/>
          <a:p>
            <a:pPr>
              <a:lnSpc>
                <a:spcPct val="150000"/>
              </a:lnSpc>
              <a:spcBef>
                <a:spcPct val="20000"/>
              </a:spcBef>
              <a:buClr>
                <a:schemeClr val="accent2"/>
              </a:buClr>
              <a:buSzPct val="85000"/>
              <a:defRPr/>
            </a:pPr>
            <a:r>
              <a:rPr lang="zh-CN" altLang="en-US" sz="2800" b="1" dirty="0">
                <a:solidFill>
                  <a:srgbClr val="FFFF00"/>
                </a:solidFill>
                <a:latin typeface="+mn-ea"/>
              </a:rPr>
              <a:t>普适计算：</a:t>
            </a:r>
            <a:r>
              <a:rPr lang="zh-CN" altLang="en-US" sz="2800" b="1" dirty="0">
                <a:solidFill>
                  <a:schemeClr val="bg1"/>
                </a:solidFill>
                <a:latin typeface="+mn-ea"/>
              </a:rPr>
              <a:t>这一概念强调和环境融为一体的计算，而计算机本身则从人们的视线里消失。在普适计算的模式下，人们能够在任何时间、任何地点、以任何方式进行信息的获取与处理。</a:t>
            </a:r>
            <a:endParaRPr lang="zh-CN" altLang="en-US" sz="2800" b="1" dirty="0">
              <a:solidFill>
                <a:schemeClr val="bg1"/>
              </a:solidFill>
              <a:latin typeface="+mn-ea"/>
            </a:endParaRP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Lst>
  </p:timing>
</p:sld>
</file>

<file path=ppt/slides/slide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pPr eaLnBrk="1" hangingPunct="1"/>
            <a:r>
              <a:rPr lang="zh-CN" altLang="en-US" smtClean="0"/>
              <a:t>第</a:t>
            </a:r>
            <a:r>
              <a:rPr lang="en-US" altLang="zh-CN" smtClean="0"/>
              <a:t>1</a:t>
            </a:r>
            <a:r>
              <a:rPr lang="zh-CN" altLang="en-US" smtClean="0"/>
              <a:t>章  嵌入式系统基础</a:t>
            </a:r>
            <a:endParaRPr lang="zh-CN" altLang="en-US" smtClean="0"/>
          </a:p>
        </p:txBody>
      </p:sp>
      <p:sp>
        <p:nvSpPr>
          <p:cNvPr id="5123" name="Rectangle 3"/>
          <p:cNvSpPr>
            <a:spLocks noGrp="1" noChangeArrowheads="1"/>
          </p:cNvSpPr>
          <p:nvPr>
            <p:ph type="body" idx="1"/>
          </p:nvPr>
        </p:nvSpPr>
        <p:spPr>
          <a:xfrm>
            <a:off x="468313" y="1603375"/>
            <a:ext cx="8229600" cy="4772025"/>
          </a:xfrm>
        </p:spPr>
        <p:txBody>
          <a:bodyPr/>
          <a:lstStyle/>
          <a:p>
            <a:pPr eaLnBrk="1" hangingPunct="1">
              <a:lnSpc>
                <a:spcPct val="120000"/>
              </a:lnSpc>
            </a:pPr>
            <a:r>
              <a:rPr lang="en-US" altLang="zh-CN" sz="3200" smtClean="0">
                <a:solidFill>
                  <a:srgbClr val="C00000"/>
                </a:solidFill>
              </a:rPr>
              <a:t>1.1 </a:t>
            </a:r>
            <a:r>
              <a:rPr lang="zh-CN" altLang="en-US" sz="3200" smtClean="0">
                <a:solidFill>
                  <a:srgbClr val="C00000"/>
                </a:solidFill>
              </a:rPr>
              <a:t>嵌入式系统简介</a:t>
            </a:r>
            <a:endParaRPr lang="zh-CN" altLang="en-US" sz="3200" smtClean="0">
              <a:solidFill>
                <a:srgbClr val="C00000"/>
              </a:solidFill>
            </a:endParaRPr>
          </a:p>
          <a:p>
            <a:pPr eaLnBrk="1" hangingPunct="1">
              <a:lnSpc>
                <a:spcPct val="120000"/>
              </a:lnSpc>
            </a:pPr>
            <a:r>
              <a:rPr lang="en-US" altLang="zh-CN" sz="3200" smtClean="0">
                <a:solidFill>
                  <a:schemeClr val="tx2"/>
                </a:solidFill>
              </a:rPr>
              <a:t>1.2 </a:t>
            </a:r>
            <a:r>
              <a:rPr lang="zh-CN" altLang="en-US" sz="3200" smtClean="0">
                <a:solidFill>
                  <a:schemeClr val="tx2"/>
                </a:solidFill>
              </a:rPr>
              <a:t>嵌入式系统的发展概述 </a:t>
            </a:r>
            <a:endParaRPr lang="zh-CN" altLang="en-US" sz="3200" smtClean="0">
              <a:solidFill>
                <a:schemeClr val="tx2"/>
              </a:solidFill>
            </a:endParaRPr>
          </a:p>
          <a:p>
            <a:pPr eaLnBrk="1" hangingPunct="1">
              <a:lnSpc>
                <a:spcPct val="120000"/>
              </a:lnSpc>
            </a:pPr>
            <a:r>
              <a:rPr lang="en-US" altLang="zh-CN" sz="3200" smtClean="0">
                <a:solidFill>
                  <a:schemeClr val="tx2"/>
                </a:solidFill>
              </a:rPr>
              <a:t>1.3 </a:t>
            </a:r>
            <a:r>
              <a:rPr lang="zh-CN" altLang="en-US" sz="3200" smtClean="0">
                <a:solidFill>
                  <a:schemeClr val="tx2"/>
                </a:solidFill>
              </a:rPr>
              <a:t>嵌入式操作系统　</a:t>
            </a:r>
            <a:endParaRPr lang="zh-CN" altLang="en-US" sz="3200" smtClean="0">
              <a:solidFill>
                <a:schemeClr val="tx2"/>
              </a:solidFill>
            </a:endParaRPr>
          </a:p>
          <a:p>
            <a:pPr eaLnBrk="1" hangingPunct="1">
              <a:lnSpc>
                <a:spcPct val="120000"/>
              </a:lnSpc>
            </a:pPr>
            <a:r>
              <a:rPr lang="en-US" altLang="zh-CN" sz="3200" smtClean="0">
                <a:solidFill>
                  <a:schemeClr val="tx2"/>
                </a:solidFill>
              </a:rPr>
              <a:t>1.4 </a:t>
            </a:r>
            <a:r>
              <a:rPr lang="zh-CN" altLang="en-US" sz="3200" smtClean="0">
                <a:solidFill>
                  <a:schemeClr val="tx2"/>
                </a:solidFill>
              </a:rPr>
              <a:t>嵌入式系统的开发过程</a:t>
            </a:r>
            <a:endParaRPr lang="zh-CN" altLang="en-US" sz="3200" smtClean="0">
              <a:solidFill>
                <a:schemeClr val="tx2"/>
              </a:solidFill>
            </a:endParaRPr>
          </a:p>
          <a:p>
            <a:pPr eaLnBrk="1" hangingPunct="1">
              <a:lnSpc>
                <a:spcPct val="120000"/>
              </a:lnSpc>
            </a:pPr>
            <a:r>
              <a:rPr lang="en-US" altLang="zh-CN" sz="3200" smtClean="0">
                <a:solidFill>
                  <a:schemeClr val="tx2"/>
                </a:solidFill>
              </a:rPr>
              <a:t>1.5 </a:t>
            </a:r>
            <a:r>
              <a:rPr lang="zh-CN" altLang="en-US" sz="3200" smtClean="0">
                <a:solidFill>
                  <a:schemeClr val="tx2"/>
                </a:solidFill>
              </a:rPr>
              <a:t>嵌入式系统的应用方案介绍</a:t>
            </a:r>
            <a:r>
              <a:rPr lang="zh-CN" altLang="en-US" sz="3900" smtClean="0">
                <a:solidFill>
                  <a:schemeClr val="tx2"/>
                </a:solidFill>
              </a:rPr>
              <a:t> </a:t>
            </a:r>
            <a:endParaRPr lang="zh-CN" altLang="en-US" sz="3900" smtClean="0">
              <a:solidFill>
                <a:schemeClr val="tx2"/>
              </a:solidFill>
            </a:endParaRPr>
          </a:p>
          <a:p>
            <a:pPr eaLnBrk="1" hangingPunct="1">
              <a:lnSpc>
                <a:spcPct val="120000"/>
              </a:lnSpc>
              <a:buFont typeface="Wingdings" panose="05000000000000000000" pitchFamily="2" charset="2"/>
              <a:buNone/>
            </a:pPr>
            <a:endParaRPr lang="en-US" altLang="zh-CN" sz="3900" smtClean="0">
              <a:solidFill>
                <a:schemeClr val="bg2"/>
              </a:solidFill>
            </a:endParaRPr>
          </a:p>
        </p:txBody>
      </p:sp>
    </p:spTree>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ChangeArrowheads="1"/>
          </p:cNvSpPr>
          <p:nvPr/>
        </p:nvSpPr>
        <p:spPr bwMode="auto">
          <a:xfrm>
            <a:off x="539750" y="333375"/>
            <a:ext cx="8229600" cy="825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3600" b="1">
                <a:solidFill>
                  <a:srgbClr val="0000FF"/>
                </a:solidFill>
                <a:ea typeface="黑体" panose="02010600030101010101" pitchFamily="49" charset="-122"/>
              </a:rPr>
              <a:t>嵌入式系统应用走向纵深化发展 </a:t>
            </a:r>
            <a:endParaRPr lang="zh-CN" altLang="en-US" sz="3600" b="1">
              <a:solidFill>
                <a:srgbClr val="0000FF"/>
              </a:solidFill>
              <a:ea typeface="黑体" panose="02010600030101010101" pitchFamily="49" charset="-122"/>
            </a:endParaRPr>
          </a:p>
        </p:txBody>
      </p:sp>
      <p:sp>
        <p:nvSpPr>
          <p:cNvPr id="32771" name="Rectangle 3"/>
          <p:cNvSpPr>
            <a:spLocks noChangeArrowheads="1"/>
          </p:cNvSpPr>
          <p:nvPr/>
        </p:nvSpPr>
        <p:spPr bwMode="auto">
          <a:xfrm>
            <a:off x="808038" y="1304764"/>
            <a:ext cx="7940675" cy="46805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 typeface="Wingdings" panose="05000000000000000000" pitchFamily="2" charset="2"/>
              <a:buChar char="p"/>
            </a:pPr>
            <a:r>
              <a:rPr lang="zh-CN" altLang="en-US" sz="2800" b="1" dirty="0">
                <a:solidFill>
                  <a:schemeClr val="tx2"/>
                </a:solidFill>
                <a:latin typeface="宋体" panose="02010600030101010101" pitchFamily="2" charset="-122"/>
              </a:rPr>
              <a:t>应用充分普及：</a:t>
            </a:r>
            <a:r>
              <a:rPr lang="zh-CN" altLang="en-US" sz="2400" b="1" dirty="0">
                <a:solidFill>
                  <a:schemeClr val="tx2"/>
                </a:solidFill>
                <a:latin typeface="宋体" panose="02010600030101010101" pitchFamily="2" charset="-122"/>
              </a:rPr>
              <a:t>工业控制、数字化通讯、数字化家电</a:t>
            </a:r>
            <a:endParaRPr lang="zh-CN" altLang="en-US" sz="2400" b="1" dirty="0">
              <a:solidFill>
                <a:schemeClr val="tx2"/>
              </a:solidFill>
              <a:latin typeface="宋体" panose="02010600030101010101" pitchFamily="2" charset="-122"/>
            </a:endParaRPr>
          </a:p>
          <a:p>
            <a:pPr lvl="1" eaLnBrk="1" hangingPunct="1">
              <a:lnSpc>
                <a:spcPct val="150000"/>
              </a:lnSpc>
              <a:buClr>
                <a:schemeClr val="tx1"/>
              </a:buClr>
              <a:buSzPct val="60000"/>
              <a:buFont typeface="Wingdings" panose="05000000000000000000" pitchFamily="2" charset="2"/>
              <a:buChar char="n"/>
            </a:pPr>
            <a:r>
              <a:rPr lang="zh-CN" altLang="en-US" sz="2000" b="1" dirty="0">
                <a:solidFill>
                  <a:schemeClr val="tx2"/>
                </a:solidFill>
                <a:latin typeface="宋体" panose="02010600030101010101" pitchFamily="2" charset="-122"/>
              </a:rPr>
              <a:t>汽车：</a:t>
            </a:r>
            <a:r>
              <a:rPr lang="en-US" altLang="zh-CN" sz="2000" b="1" dirty="0">
                <a:solidFill>
                  <a:schemeClr val="tx2"/>
                </a:solidFill>
                <a:latin typeface="宋体" panose="02010600030101010101" pitchFamily="2" charset="-122"/>
              </a:rPr>
              <a:t>50</a:t>
            </a:r>
            <a:r>
              <a:rPr lang="zh-CN" altLang="en-US" sz="2000" b="1" dirty="0">
                <a:solidFill>
                  <a:schemeClr val="tx2"/>
                </a:solidFill>
                <a:latin typeface="宋体" panose="02010600030101010101" pitchFamily="2" charset="-122"/>
              </a:rPr>
              <a:t>个以上嵌入式微处理器</a:t>
            </a:r>
            <a:endParaRPr lang="zh-CN" altLang="en-US" sz="2000" b="1" dirty="0">
              <a:solidFill>
                <a:schemeClr val="tx2"/>
              </a:solidFill>
              <a:latin typeface="宋体" panose="02010600030101010101" pitchFamily="2" charset="-122"/>
            </a:endParaRPr>
          </a:p>
          <a:p>
            <a:pPr lvl="1" eaLnBrk="1" hangingPunct="1">
              <a:lnSpc>
                <a:spcPct val="150000"/>
              </a:lnSpc>
              <a:buClr>
                <a:schemeClr val="tx1"/>
              </a:buClr>
              <a:buSzPct val="60000"/>
              <a:buFont typeface="Wingdings" panose="05000000000000000000" pitchFamily="2" charset="2"/>
              <a:buChar char="n"/>
            </a:pPr>
            <a:r>
              <a:rPr lang="zh-CN" altLang="en-US" sz="2000" b="1" dirty="0">
                <a:solidFill>
                  <a:schemeClr val="tx2"/>
                </a:solidFill>
                <a:latin typeface="宋体" panose="02010600030101010101" pitchFamily="2" charset="-122"/>
              </a:rPr>
              <a:t>飞机：</a:t>
            </a:r>
            <a:r>
              <a:rPr lang="en-US" altLang="zh-CN" sz="2000" b="1" dirty="0">
                <a:solidFill>
                  <a:schemeClr val="tx2"/>
                </a:solidFill>
                <a:latin typeface="宋体" panose="02010600030101010101" pitchFamily="2" charset="-122"/>
              </a:rPr>
              <a:t>70</a:t>
            </a:r>
            <a:r>
              <a:rPr lang="zh-CN" altLang="en-US" sz="2000" b="1" dirty="0">
                <a:solidFill>
                  <a:schemeClr val="tx2"/>
                </a:solidFill>
                <a:latin typeface="宋体" panose="02010600030101010101" pitchFamily="2" charset="-122"/>
              </a:rPr>
              <a:t>个以上嵌入式系统</a:t>
            </a:r>
            <a:endParaRPr lang="zh-CN" altLang="en-US" sz="2000" b="1" dirty="0">
              <a:solidFill>
                <a:schemeClr val="tx2"/>
              </a:solidFill>
              <a:latin typeface="宋体" panose="02010600030101010101" pitchFamily="2" charset="-122"/>
            </a:endParaRPr>
          </a:p>
          <a:p>
            <a:pPr eaLnBrk="1" hangingPunct="1">
              <a:lnSpc>
                <a:spcPct val="150000"/>
              </a:lnSpc>
              <a:buFont typeface="Wingdings" panose="05000000000000000000" pitchFamily="2" charset="2"/>
              <a:buChar char="p"/>
            </a:pPr>
            <a:r>
              <a:rPr lang="zh-CN" altLang="en-US" sz="2800" b="1" dirty="0">
                <a:solidFill>
                  <a:schemeClr val="tx2"/>
                </a:solidFill>
                <a:latin typeface="宋体" panose="02010600030101010101" pitchFamily="2" charset="-122"/>
              </a:rPr>
              <a:t>嵌入式微处理器</a:t>
            </a:r>
            <a:r>
              <a:rPr lang="en-US" altLang="zh-CN" sz="2800" b="1" dirty="0">
                <a:solidFill>
                  <a:schemeClr val="tx2"/>
                </a:solidFill>
                <a:latin typeface="宋体" panose="02010600030101010101" pitchFamily="2" charset="-122"/>
              </a:rPr>
              <a:t>32</a:t>
            </a:r>
            <a:r>
              <a:rPr lang="zh-CN" altLang="en-US" sz="2800" b="1" dirty="0">
                <a:solidFill>
                  <a:schemeClr val="tx2"/>
                </a:solidFill>
                <a:latin typeface="宋体" panose="02010600030101010101" pitchFamily="2" charset="-122"/>
              </a:rPr>
              <a:t>位、</a:t>
            </a:r>
            <a:r>
              <a:rPr lang="en-US" altLang="zh-CN" sz="2800" b="1" dirty="0">
                <a:solidFill>
                  <a:schemeClr val="tx2"/>
                </a:solidFill>
                <a:latin typeface="宋体" panose="02010600030101010101" pitchFamily="2" charset="-122"/>
              </a:rPr>
              <a:t>64</a:t>
            </a:r>
            <a:r>
              <a:rPr lang="zh-CN" altLang="en-US" sz="2800" b="1" dirty="0">
                <a:solidFill>
                  <a:schemeClr val="tx2"/>
                </a:solidFill>
                <a:latin typeface="宋体" panose="02010600030101010101" pitchFamily="2" charset="-122"/>
              </a:rPr>
              <a:t>位、</a:t>
            </a:r>
            <a:r>
              <a:rPr lang="en-US" altLang="zh-CN" sz="2800" b="1" dirty="0">
                <a:solidFill>
                  <a:schemeClr val="tx2"/>
                </a:solidFill>
                <a:latin typeface="宋体" panose="02010600030101010101" pitchFamily="2" charset="-122"/>
              </a:rPr>
              <a:t>128</a:t>
            </a:r>
            <a:r>
              <a:rPr lang="zh-CN" altLang="en-US" sz="2800" b="1" dirty="0">
                <a:solidFill>
                  <a:schemeClr val="tx2"/>
                </a:solidFill>
                <a:latin typeface="宋体" panose="02010600030101010101" pitchFamily="2" charset="-122"/>
              </a:rPr>
              <a:t>位</a:t>
            </a:r>
            <a:endParaRPr lang="zh-CN" altLang="en-US" sz="2800" b="1" dirty="0">
              <a:solidFill>
                <a:schemeClr val="tx2"/>
              </a:solidFill>
              <a:latin typeface="宋体" panose="02010600030101010101" pitchFamily="2" charset="-122"/>
            </a:endParaRPr>
          </a:p>
          <a:p>
            <a:pPr eaLnBrk="1" hangingPunct="1">
              <a:lnSpc>
                <a:spcPct val="150000"/>
              </a:lnSpc>
              <a:buFont typeface="Wingdings" panose="05000000000000000000" pitchFamily="2" charset="2"/>
              <a:buChar char="p"/>
            </a:pPr>
            <a:r>
              <a:rPr lang="zh-CN" altLang="en-US" sz="2800" b="1" dirty="0">
                <a:solidFill>
                  <a:schemeClr val="tx2"/>
                </a:solidFill>
                <a:latin typeface="宋体" panose="02010600030101010101" pitchFamily="2" charset="-122"/>
              </a:rPr>
              <a:t>嵌入式实时操作系统使用比率越来越高</a:t>
            </a:r>
            <a:endParaRPr lang="zh-CN" altLang="en-US" sz="2800" b="1" dirty="0">
              <a:solidFill>
                <a:schemeClr val="tx2"/>
              </a:solidFill>
              <a:latin typeface="宋体" panose="02010600030101010101" pitchFamily="2" charset="-122"/>
            </a:endParaRPr>
          </a:p>
          <a:p>
            <a:pPr lvl="1" eaLnBrk="1" hangingPunct="1">
              <a:lnSpc>
                <a:spcPct val="150000"/>
              </a:lnSpc>
              <a:buClr>
                <a:schemeClr val="tx1"/>
              </a:buClr>
              <a:buSzPct val="60000"/>
              <a:buFont typeface="Wingdings" panose="05000000000000000000" pitchFamily="2" charset="2"/>
              <a:buChar char="n"/>
            </a:pPr>
            <a:r>
              <a:rPr lang="zh-CN" altLang="en-US" sz="2400" b="1" dirty="0">
                <a:solidFill>
                  <a:schemeClr val="tx2"/>
                </a:solidFill>
                <a:latin typeface="宋体" panose="02010600030101010101" pitchFamily="2" charset="-122"/>
              </a:rPr>
              <a:t>早期：</a:t>
            </a:r>
            <a:r>
              <a:rPr lang="en-US" altLang="zh-CN" sz="2400" b="1" dirty="0">
                <a:solidFill>
                  <a:schemeClr val="tx2"/>
                </a:solidFill>
                <a:latin typeface="宋体" panose="02010600030101010101" pitchFamily="2" charset="-122"/>
              </a:rPr>
              <a:t>10</a:t>
            </a:r>
            <a:r>
              <a:rPr lang="zh-CN" altLang="en-US" sz="2400" b="1" dirty="0">
                <a:solidFill>
                  <a:schemeClr val="tx2"/>
                </a:solidFill>
                <a:latin typeface="宋体" panose="02010600030101010101" pitchFamily="2" charset="-122"/>
              </a:rPr>
              <a:t>％；</a:t>
            </a:r>
            <a:r>
              <a:rPr lang="en-US" altLang="zh-CN" sz="2400" b="1" dirty="0">
                <a:solidFill>
                  <a:schemeClr val="tx2"/>
                </a:solidFill>
                <a:latin typeface="宋体" panose="02010600030101010101" pitchFamily="2" charset="-122"/>
              </a:rPr>
              <a:t>90</a:t>
            </a:r>
            <a:r>
              <a:rPr lang="zh-CN" altLang="en-US" sz="2400" b="1" dirty="0">
                <a:solidFill>
                  <a:schemeClr val="tx2"/>
                </a:solidFill>
                <a:latin typeface="宋体" panose="02010600030101010101" pitchFamily="2" charset="-122"/>
              </a:rPr>
              <a:t>年代初：</a:t>
            </a:r>
            <a:r>
              <a:rPr lang="en-US" altLang="zh-CN" sz="2400" b="1" dirty="0">
                <a:solidFill>
                  <a:schemeClr val="tx2"/>
                </a:solidFill>
                <a:latin typeface="宋体" panose="02010600030101010101" pitchFamily="2" charset="-122"/>
              </a:rPr>
              <a:t>30</a:t>
            </a:r>
            <a:r>
              <a:rPr lang="zh-CN" altLang="en-US" sz="2400" b="1" dirty="0">
                <a:solidFill>
                  <a:schemeClr val="tx2"/>
                </a:solidFill>
                <a:latin typeface="宋体" panose="02010600030101010101" pitchFamily="2" charset="-122"/>
              </a:rPr>
              <a:t>％；目前：</a:t>
            </a:r>
            <a:r>
              <a:rPr lang="en-US" altLang="zh-CN" sz="2400" b="1" dirty="0">
                <a:solidFill>
                  <a:schemeClr val="tx2"/>
                </a:solidFill>
                <a:latin typeface="宋体" panose="02010600030101010101" pitchFamily="2" charset="-122"/>
              </a:rPr>
              <a:t>80</a:t>
            </a:r>
            <a:r>
              <a:rPr lang="zh-CN" altLang="en-US" sz="2400" b="1" dirty="0">
                <a:solidFill>
                  <a:schemeClr val="tx2"/>
                </a:solidFill>
                <a:latin typeface="宋体" panose="02010600030101010101" pitchFamily="2" charset="-122"/>
              </a:rPr>
              <a:t>～</a:t>
            </a:r>
            <a:r>
              <a:rPr lang="en-US" altLang="zh-CN" sz="2400" b="1" dirty="0">
                <a:solidFill>
                  <a:schemeClr val="tx2"/>
                </a:solidFill>
                <a:latin typeface="宋体" panose="02010600030101010101" pitchFamily="2" charset="-122"/>
              </a:rPr>
              <a:t>90</a:t>
            </a:r>
            <a:r>
              <a:rPr lang="zh-CN" altLang="en-US" sz="2400" b="1" dirty="0">
                <a:solidFill>
                  <a:schemeClr val="tx2"/>
                </a:solidFill>
                <a:latin typeface="宋体" panose="02010600030101010101" pitchFamily="2" charset="-122"/>
              </a:rPr>
              <a:t>％</a:t>
            </a:r>
            <a:endParaRPr lang="zh-CN" altLang="en-US" sz="2400" b="1" dirty="0">
              <a:solidFill>
                <a:schemeClr val="tx2"/>
              </a:solidFill>
              <a:latin typeface="宋体" panose="02010600030101010101" pitchFamily="2" charset="-122"/>
            </a:endParaRPr>
          </a:p>
          <a:p>
            <a:pPr eaLnBrk="1" hangingPunct="1">
              <a:lnSpc>
                <a:spcPct val="150000"/>
              </a:lnSpc>
              <a:buFont typeface="Wingdings" panose="05000000000000000000" pitchFamily="2" charset="2"/>
              <a:buChar char="p"/>
            </a:pPr>
            <a:r>
              <a:rPr lang="zh-CN" altLang="en-US" sz="2800" b="1" dirty="0">
                <a:solidFill>
                  <a:schemeClr val="tx2"/>
                </a:solidFill>
                <a:latin typeface="宋体" panose="02010600030101010101" pitchFamily="2" charset="-122"/>
              </a:rPr>
              <a:t>嵌入式系统开发工具越来越丰富</a:t>
            </a:r>
            <a:endParaRPr lang="zh-CN" altLang="en-US" sz="2800" b="1" dirty="0">
              <a:solidFill>
                <a:schemeClr val="tx2"/>
              </a:solidFill>
              <a:latin typeface="宋体" panose="02010600030101010101" pitchFamily="2" charset="-122"/>
            </a:endParaRPr>
          </a:p>
          <a:p>
            <a:pPr eaLnBrk="1" hangingPunct="1">
              <a:lnSpc>
                <a:spcPct val="150000"/>
              </a:lnSpc>
              <a:buFont typeface="Wingdings" panose="05000000000000000000" pitchFamily="2" charset="2"/>
              <a:buChar char="p"/>
            </a:pPr>
            <a:r>
              <a:rPr lang="zh-CN" altLang="en-US" sz="2800" b="1" dirty="0">
                <a:solidFill>
                  <a:schemeClr val="tx2"/>
                </a:solidFill>
                <a:latin typeface="宋体" panose="02010600030101010101" pitchFamily="2" charset="-122"/>
              </a:rPr>
              <a:t>嵌入式系统产业链形成</a:t>
            </a:r>
            <a:endParaRPr lang="zh-CN" altLang="en-US" sz="2800" b="1" dirty="0">
              <a:solidFill>
                <a:schemeClr val="tx2"/>
              </a:solidFill>
              <a:latin typeface="宋体" panose="02010600030101010101" pitchFamily="2" charset="-122"/>
            </a:endParaRPr>
          </a:p>
          <a:p>
            <a:pPr lvl="1" eaLnBrk="1" hangingPunct="1">
              <a:lnSpc>
                <a:spcPct val="150000"/>
              </a:lnSpc>
              <a:buClr>
                <a:schemeClr val="tx1"/>
              </a:buClr>
              <a:buSzPct val="60000"/>
              <a:buFont typeface="Wingdings" panose="05000000000000000000" pitchFamily="2" charset="2"/>
              <a:buChar char="n"/>
            </a:pPr>
            <a:endParaRPr lang="en-US" altLang="zh-CN" sz="2000" b="1" dirty="0">
              <a:solidFill>
                <a:schemeClr val="tx2"/>
              </a:solidFill>
              <a:latin typeface="宋体" panose="02010600030101010101" pitchFamily="2" charset="-122"/>
            </a:endParaRPr>
          </a:p>
        </p:txBody>
      </p:sp>
    </p:spTree>
  </p:cSld>
  <p:clrMapOvr>
    <a:masterClrMapping/>
  </p:clrMapOvr>
  <p:transition spd="slow">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pSp>
        <p:nvGrpSpPr>
          <p:cNvPr id="8194" name="Group 2"/>
          <p:cNvGrpSpPr/>
          <p:nvPr/>
        </p:nvGrpSpPr>
        <p:grpSpPr bwMode="auto">
          <a:xfrm>
            <a:off x="1403350" y="1341438"/>
            <a:ext cx="6264275" cy="4751387"/>
            <a:chOff x="884" y="845"/>
            <a:chExt cx="3946" cy="2993"/>
          </a:xfrm>
        </p:grpSpPr>
        <p:sp>
          <p:nvSpPr>
            <p:cNvPr id="8211" name="AutoShape 3"/>
            <p:cNvSpPr>
              <a:spLocks noChangeArrowheads="1"/>
            </p:cNvSpPr>
            <p:nvPr/>
          </p:nvSpPr>
          <p:spPr bwMode="auto">
            <a:xfrm>
              <a:off x="884" y="845"/>
              <a:ext cx="3946" cy="2993"/>
            </a:xfrm>
            <a:prstGeom prst="roundRect">
              <a:avLst>
                <a:gd name="adj" fmla="val 2306"/>
              </a:avLst>
            </a:prstGeom>
            <a:solidFill>
              <a:srgbClr val="C0C0C0"/>
            </a:solidFill>
            <a:ln w="9525" algn="ctr">
              <a:solidFill>
                <a:schemeClr val="tx1"/>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pic>
          <p:nvPicPr>
            <p:cNvPr id="8212" name="Picture 4" descr="car"/>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75" y="935"/>
              <a:ext cx="3766" cy="2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 name="Group 5"/>
          <p:cNvGrpSpPr/>
          <p:nvPr/>
        </p:nvGrpSpPr>
        <p:grpSpPr bwMode="auto">
          <a:xfrm>
            <a:off x="611188" y="1270000"/>
            <a:ext cx="7993062" cy="5111750"/>
            <a:chOff x="385" y="800"/>
            <a:chExt cx="5035" cy="3220"/>
          </a:xfrm>
        </p:grpSpPr>
        <p:sp>
          <p:nvSpPr>
            <p:cNvPr id="8205" name="AutoShape 6"/>
            <p:cNvSpPr>
              <a:spLocks noChangeArrowheads="1"/>
            </p:cNvSpPr>
            <p:nvPr/>
          </p:nvSpPr>
          <p:spPr bwMode="auto">
            <a:xfrm>
              <a:off x="385" y="800"/>
              <a:ext cx="4944" cy="3220"/>
            </a:xfrm>
            <a:prstGeom prst="roundRect">
              <a:avLst>
                <a:gd name="adj" fmla="val 1870"/>
              </a:avLst>
            </a:prstGeom>
            <a:solidFill>
              <a:schemeClr val="bg1"/>
            </a:solidFill>
            <a:ln w="9525">
              <a:solidFill>
                <a:schemeClr val="tx1"/>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pic>
          <p:nvPicPr>
            <p:cNvPr id="8206" name="Picture 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8" y="1019"/>
              <a:ext cx="4272" cy="2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07" name="Rectangle 8"/>
            <p:cNvSpPr>
              <a:spLocks noChangeArrowheads="1"/>
            </p:cNvSpPr>
            <p:nvPr/>
          </p:nvSpPr>
          <p:spPr bwMode="auto">
            <a:xfrm>
              <a:off x="476" y="3385"/>
              <a:ext cx="861" cy="40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8208" name="Rectangle 9"/>
            <p:cNvSpPr>
              <a:spLocks noChangeArrowheads="1"/>
            </p:cNvSpPr>
            <p:nvPr/>
          </p:nvSpPr>
          <p:spPr bwMode="auto">
            <a:xfrm>
              <a:off x="4740" y="3249"/>
              <a:ext cx="453" cy="63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8209" name="Text Box 10"/>
            <p:cNvSpPr txBox="1">
              <a:spLocks noChangeArrowheads="1"/>
            </p:cNvSpPr>
            <p:nvPr/>
          </p:nvSpPr>
          <p:spPr bwMode="auto">
            <a:xfrm>
              <a:off x="4740" y="3249"/>
              <a:ext cx="680" cy="5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1400">
                  <a:latin typeface="Times New Roman" panose="02020603050405020304" pitchFamily="18" charset="0"/>
                </a:rPr>
                <a:t>马达</a:t>
              </a:r>
              <a:endParaRPr kumimoji="1" lang="zh-CN" altLang="en-US" sz="1400">
                <a:latin typeface="Times New Roman" panose="02020603050405020304" pitchFamily="18" charset="0"/>
              </a:endParaRPr>
            </a:p>
            <a:p>
              <a:pPr eaLnBrk="1" hangingPunct="1">
                <a:spcBef>
                  <a:spcPct val="50000"/>
                </a:spcBef>
              </a:pPr>
              <a:r>
                <a:rPr kumimoji="1" lang="zh-CN" altLang="en-US" sz="1400">
                  <a:latin typeface="Times New Roman" panose="02020603050405020304" pitchFamily="18" charset="0"/>
                </a:rPr>
                <a:t>控制器</a:t>
              </a:r>
              <a:endParaRPr kumimoji="1" lang="zh-CN" altLang="en-US" sz="1400">
                <a:latin typeface="Times New Roman" panose="02020603050405020304" pitchFamily="18" charset="0"/>
              </a:endParaRPr>
            </a:p>
            <a:p>
              <a:pPr eaLnBrk="1" hangingPunct="1">
                <a:spcBef>
                  <a:spcPct val="50000"/>
                </a:spcBef>
              </a:pPr>
              <a:r>
                <a:rPr kumimoji="1" lang="zh-CN" altLang="en-US" sz="1400">
                  <a:latin typeface="Times New Roman" panose="02020603050405020304" pitchFamily="18" charset="0"/>
                </a:rPr>
                <a:t>车灯</a:t>
              </a:r>
              <a:endParaRPr kumimoji="1" lang="zh-CN" altLang="en-US" sz="1400">
                <a:latin typeface="Times New Roman" panose="02020603050405020304" pitchFamily="18" charset="0"/>
              </a:endParaRPr>
            </a:p>
          </p:txBody>
        </p:sp>
        <p:sp>
          <p:nvSpPr>
            <p:cNvPr id="8210" name="AutoShape 11"/>
            <p:cNvSpPr>
              <a:spLocks noChangeArrowheads="1"/>
            </p:cNvSpPr>
            <p:nvPr/>
          </p:nvSpPr>
          <p:spPr bwMode="auto">
            <a:xfrm>
              <a:off x="4377" y="3249"/>
              <a:ext cx="862" cy="635"/>
            </a:xfrm>
            <a:prstGeom prst="roundRect">
              <a:avLst>
                <a:gd name="adj" fmla="val 11708"/>
              </a:avLst>
            </a:prstGeom>
            <a:solidFill>
              <a:srgbClr val="FFFF99">
                <a:alpha val="20000"/>
              </a:srgbClr>
            </a:solidFill>
            <a:ln w="9525">
              <a:solidFill>
                <a:schemeClr val="tx1"/>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sp>
        <p:nvSpPr>
          <p:cNvPr id="8196" name="Rectangle 12"/>
          <p:cNvSpPr>
            <a:spLocks noChangeArrowheads="1"/>
          </p:cNvSpPr>
          <p:nvPr/>
        </p:nvSpPr>
        <p:spPr bwMode="auto">
          <a:xfrm>
            <a:off x="685800" y="381000"/>
            <a:ext cx="38862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Clr>
                <a:schemeClr val="accent1"/>
              </a:buClr>
              <a:buSzPct val="60000"/>
              <a:buFont typeface="Wingdings" panose="05000000000000000000" pitchFamily="2" charset="2"/>
              <a:buChar char="u"/>
            </a:pPr>
            <a:r>
              <a:rPr lang="zh-CN" altLang="en-US" sz="2600" b="1">
                <a:solidFill>
                  <a:schemeClr val="tx2"/>
                </a:solidFill>
                <a:latin typeface="Times New Roman" panose="02020603050405020304" pitchFamily="18" charset="0"/>
                <a:ea typeface="楷体_GB2312" panose="02010609030101010101" pitchFamily="49" charset="-122"/>
              </a:rPr>
              <a:t>嵌入式系统示例</a:t>
            </a:r>
            <a:endParaRPr lang="zh-CN" altLang="en-US" sz="2600" b="1">
              <a:solidFill>
                <a:schemeClr val="tx2"/>
              </a:solidFill>
              <a:latin typeface="Times New Roman" panose="02020603050405020304" pitchFamily="18" charset="0"/>
              <a:ea typeface="楷体_GB2312" panose="02010609030101010101" pitchFamily="49" charset="-122"/>
            </a:endParaRPr>
          </a:p>
        </p:txBody>
      </p:sp>
      <p:sp>
        <p:nvSpPr>
          <p:cNvPr id="8197" name="Text Box 13"/>
          <p:cNvSpPr txBox="1">
            <a:spLocks noChangeArrowheads="1"/>
          </p:cNvSpPr>
          <p:nvPr/>
        </p:nvSpPr>
        <p:spPr bwMode="auto">
          <a:xfrm>
            <a:off x="3995738" y="476250"/>
            <a:ext cx="41052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400" b="1">
                <a:solidFill>
                  <a:schemeClr val="tx2"/>
                </a:solidFill>
                <a:latin typeface="Times New Roman" panose="02020603050405020304" pitchFamily="18" charset="0"/>
                <a:ea typeface="楷体_GB2312" panose="02010609030101010101" pitchFamily="49" charset="-122"/>
              </a:rPr>
              <a:t>——</a:t>
            </a:r>
            <a:r>
              <a:rPr kumimoji="1" lang="zh-CN" altLang="en-US" sz="2400" b="1">
                <a:solidFill>
                  <a:schemeClr val="tx2"/>
                </a:solidFill>
                <a:latin typeface="Times New Roman" panose="02020603050405020304" pitchFamily="18" charset="0"/>
                <a:ea typeface="楷体_GB2312" panose="02010609030101010101" pitchFamily="49" charset="-122"/>
              </a:rPr>
              <a:t>汽车控制系统</a:t>
            </a:r>
            <a:endParaRPr kumimoji="1" lang="zh-CN" altLang="en-US" sz="2400" b="1">
              <a:solidFill>
                <a:schemeClr val="tx2"/>
              </a:solidFill>
              <a:latin typeface="Times New Roman" panose="02020603050405020304" pitchFamily="18" charset="0"/>
              <a:ea typeface="楷体_GB2312" panose="02010609030101010101" pitchFamily="49" charset="-122"/>
            </a:endParaRPr>
          </a:p>
        </p:txBody>
      </p:sp>
      <p:sp>
        <p:nvSpPr>
          <p:cNvPr id="109582" name="AutoShape 14"/>
          <p:cNvSpPr>
            <a:spLocks noChangeArrowheads="1"/>
          </p:cNvSpPr>
          <p:nvPr/>
        </p:nvSpPr>
        <p:spPr bwMode="auto">
          <a:xfrm>
            <a:off x="7164388" y="2060575"/>
            <a:ext cx="1223962" cy="647700"/>
          </a:xfrm>
          <a:prstGeom prst="wedgeRoundRectCallout">
            <a:avLst>
              <a:gd name="adj1" fmla="val -63361"/>
              <a:gd name="adj2" fmla="val 83579"/>
              <a:gd name="adj3" fmla="val 16667"/>
            </a:avLst>
          </a:prstGeom>
          <a:solidFill>
            <a:srgbClr val="CCFFCC"/>
          </a:solidFill>
          <a:ln w="9525">
            <a:solidFill>
              <a:schemeClr val="tx1"/>
            </a:solidFill>
            <a:miter lim="800000"/>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zh-CN" altLang="en-US" b="1">
                <a:solidFill>
                  <a:srgbClr val="FF0000"/>
                </a:solidFill>
                <a:latin typeface="Times New Roman" panose="02020603050405020304" pitchFamily="18" charset="0"/>
                <a:ea typeface="华文新魏" panose="02010800040101010101" pitchFamily="2" charset="-122"/>
              </a:rPr>
              <a:t>尾灯控制系统</a:t>
            </a:r>
            <a:endParaRPr kumimoji="1" lang="zh-CN" altLang="en-US" b="1">
              <a:solidFill>
                <a:srgbClr val="FF0000"/>
              </a:solidFill>
              <a:latin typeface="Times New Roman" panose="02020603050405020304" pitchFamily="18" charset="0"/>
              <a:ea typeface="华文新魏" panose="02010800040101010101" pitchFamily="2" charset="-122"/>
            </a:endParaRPr>
          </a:p>
        </p:txBody>
      </p:sp>
      <p:sp>
        <p:nvSpPr>
          <p:cNvPr id="109583" name="AutoShape 15"/>
          <p:cNvSpPr>
            <a:spLocks noChangeArrowheads="1"/>
          </p:cNvSpPr>
          <p:nvPr/>
        </p:nvSpPr>
        <p:spPr bwMode="auto">
          <a:xfrm>
            <a:off x="6156325" y="1196975"/>
            <a:ext cx="1223963" cy="647700"/>
          </a:xfrm>
          <a:prstGeom prst="wedgeRoundRectCallout">
            <a:avLst>
              <a:gd name="adj1" fmla="val -63361"/>
              <a:gd name="adj2" fmla="val 83579"/>
              <a:gd name="adj3" fmla="val 16667"/>
            </a:avLst>
          </a:prstGeom>
          <a:solidFill>
            <a:srgbClr val="CCFFCC"/>
          </a:solidFill>
          <a:ln w="9525">
            <a:solidFill>
              <a:schemeClr val="tx1"/>
            </a:solidFill>
            <a:miter lim="800000"/>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zh-CN" altLang="en-US" b="1">
                <a:solidFill>
                  <a:srgbClr val="FF0000"/>
                </a:solidFill>
                <a:latin typeface="Times New Roman" panose="02020603050405020304" pitchFamily="18" charset="0"/>
                <a:ea typeface="华文新魏" panose="02010800040101010101" pitchFamily="2" charset="-122"/>
              </a:rPr>
              <a:t>后车门控制系统</a:t>
            </a:r>
            <a:endParaRPr kumimoji="1" lang="zh-CN" altLang="en-US" b="1">
              <a:solidFill>
                <a:srgbClr val="FF0000"/>
              </a:solidFill>
              <a:latin typeface="Times New Roman" panose="02020603050405020304" pitchFamily="18" charset="0"/>
              <a:ea typeface="华文新魏" panose="02010800040101010101" pitchFamily="2" charset="-122"/>
            </a:endParaRPr>
          </a:p>
        </p:txBody>
      </p:sp>
      <p:sp>
        <p:nvSpPr>
          <p:cNvPr id="109584" name="AutoShape 16"/>
          <p:cNvSpPr>
            <a:spLocks noChangeArrowheads="1"/>
          </p:cNvSpPr>
          <p:nvPr/>
        </p:nvSpPr>
        <p:spPr bwMode="auto">
          <a:xfrm>
            <a:off x="1547813" y="1484313"/>
            <a:ext cx="1223962" cy="647700"/>
          </a:xfrm>
          <a:prstGeom prst="wedgeRoundRectCallout">
            <a:avLst>
              <a:gd name="adj1" fmla="val 100324"/>
              <a:gd name="adj2" fmla="val 28185"/>
              <a:gd name="adj3" fmla="val 16667"/>
            </a:avLst>
          </a:prstGeom>
          <a:solidFill>
            <a:srgbClr val="CCFFCC"/>
          </a:solidFill>
          <a:ln w="9525">
            <a:solidFill>
              <a:schemeClr val="tx1"/>
            </a:solidFill>
            <a:miter lim="800000"/>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zh-CN" altLang="en-US" b="1">
                <a:solidFill>
                  <a:srgbClr val="FF0000"/>
                </a:solidFill>
                <a:latin typeface="Times New Roman" panose="02020603050405020304" pitchFamily="18" charset="0"/>
                <a:ea typeface="华文新魏" panose="02010800040101010101" pitchFamily="2" charset="-122"/>
              </a:rPr>
              <a:t>前车门控制系统</a:t>
            </a:r>
            <a:endParaRPr kumimoji="1" lang="zh-CN" altLang="en-US" b="1">
              <a:solidFill>
                <a:srgbClr val="FF0000"/>
              </a:solidFill>
              <a:latin typeface="Times New Roman" panose="02020603050405020304" pitchFamily="18" charset="0"/>
              <a:ea typeface="华文新魏" panose="02010800040101010101" pitchFamily="2" charset="-122"/>
            </a:endParaRPr>
          </a:p>
        </p:txBody>
      </p:sp>
      <p:sp>
        <p:nvSpPr>
          <p:cNvPr id="109585" name="AutoShape 17"/>
          <p:cNvSpPr>
            <a:spLocks noChangeArrowheads="1"/>
          </p:cNvSpPr>
          <p:nvPr/>
        </p:nvSpPr>
        <p:spPr bwMode="auto">
          <a:xfrm>
            <a:off x="1619250" y="5300663"/>
            <a:ext cx="1223963" cy="647700"/>
          </a:xfrm>
          <a:prstGeom prst="wedgeRoundRectCallout">
            <a:avLst>
              <a:gd name="adj1" fmla="val 151426"/>
              <a:gd name="adj2" fmla="val -171079"/>
              <a:gd name="adj3" fmla="val 16667"/>
            </a:avLst>
          </a:prstGeom>
          <a:solidFill>
            <a:srgbClr val="CCFFCC"/>
          </a:solidFill>
          <a:ln w="9525">
            <a:solidFill>
              <a:schemeClr val="tx1"/>
            </a:solidFill>
            <a:miter lim="800000"/>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zh-CN" altLang="en-US" b="1">
                <a:solidFill>
                  <a:srgbClr val="FF0000"/>
                </a:solidFill>
                <a:latin typeface="Times New Roman" panose="02020603050405020304" pitchFamily="18" charset="0"/>
                <a:ea typeface="华文新魏" panose="02010800040101010101" pitchFamily="2" charset="-122"/>
              </a:rPr>
              <a:t>座椅控制系统</a:t>
            </a:r>
            <a:endParaRPr kumimoji="1" lang="zh-CN" altLang="en-US" b="1">
              <a:solidFill>
                <a:srgbClr val="FF0000"/>
              </a:solidFill>
              <a:latin typeface="Times New Roman" panose="02020603050405020304" pitchFamily="18" charset="0"/>
              <a:ea typeface="华文新魏" panose="02010800040101010101" pitchFamily="2" charset="-122"/>
            </a:endParaRPr>
          </a:p>
        </p:txBody>
      </p:sp>
      <p:sp>
        <p:nvSpPr>
          <p:cNvPr id="109586" name="AutoShape 18"/>
          <p:cNvSpPr>
            <a:spLocks noChangeArrowheads="1"/>
          </p:cNvSpPr>
          <p:nvPr/>
        </p:nvSpPr>
        <p:spPr bwMode="auto">
          <a:xfrm>
            <a:off x="755650" y="2349500"/>
            <a:ext cx="1223963" cy="647700"/>
          </a:xfrm>
          <a:prstGeom prst="wedgeRoundRectCallout">
            <a:avLst>
              <a:gd name="adj1" fmla="val 65824"/>
              <a:gd name="adj2" fmla="val 137991"/>
              <a:gd name="adj3" fmla="val 16667"/>
            </a:avLst>
          </a:prstGeom>
          <a:solidFill>
            <a:srgbClr val="CCFFCC"/>
          </a:solidFill>
          <a:ln w="9525">
            <a:solidFill>
              <a:schemeClr val="tx1"/>
            </a:solidFill>
            <a:miter lim="800000"/>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zh-CN" altLang="en-US" b="1">
                <a:solidFill>
                  <a:srgbClr val="FF0000"/>
                </a:solidFill>
                <a:latin typeface="Times New Roman" panose="02020603050405020304" pitchFamily="18" charset="0"/>
                <a:ea typeface="华文新魏" panose="02010800040101010101" pitchFamily="2" charset="-122"/>
              </a:rPr>
              <a:t>发动器控制系统</a:t>
            </a:r>
            <a:endParaRPr kumimoji="1" lang="zh-CN" altLang="en-US" b="1">
              <a:solidFill>
                <a:srgbClr val="FF0000"/>
              </a:solidFill>
              <a:latin typeface="Times New Roman" panose="02020603050405020304" pitchFamily="18" charset="0"/>
              <a:ea typeface="华文新魏" panose="02010800040101010101" pitchFamily="2" charset="-122"/>
            </a:endParaRPr>
          </a:p>
        </p:txBody>
      </p:sp>
      <p:sp>
        <p:nvSpPr>
          <p:cNvPr id="109587" name="AutoShape 19"/>
          <p:cNvSpPr>
            <a:spLocks noChangeArrowheads="1"/>
          </p:cNvSpPr>
          <p:nvPr/>
        </p:nvSpPr>
        <p:spPr bwMode="auto">
          <a:xfrm>
            <a:off x="7667625" y="3095625"/>
            <a:ext cx="1225550" cy="1557338"/>
          </a:xfrm>
          <a:prstGeom prst="roundRect">
            <a:avLst>
              <a:gd name="adj" fmla="val 16667"/>
            </a:avLst>
          </a:prstGeom>
          <a:solidFill>
            <a:srgbClr val="FFFF99"/>
          </a:solidFill>
          <a:ln w="9525" algn="ctr">
            <a:solidFill>
              <a:schemeClr val="tx1"/>
            </a:solidFill>
            <a:rou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zh-CN" altLang="en-US" b="1">
                <a:solidFill>
                  <a:srgbClr val="FF0000"/>
                </a:solidFill>
                <a:latin typeface="Times New Roman" panose="02020603050405020304" pitchFamily="18" charset="0"/>
                <a:ea typeface="华文新魏" panose="02010800040101010101" pitchFamily="2" charset="-122"/>
              </a:rPr>
              <a:t>所有的控制系统都是一个完整的嵌入式系统</a:t>
            </a:r>
            <a:endParaRPr kumimoji="1" lang="zh-CN" altLang="en-US" b="1">
              <a:solidFill>
                <a:srgbClr val="FF0000"/>
              </a:solidFill>
              <a:latin typeface="Times New Roman" panose="02020603050405020304" pitchFamily="18" charset="0"/>
              <a:ea typeface="华文新魏" panose="02010800040101010101" pitchFamily="2" charset="-122"/>
            </a:endParaRPr>
          </a:p>
        </p:txBody>
      </p:sp>
      <p:sp>
        <p:nvSpPr>
          <p:cNvPr id="20" name="矩形 19"/>
          <p:cNvSpPr/>
          <p:nvPr/>
        </p:nvSpPr>
        <p:spPr>
          <a:xfrm>
            <a:off x="0" y="928688"/>
            <a:ext cx="9144000" cy="21431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000"/>
                                        <p:tgtEl>
                                          <p:spTgt spid="3"/>
                                        </p:tgtEl>
                                      </p:cBhvr>
                                    </p:animEffect>
                                  </p:childTnLst>
                                </p:cTn>
                              </p:par>
                            </p:childTnLst>
                          </p:cTn>
                        </p:par>
                        <p:par>
                          <p:cTn id="8" fill="hold">
                            <p:stCondLst>
                              <p:cond delay="2000"/>
                            </p:stCondLst>
                            <p:childTnLst>
                              <p:par>
                                <p:cTn id="9" presetID="2" presetClass="entr" presetSubtype="8" fill="hold" grpId="0" nodeType="afterEffect">
                                  <p:stCondLst>
                                    <p:cond delay="500"/>
                                  </p:stCondLst>
                                  <p:childTnLst>
                                    <p:set>
                                      <p:cBhvr>
                                        <p:cTn id="10" dur="1" fill="hold">
                                          <p:stCondLst>
                                            <p:cond delay="0"/>
                                          </p:stCondLst>
                                        </p:cTn>
                                        <p:tgtEl>
                                          <p:spTgt spid="109584"/>
                                        </p:tgtEl>
                                        <p:attrNameLst>
                                          <p:attrName>style.visibility</p:attrName>
                                        </p:attrNameLst>
                                      </p:cBhvr>
                                      <p:to>
                                        <p:strVal val="visible"/>
                                      </p:to>
                                    </p:set>
                                    <p:anim calcmode="lin" valueType="num">
                                      <p:cBhvr additive="base">
                                        <p:cTn id="11" dur="500" fill="hold"/>
                                        <p:tgtEl>
                                          <p:spTgt spid="109584"/>
                                        </p:tgtEl>
                                        <p:attrNameLst>
                                          <p:attrName>ppt_x</p:attrName>
                                        </p:attrNameLst>
                                      </p:cBhvr>
                                      <p:tavLst>
                                        <p:tav tm="0">
                                          <p:val>
                                            <p:strVal val="0-#ppt_w/2"/>
                                          </p:val>
                                        </p:tav>
                                        <p:tav tm="100000">
                                          <p:val>
                                            <p:strVal val="#ppt_x"/>
                                          </p:val>
                                        </p:tav>
                                      </p:tavLst>
                                    </p:anim>
                                    <p:anim calcmode="lin" valueType="num">
                                      <p:cBhvr additive="base">
                                        <p:cTn id="12" dur="500" fill="hold"/>
                                        <p:tgtEl>
                                          <p:spTgt spid="109584"/>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500"/>
                                  </p:stCondLst>
                                  <p:childTnLst>
                                    <p:set>
                                      <p:cBhvr>
                                        <p:cTn id="14" dur="1" fill="hold">
                                          <p:stCondLst>
                                            <p:cond delay="0"/>
                                          </p:stCondLst>
                                        </p:cTn>
                                        <p:tgtEl>
                                          <p:spTgt spid="109586"/>
                                        </p:tgtEl>
                                        <p:attrNameLst>
                                          <p:attrName>style.visibility</p:attrName>
                                        </p:attrNameLst>
                                      </p:cBhvr>
                                      <p:to>
                                        <p:strVal val="visible"/>
                                      </p:to>
                                    </p:set>
                                    <p:anim calcmode="lin" valueType="num">
                                      <p:cBhvr additive="base">
                                        <p:cTn id="15" dur="500" fill="hold"/>
                                        <p:tgtEl>
                                          <p:spTgt spid="109586"/>
                                        </p:tgtEl>
                                        <p:attrNameLst>
                                          <p:attrName>ppt_x</p:attrName>
                                        </p:attrNameLst>
                                      </p:cBhvr>
                                      <p:tavLst>
                                        <p:tav tm="0">
                                          <p:val>
                                            <p:strVal val="0-#ppt_w/2"/>
                                          </p:val>
                                        </p:tav>
                                        <p:tav tm="100000">
                                          <p:val>
                                            <p:strVal val="#ppt_x"/>
                                          </p:val>
                                        </p:tav>
                                      </p:tavLst>
                                    </p:anim>
                                    <p:anim calcmode="lin" valueType="num">
                                      <p:cBhvr additive="base">
                                        <p:cTn id="16" dur="500" fill="hold"/>
                                        <p:tgtEl>
                                          <p:spTgt spid="109586"/>
                                        </p:tgtEl>
                                        <p:attrNameLst>
                                          <p:attrName>ppt_y</p:attrName>
                                        </p:attrNameLst>
                                      </p:cBhvr>
                                      <p:tavLst>
                                        <p:tav tm="0">
                                          <p:val>
                                            <p:strVal val="#ppt_y"/>
                                          </p:val>
                                        </p:tav>
                                        <p:tav tm="100000">
                                          <p:val>
                                            <p:strVal val="#ppt_y"/>
                                          </p:val>
                                        </p:tav>
                                      </p:tavLst>
                                    </p:anim>
                                  </p:childTnLst>
                                </p:cTn>
                              </p:par>
                              <p:par>
                                <p:cTn id="17" presetID="2" presetClass="entr" presetSubtype="4" fill="hold" grpId="0" nodeType="withEffect">
                                  <p:stCondLst>
                                    <p:cond delay="500"/>
                                  </p:stCondLst>
                                  <p:childTnLst>
                                    <p:set>
                                      <p:cBhvr>
                                        <p:cTn id="18" dur="1" fill="hold">
                                          <p:stCondLst>
                                            <p:cond delay="0"/>
                                          </p:stCondLst>
                                        </p:cTn>
                                        <p:tgtEl>
                                          <p:spTgt spid="109585"/>
                                        </p:tgtEl>
                                        <p:attrNameLst>
                                          <p:attrName>style.visibility</p:attrName>
                                        </p:attrNameLst>
                                      </p:cBhvr>
                                      <p:to>
                                        <p:strVal val="visible"/>
                                      </p:to>
                                    </p:set>
                                    <p:anim calcmode="lin" valueType="num">
                                      <p:cBhvr additive="base">
                                        <p:cTn id="19" dur="500" fill="hold"/>
                                        <p:tgtEl>
                                          <p:spTgt spid="109585"/>
                                        </p:tgtEl>
                                        <p:attrNameLst>
                                          <p:attrName>ppt_x</p:attrName>
                                        </p:attrNameLst>
                                      </p:cBhvr>
                                      <p:tavLst>
                                        <p:tav tm="0">
                                          <p:val>
                                            <p:strVal val="#ppt_x"/>
                                          </p:val>
                                        </p:tav>
                                        <p:tav tm="100000">
                                          <p:val>
                                            <p:strVal val="#ppt_x"/>
                                          </p:val>
                                        </p:tav>
                                      </p:tavLst>
                                    </p:anim>
                                    <p:anim calcmode="lin" valueType="num">
                                      <p:cBhvr additive="base">
                                        <p:cTn id="20" dur="500" fill="hold"/>
                                        <p:tgtEl>
                                          <p:spTgt spid="109585"/>
                                        </p:tgtEl>
                                        <p:attrNameLst>
                                          <p:attrName>ppt_y</p:attrName>
                                        </p:attrNameLst>
                                      </p:cBhvr>
                                      <p:tavLst>
                                        <p:tav tm="0">
                                          <p:val>
                                            <p:strVal val="1+#ppt_h/2"/>
                                          </p:val>
                                        </p:tav>
                                        <p:tav tm="100000">
                                          <p:val>
                                            <p:strVal val="#ppt_y"/>
                                          </p:val>
                                        </p:tav>
                                      </p:tavLst>
                                    </p:anim>
                                  </p:childTnLst>
                                </p:cTn>
                              </p:par>
                              <p:par>
                                <p:cTn id="21" presetID="2" presetClass="entr" presetSubtype="2" fill="hold" grpId="0" nodeType="withEffect">
                                  <p:stCondLst>
                                    <p:cond delay="500"/>
                                  </p:stCondLst>
                                  <p:childTnLst>
                                    <p:set>
                                      <p:cBhvr>
                                        <p:cTn id="22" dur="1" fill="hold">
                                          <p:stCondLst>
                                            <p:cond delay="0"/>
                                          </p:stCondLst>
                                        </p:cTn>
                                        <p:tgtEl>
                                          <p:spTgt spid="109582"/>
                                        </p:tgtEl>
                                        <p:attrNameLst>
                                          <p:attrName>style.visibility</p:attrName>
                                        </p:attrNameLst>
                                      </p:cBhvr>
                                      <p:to>
                                        <p:strVal val="visible"/>
                                      </p:to>
                                    </p:set>
                                    <p:anim calcmode="lin" valueType="num">
                                      <p:cBhvr additive="base">
                                        <p:cTn id="23" dur="500" fill="hold"/>
                                        <p:tgtEl>
                                          <p:spTgt spid="109582"/>
                                        </p:tgtEl>
                                        <p:attrNameLst>
                                          <p:attrName>ppt_x</p:attrName>
                                        </p:attrNameLst>
                                      </p:cBhvr>
                                      <p:tavLst>
                                        <p:tav tm="0">
                                          <p:val>
                                            <p:strVal val="1+#ppt_w/2"/>
                                          </p:val>
                                        </p:tav>
                                        <p:tav tm="100000">
                                          <p:val>
                                            <p:strVal val="#ppt_x"/>
                                          </p:val>
                                        </p:tav>
                                      </p:tavLst>
                                    </p:anim>
                                    <p:anim calcmode="lin" valueType="num">
                                      <p:cBhvr additive="base">
                                        <p:cTn id="24" dur="500" fill="hold"/>
                                        <p:tgtEl>
                                          <p:spTgt spid="109582"/>
                                        </p:tgtEl>
                                        <p:attrNameLst>
                                          <p:attrName>ppt_y</p:attrName>
                                        </p:attrNameLst>
                                      </p:cBhvr>
                                      <p:tavLst>
                                        <p:tav tm="0">
                                          <p:val>
                                            <p:strVal val="#ppt_y"/>
                                          </p:val>
                                        </p:tav>
                                        <p:tav tm="100000">
                                          <p:val>
                                            <p:strVal val="#ppt_y"/>
                                          </p:val>
                                        </p:tav>
                                      </p:tavLst>
                                    </p:anim>
                                  </p:childTnLst>
                                </p:cTn>
                              </p:par>
                              <p:par>
                                <p:cTn id="25" presetID="2" presetClass="entr" presetSubtype="2" fill="hold" grpId="0" nodeType="withEffect">
                                  <p:stCondLst>
                                    <p:cond delay="500"/>
                                  </p:stCondLst>
                                  <p:childTnLst>
                                    <p:set>
                                      <p:cBhvr>
                                        <p:cTn id="26" dur="1" fill="hold">
                                          <p:stCondLst>
                                            <p:cond delay="0"/>
                                          </p:stCondLst>
                                        </p:cTn>
                                        <p:tgtEl>
                                          <p:spTgt spid="109583"/>
                                        </p:tgtEl>
                                        <p:attrNameLst>
                                          <p:attrName>style.visibility</p:attrName>
                                        </p:attrNameLst>
                                      </p:cBhvr>
                                      <p:to>
                                        <p:strVal val="visible"/>
                                      </p:to>
                                    </p:set>
                                    <p:anim calcmode="lin" valueType="num">
                                      <p:cBhvr additive="base">
                                        <p:cTn id="27" dur="500" fill="hold"/>
                                        <p:tgtEl>
                                          <p:spTgt spid="109583"/>
                                        </p:tgtEl>
                                        <p:attrNameLst>
                                          <p:attrName>ppt_x</p:attrName>
                                        </p:attrNameLst>
                                      </p:cBhvr>
                                      <p:tavLst>
                                        <p:tav tm="0">
                                          <p:val>
                                            <p:strVal val="1+#ppt_w/2"/>
                                          </p:val>
                                        </p:tav>
                                        <p:tav tm="100000">
                                          <p:val>
                                            <p:strVal val="#ppt_x"/>
                                          </p:val>
                                        </p:tav>
                                      </p:tavLst>
                                    </p:anim>
                                    <p:anim calcmode="lin" valueType="num">
                                      <p:cBhvr additive="base">
                                        <p:cTn id="28" dur="500" fill="hold"/>
                                        <p:tgtEl>
                                          <p:spTgt spid="109583"/>
                                        </p:tgtEl>
                                        <p:attrNameLst>
                                          <p:attrName>ppt_y</p:attrName>
                                        </p:attrNameLst>
                                      </p:cBhvr>
                                      <p:tavLst>
                                        <p:tav tm="0">
                                          <p:val>
                                            <p:strVal val="#ppt_y"/>
                                          </p:val>
                                        </p:tav>
                                        <p:tav tm="100000">
                                          <p:val>
                                            <p:strVal val="#ppt_y"/>
                                          </p:val>
                                        </p:tav>
                                      </p:tavLst>
                                    </p:anim>
                                  </p:childTnLst>
                                </p:cTn>
                              </p:par>
                            </p:childTnLst>
                          </p:cTn>
                        </p:par>
                        <p:par>
                          <p:cTn id="29" fill="hold">
                            <p:stCondLst>
                              <p:cond delay="3000"/>
                            </p:stCondLst>
                            <p:childTnLst>
                              <p:par>
                                <p:cTn id="30" presetID="2" presetClass="entr" presetSubtype="2" fill="hold" grpId="0" nodeType="afterEffect">
                                  <p:stCondLst>
                                    <p:cond delay="0"/>
                                  </p:stCondLst>
                                  <p:childTnLst>
                                    <p:set>
                                      <p:cBhvr>
                                        <p:cTn id="31" dur="1" fill="hold">
                                          <p:stCondLst>
                                            <p:cond delay="0"/>
                                          </p:stCondLst>
                                        </p:cTn>
                                        <p:tgtEl>
                                          <p:spTgt spid="109587"/>
                                        </p:tgtEl>
                                        <p:attrNameLst>
                                          <p:attrName>style.visibility</p:attrName>
                                        </p:attrNameLst>
                                      </p:cBhvr>
                                      <p:to>
                                        <p:strVal val="visible"/>
                                      </p:to>
                                    </p:set>
                                    <p:anim calcmode="lin" valueType="num">
                                      <p:cBhvr additive="base">
                                        <p:cTn id="32" dur="500" fill="hold"/>
                                        <p:tgtEl>
                                          <p:spTgt spid="109587"/>
                                        </p:tgtEl>
                                        <p:attrNameLst>
                                          <p:attrName>ppt_x</p:attrName>
                                        </p:attrNameLst>
                                      </p:cBhvr>
                                      <p:tavLst>
                                        <p:tav tm="0">
                                          <p:val>
                                            <p:strVal val="1+#ppt_w/2"/>
                                          </p:val>
                                        </p:tav>
                                        <p:tav tm="100000">
                                          <p:val>
                                            <p:strVal val="#ppt_x"/>
                                          </p:val>
                                        </p:tav>
                                      </p:tavLst>
                                    </p:anim>
                                    <p:anim calcmode="lin" valueType="num">
                                      <p:cBhvr additive="base">
                                        <p:cTn id="33" dur="500" fill="hold"/>
                                        <p:tgtEl>
                                          <p:spTgt spid="10958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582" grpId="0" animBg="1"/>
      <p:bldP spid="109583" grpId="0" animBg="1"/>
      <p:bldP spid="109584" grpId="0" animBg="1"/>
      <p:bldP spid="109585" grpId="0" animBg="1"/>
      <p:bldP spid="109586" grpId="0" animBg="1"/>
      <p:bldP spid="109587"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30188" y="242888"/>
            <a:ext cx="7870825" cy="954087"/>
          </a:xfrm>
        </p:spPr>
        <p:txBody>
          <a:bodyPr rtlCol="0"/>
          <a:lstStyle/>
          <a:p>
            <a:pPr eaLnBrk="1" fontAlgn="auto" hangingPunct="1">
              <a:spcAft>
                <a:spcPts val="0"/>
              </a:spcAft>
              <a:defRPr/>
            </a:pPr>
            <a:r>
              <a:rPr kumimoji="1" lang="en-US" altLang="zh-CN" dirty="0" smtClean="0"/>
              <a:t>Intelligent </a:t>
            </a:r>
            <a:r>
              <a:rPr kumimoji="1" lang="en-US" altLang="zh-CN" dirty="0" smtClean="0"/>
              <a:t>System</a:t>
            </a:r>
            <a:endParaRPr kumimoji="1" lang="zh-CN" altLang="en-US" dirty="0"/>
          </a:p>
        </p:txBody>
      </p:sp>
      <p:pic>
        <p:nvPicPr>
          <p:cNvPr id="37891" name="图片 9" descr="屏幕快照 2013-03-11 上午8.34.07.png"/>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35560" y="1299845"/>
            <a:ext cx="9035415" cy="523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30188" y="242888"/>
            <a:ext cx="7005637" cy="954087"/>
          </a:xfrm>
        </p:spPr>
        <p:txBody>
          <a:bodyPr rtlCol="0"/>
          <a:lstStyle/>
          <a:p>
            <a:pPr eaLnBrk="1" fontAlgn="auto" hangingPunct="1">
              <a:spcAft>
                <a:spcPts val="0"/>
              </a:spcAft>
              <a:defRPr/>
            </a:pPr>
            <a:endParaRPr kumimoji="1" lang="zh-CN" altLang="en-US"/>
          </a:p>
        </p:txBody>
      </p:sp>
      <p:pic>
        <p:nvPicPr>
          <p:cNvPr id="38915" name="图片 3" descr="屏幕快照 2013-03-11 上午8.38.05.png"/>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0" y="1433513"/>
            <a:ext cx="9144000" cy="4732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30188" y="242888"/>
            <a:ext cx="7005637" cy="954087"/>
          </a:xfrm>
        </p:spPr>
        <p:txBody>
          <a:bodyPr rtlCol="0"/>
          <a:lstStyle/>
          <a:p>
            <a:pPr eaLnBrk="1" fontAlgn="auto" hangingPunct="1">
              <a:spcAft>
                <a:spcPts val="0"/>
              </a:spcAft>
              <a:defRPr/>
            </a:pPr>
            <a:r>
              <a:rPr kumimoji="1" lang="zh-CN" altLang="en-US" dirty="0" smtClean="0"/>
              <a:t>思考：</a:t>
            </a:r>
            <a:endParaRPr kumimoji="1" lang="zh-CN" altLang="en-US" dirty="0"/>
          </a:p>
        </p:txBody>
      </p:sp>
      <p:sp>
        <p:nvSpPr>
          <p:cNvPr id="3" name="内容占位符 2"/>
          <p:cNvSpPr>
            <a:spLocks noGrp="1"/>
          </p:cNvSpPr>
          <p:nvPr>
            <p:ph idx="1"/>
          </p:nvPr>
        </p:nvSpPr>
        <p:spPr>
          <a:xfrm>
            <a:off x="457200" y="1341438"/>
            <a:ext cx="8229600" cy="4824412"/>
          </a:xfrm>
        </p:spPr>
        <p:txBody>
          <a:bodyPr rtlCol="0">
            <a:normAutofit/>
          </a:bodyPr>
          <a:lstStyle/>
          <a:p>
            <a:pPr eaLnBrk="1" fontAlgn="auto" hangingPunct="1">
              <a:spcAft>
                <a:spcPts val="0"/>
              </a:spcAft>
              <a:defRPr/>
            </a:pPr>
            <a:r>
              <a:rPr kumimoji="1" lang="zh-CN" altLang="en-US" dirty="0" smtClean="0"/>
              <a:t>嵌入式系统与无线传感网（</a:t>
            </a:r>
            <a:r>
              <a:rPr kumimoji="1" lang="en-US" altLang="zh-CN" dirty="0" smtClean="0"/>
              <a:t>WSN</a:t>
            </a:r>
            <a:r>
              <a:rPr kumimoji="1" lang="zh-CN" altLang="en-US" dirty="0" smtClean="0"/>
              <a:t>，</a:t>
            </a:r>
            <a:r>
              <a:rPr kumimoji="1" lang="en-US" altLang="zh-CN" dirty="0" smtClean="0"/>
              <a:t>wireless sensor network </a:t>
            </a:r>
            <a:r>
              <a:rPr kumimoji="1" lang="zh-CN" altLang="en-US" dirty="0" smtClean="0"/>
              <a:t>）的关系</a:t>
            </a:r>
            <a:endParaRPr kumimoji="1" lang="en-US" altLang="zh-CN" dirty="0" smtClean="0"/>
          </a:p>
          <a:p>
            <a:pPr eaLnBrk="1" fontAlgn="auto" hangingPunct="1">
              <a:spcAft>
                <a:spcPts val="0"/>
              </a:spcAft>
              <a:defRPr/>
            </a:pPr>
            <a:endParaRPr kumimoji="1" lang="en-US" altLang="zh-CN" dirty="0"/>
          </a:p>
          <a:p>
            <a:pPr eaLnBrk="1" fontAlgn="auto" hangingPunct="1">
              <a:spcAft>
                <a:spcPts val="0"/>
              </a:spcAft>
              <a:defRPr/>
            </a:pPr>
            <a:r>
              <a:rPr kumimoji="1" lang="zh-CN" altLang="en-US" dirty="0" smtClean="0"/>
              <a:t>嵌入式系统与普适计算的关系</a:t>
            </a:r>
            <a:endParaRPr kumimoji="1" lang="en-US" altLang="zh-CN" dirty="0" smtClean="0"/>
          </a:p>
          <a:p>
            <a:pPr eaLnBrk="1" fontAlgn="auto" hangingPunct="1">
              <a:spcAft>
                <a:spcPts val="0"/>
              </a:spcAft>
              <a:defRPr/>
            </a:pPr>
            <a:endParaRPr kumimoji="1" lang="en-US" altLang="zh-CN" dirty="0"/>
          </a:p>
          <a:p>
            <a:pPr eaLnBrk="1" fontAlgn="auto" hangingPunct="1">
              <a:spcAft>
                <a:spcPts val="0"/>
              </a:spcAft>
              <a:defRPr/>
            </a:pPr>
            <a:r>
              <a:rPr kumimoji="1" lang="zh-CN" altLang="en-US" dirty="0" smtClean="0"/>
              <a:t>嵌入式系统与物联网的关系</a:t>
            </a:r>
            <a:endParaRPr kumimoji="1" lang="en-US" altLang="zh-CN" dirty="0" smtClean="0"/>
          </a:p>
          <a:p>
            <a:pPr eaLnBrk="1" fontAlgn="auto" hangingPunct="1">
              <a:spcAft>
                <a:spcPts val="0"/>
              </a:spcAft>
              <a:defRPr/>
            </a:pPr>
            <a:endParaRPr kumimoji="1" lang="en-US" altLang="zh-CN" dirty="0"/>
          </a:p>
          <a:p>
            <a:pPr eaLnBrk="1" fontAlgn="auto" hangingPunct="1">
              <a:spcAft>
                <a:spcPts val="0"/>
              </a:spcAft>
              <a:defRPr/>
            </a:pPr>
            <a:r>
              <a:rPr kumimoji="1" lang="zh-CN" altLang="en-US" dirty="0" smtClean="0"/>
              <a:t>嵌入式系统与</a:t>
            </a:r>
            <a:r>
              <a:rPr kumimoji="1" lang="en-US" altLang="zh-CN" dirty="0" smtClean="0"/>
              <a:t>CPS</a:t>
            </a:r>
            <a:r>
              <a:rPr kumimoji="1" lang="zh-CN" altLang="en-US" dirty="0" smtClean="0"/>
              <a:t>（</a:t>
            </a:r>
            <a:r>
              <a:rPr kumimoji="1" lang="en-US" altLang="zh-CN" dirty="0" smtClean="0"/>
              <a:t>Cyber Physical System</a:t>
            </a:r>
            <a:r>
              <a:rPr kumimoji="1" lang="zh-CN" altLang="en-US" dirty="0" smtClean="0"/>
              <a:t>）的关系</a:t>
            </a:r>
            <a:endParaRPr kumimoji="1" lang="zh-CN" altLang="en-US" dirty="0"/>
          </a:p>
        </p:txBody>
      </p:sp>
    </p:spTree>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pPr eaLnBrk="1" hangingPunct="1"/>
            <a:r>
              <a:rPr lang="zh-CN" altLang="en-US" smtClean="0"/>
              <a:t>第</a:t>
            </a:r>
            <a:r>
              <a:rPr lang="en-US" altLang="zh-CN" smtClean="0"/>
              <a:t>1</a:t>
            </a:r>
            <a:r>
              <a:rPr lang="zh-CN" altLang="en-US" smtClean="0"/>
              <a:t>章  嵌入式系统基础</a:t>
            </a:r>
            <a:endParaRPr lang="zh-CN" altLang="en-US" smtClean="0"/>
          </a:p>
        </p:txBody>
      </p:sp>
      <p:sp>
        <p:nvSpPr>
          <p:cNvPr id="25603" name="Rectangle 3"/>
          <p:cNvSpPr>
            <a:spLocks noGrp="1" noChangeArrowheads="1"/>
          </p:cNvSpPr>
          <p:nvPr>
            <p:ph type="body" idx="1"/>
          </p:nvPr>
        </p:nvSpPr>
        <p:spPr>
          <a:xfrm>
            <a:off x="468313" y="1603375"/>
            <a:ext cx="8229600" cy="4772025"/>
          </a:xfrm>
        </p:spPr>
        <p:txBody>
          <a:bodyPr/>
          <a:lstStyle/>
          <a:p>
            <a:pPr eaLnBrk="1" hangingPunct="1">
              <a:lnSpc>
                <a:spcPct val="120000"/>
              </a:lnSpc>
            </a:pPr>
            <a:r>
              <a:rPr lang="en-US" altLang="zh-CN" sz="3200" smtClean="0">
                <a:solidFill>
                  <a:schemeClr val="tx2"/>
                </a:solidFill>
              </a:rPr>
              <a:t>1.1 </a:t>
            </a:r>
            <a:r>
              <a:rPr lang="zh-CN" altLang="en-US" sz="3200" smtClean="0">
                <a:solidFill>
                  <a:schemeClr val="tx2"/>
                </a:solidFill>
              </a:rPr>
              <a:t>嵌入式系统简介</a:t>
            </a:r>
            <a:endParaRPr lang="zh-CN" altLang="en-US" sz="3200" smtClean="0">
              <a:solidFill>
                <a:schemeClr val="tx2"/>
              </a:solidFill>
            </a:endParaRPr>
          </a:p>
          <a:p>
            <a:pPr eaLnBrk="1" hangingPunct="1">
              <a:lnSpc>
                <a:spcPct val="120000"/>
              </a:lnSpc>
            </a:pPr>
            <a:r>
              <a:rPr lang="en-US" altLang="zh-CN" sz="3200" smtClean="0">
                <a:solidFill>
                  <a:schemeClr val="tx2"/>
                </a:solidFill>
              </a:rPr>
              <a:t>1.2 </a:t>
            </a:r>
            <a:r>
              <a:rPr lang="zh-CN" altLang="en-US" sz="3200" smtClean="0">
                <a:solidFill>
                  <a:schemeClr val="tx2"/>
                </a:solidFill>
              </a:rPr>
              <a:t>嵌入式系统的发展概述 </a:t>
            </a:r>
            <a:endParaRPr lang="zh-CN" altLang="en-US" sz="3200" smtClean="0">
              <a:solidFill>
                <a:schemeClr val="tx2"/>
              </a:solidFill>
            </a:endParaRPr>
          </a:p>
          <a:p>
            <a:pPr eaLnBrk="1" hangingPunct="1">
              <a:lnSpc>
                <a:spcPct val="120000"/>
              </a:lnSpc>
            </a:pPr>
            <a:r>
              <a:rPr lang="en-US" altLang="zh-CN" sz="3200" smtClean="0">
                <a:solidFill>
                  <a:srgbClr val="C00000"/>
                </a:solidFill>
              </a:rPr>
              <a:t>1.3 </a:t>
            </a:r>
            <a:r>
              <a:rPr lang="zh-CN" altLang="en-US" sz="3200" smtClean="0">
                <a:solidFill>
                  <a:srgbClr val="C00000"/>
                </a:solidFill>
              </a:rPr>
              <a:t>嵌入式操作系统　</a:t>
            </a:r>
            <a:endParaRPr lang="zh-CN" altLang="en-US" sz="3200" smtClean="0">
              <a:solidFill>
                <a:srgbClr val="C00000"/>
              </a:solidFill>
            </a:endParaRPr>
          </a:p>
          <a:p>
            <a:pPr eaLnBrk="1" hangingPunct="1">
              <a:lnSpc>
                <a:spcPct val="120000"/>
              </a:lnSpc>
            </a:pPr>
            <a:r>
              <a:rPr lang="en-US" altLang="zh-CN" sz="3200" smtClean="0">
                <a:solidFill>
                  <a:schemeClr val="tx2"/>
                </a:solidFill>
              </a:rPr>
              <a:t>1.4 </a:t>
            </a:r>
            <a:r>
              <a:rPr lang="zh-CN" altLang="en-US" sz="3200" smtClean="0">
                <a:solidFill>
                  <a:schemeClr val="tx2"/>
                </a:solidFill>
              </a:rPr>
              <a:t>嵌入式系统的开发过程</a:t>
            </a:r>
            <a:endParaRPr lang="zh-CN" altLang="en-US" sz="3200" smtClean="0">
              <a:solidFill>
                <a:schemeClr val="tx2"/>
              </a:solidFill>
            </a:endParaRPr>
          </a:p>
          <a:p>
            <a:pPr eaLnBrk="1" hangingPunct="1">
              <a:lnSpc>
                <a:spcPct val="120000"/>
              </a:lnSpc>
            </a:pPr>
            <a:r>
              <a:rPr lang="en-US" altLang="zh-CN" sz="3200" smtClean="0">
                <a:solidFill>
                  <a:schemeClr val="tx2"/>
                </a:solidFill>
              </a:rPr>
              <a:t>1.5 </a:t>
            </a:r>
            <a:r>
              <a:rPr lang="zh-CN" altLang="en-US" sz="3200" smtClean="0">
                <a:solidFill>
                  <a:schemeClr val="tx2"/>
                </a:solidFill>
              </a:rPr>
              <a:t>嵌入式系统的应用方案介绍</a:t>
            </a:r>
            <a:r>
              <a:rPr lang="zh-CN" altLang="en-US" sz="3900" smtClean="0">
                <a:solidFill>
                  <a:schemeClr val="tx2"/>
                </a:solidFill>
              </a:rPr>
              <a:t> </a:t>
            </a:r>
            <a:endParaRPr lang="zh-CN" altLang="en-US" sz="3900" smtClean="0">
              <a:solidFill>
                <a:schemeClr val="tx2"/>
              </a:solidFill>
            </a:endParaRPr>
          </a:p>
          <a:p>
            <a:pPr eaLnBrk="1" hangingPunct="1">
              <a:lnSpc>
                <a:spcPct val="120000"/>
              </a:lnSpc>
              <a:buFont typeface="Wingdings" panose="05000000000000000000" pitchFamily="2" charset="2"/>
              <a:buNone/>
            </a:pPr>
            <a:endParaRPr lang="en-US" altLang="zh-CN" sz="3900" smtClean="0">
              <a:solidFill>
                <a:schemeClr val="bg2"/>
              </a:solidFill>
            </a:endParaRPr>
          </a:p>
        </p:txBody>
      </p:sp>
    </p:spTree>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pPr eaLnBrk="1" hangingPunct="1"/>
            <a:r>
              <a:rPr lang="en-US" altLang="zh-CN" smtClean="0"/>
              <a:t>1.3  </a:t>
            </a:r>
            <a:r>
              <a:rPr lang="zh-CN" altLang="en-US" smtClean="0"/>
              <a:t>嵌入式系统的体系结构</a:t>
            </a:r>
            <a:endParaRPr lang="zh-CN" altLang="en-US" smtClean="0"/>
          </a:p>
        </p:txBody>
      </p:sp>
      <p:sp>
        <p:nvSpPr>
          <p:cNvPr id="27651" name="Rectangle 3"/>
          <p:cNvSpPr>
            <a:spLocks noGrp="1" noChangeArrowheads="1"/>
          </p:cNvSpPr>
          <p:nvPr>
            <p:ph type="body" idx="1"/>
          </p:nvPr>
        </p:nvSpPr>
        <p:spPr>
          <a:xfrm>
            <a:off x="457200" y="1357313"/>
            <a:ext cx="8229600" cy="5248275"/>
          </a:xfrm>
        </p:spPr>
        <p:txBody>
          <a:bodyPr/>
          <a:lstStyle/>
          <a:p>
            <a:pPr eaLnBrk="1" hangingPunct="1">
              <a:lnSpc>
                <a:spcPct val="150000"/>
              </a:lnSpc>
            </a:pPr>
            <a:r>
              <a:rPr lang="zh-CN" altLang="en-US" dirty="0" smtClean="0">
                <a:solidFill>
                  <a:schemeClr val="accent1"/>
                </a:solidFill>
              </a:rPr>
              <a:t>嵌入式系统是将嵌入了</a:t>
            </a:r>
            <a:r>
              <a:rPr lang="zh-CN" altLang="en-US" dirty="0" smtClean="0">
                <a:solidFill>
                  <a:srgbClr val="FF0000"/>
                </a:solidFill>
              </a:rPr>
              <a:t>软件</a:t>
            </a:r>
            <a:r>
              <a:rPr lang="zh-CN" altLang="en-US" dirty="0" smtClean="0">
                <a:solidFill>
                  <a:schemeClr val="accent1"/>
                </a:solidFill>
              </a:rPr>
              <a:t>的</a:t>
            </a:r>
            <a:r>
              <a:rPr lang="zh-CN" altLang="en-US" dirty="0" smtClean="0">
                <a:solidFill>
                  <a:srgbClr val="FF0000"/>
                </a:solidFill>
              </a:rPr>
              <a:t>计算机硬件</a:t>
            </a:r>
            <a:r>
              <a:rPr lang="zh-CN" altLang="en-US" dirty="0" smtClean="0">
                <a:solidFill>
                  <a:schemeClr val="accent1"/>
                </a:solidFill>
              </a:rPr>
              <a:t>作为其最重要部分的系统，它是一种专门用于某个应用或生产的特殊产品的计算机系统</a:t>
            </a:r>
            <a:r>
              <a:rPr lang="zh-CN" altLang="en-US" dirty="0" smtClean="0">
                <a:solidFill>
                  <a:schemeClr val="accent1"/>
                </a:solidFill>
              </a:rPr>
              <a:t>。</a:t>
            </a:r>
            <a:endParaRPr lang="en-US" altLang="zh-CN" dirty="0" smtClean="0">
              <a:solidFill>
                <a:schemeClr val="accent1"/>
              </a:solidFill>
            </a:endParaRPr>
          </a:p>
          <a:p>
            <a:pPr eaLnBrk="1" hangingPunct="1">
              <a:lnSpc>
                <a:spcPct val="150000"/>
              </a:lnSpc>
            </a:pPr>
            <a:r>
              <a:rPr lang="zh-CN" altLang="en-US" dirty="0" smtClean="0">
                <a:solidFill>
                  <a:schemeClr val="accent1"/>
                </a:solidFill>
              </a:rPr>
              <a:t>早期嵌入式系统</a:t>
            </a:r>
            <a:r>
              <a:rPr lang="zh-CN" altLang="en-US" dirty="0" smtClean="0">
                <a:solidFill>
                  <a:schemeClr val="accent1"/>
                </a:solidFill>
              </a:rPr>
              <a:t>自</a:t>
            </a:r>
            <a:r>
              <a:rPr lang="zh-CN" altLang="en-US" dirty="0">
                <a:solidFill>
                  <a:schemeClr val="accent1"/>
                </a:solidFill>
              </a:rPr>
              <a:t>上</a:t>
            </a:r>
            <a:r>
              <a:rPr lang="zh-CN" altLang="en-US" dirty="0" smtClean="0">
                <a:solidFill>
                  <a:schemeClr val="accent1"/>
                </a:solidFill>
              </a:rPr>
              <a:t>而下</a:t>
            </a:r>
            <a:r>
              <a:rPr lang="zh-CN" altLang="en-US" dirty="0">
                <a:solidFill>
                  <a:schemeClr val="accent1"/>
                </a:solidFill>
              </a:rPr>
              <a:t>包含</a:t>
            </a:r>
            <a:r>
              <a:rPr lang="en-US" altLang="zh-CN" dirty="0" smtClean="0">
                <a:solidFill>
                  <a:schemeClr val="accent1"/>
                </a:solidFill>
              </a:rPr>
              <a:t>3</a:t>
            </a:r>
            <a:r>
              <a:rPr lang="zh-CN" altLang="en-US" dirty="0" smtClean="0">
                <a:solidFill>
                  <a:schemeClr val="accent1"/>
                </a:solidFill>
              </a:rPr>
              <a:t>个组成</a:t>
            </a:r>
            <a:r>
              <a:rPr lang="en-US" altLang="zh-CN" dirty="0" smtClean="0">
                <a:solidFill>
                  <a:schemeClr val="accent1"/>
                </a:solidFill>
              </a:rPr>
              <a:t>:</a:t>
            </a:r>
            <a:endParaRPr lang="en-US" altLang="zh-CN" dirty="0" smtClean="0">
              <a:solidFill>
                <a:schemeClr val="accent1"/>
              </a:solidFill>
            </a:endParaRPr>
          </a:p>
          <a:p>
            <a:pPr lvl="1" eaLnBrk="1" hangingPunct="1">
              <a:lnSpc>
                <a:spcPct val="150000"/>
              </a:lnSpc>
            </a:pPr>
            <a:endParaRPr lang="en-US" altLang="zh-CN" dirty="0" smtClean="0">
              <a:solidFill>
                <a:srgbClr val="FF0000"/>
              </a:solidFill>
            </a:endParaRPr>
          </a:p>
        </p:txBody>
      </p:sp>
      <p:pic>
        <p:nvPicPr>
          <p:cNvPr id="2" name="图片 1"/>
          <p:cNvPicPr>
            <a:picLocks noChangeAspect="1"/>
          </p:cNvPicPr>
          <p:nvPr>
            <p:custDataLst>
              <p:tags r:id="rId1"/>
            </p:custDataLst>
          </p:nvPr>
        </p:nvPicPr>
        <p:blipFill>
          <a:blip r:embed="rId2"/>
          <a:stretch>
            <a:fillRect/>
          </a:stretch>
        </p:blipFill>
        <p:spPr>
          <a:xfrm>
            <a:off x="873760" y="3972560"/>
            <a:ext cx="2444115" cy="2734310"/>
          </a:xfrm>
          <a:prstGeom prst="rect">
            <a:avLst/>
          </a:prstGeom>
        </p:spPr>
      </p:pic>
      <p:pic>
        <p:nvPicPr>
          <p:cNvPr id="3" name="图片 2"/>
          <p:cNvPicPr>
            <a:picLocks noChangeAspect="1"/>
          </p:cNvPicPr>
          <p:nvPr/>
        </p:nvPicPr>
        <p:blipFill>
          <a:blip r:embed="rId3"/>
          <a:stretch>
            <a:fillRect/>
          </a:stretch>
        </p:blipFill>
        <p:spPr>
          <a:xfrm>
            <a:off x="3282315" y="4399915"/>
            <a:ext cx="2628900" cy="1745615"/>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txBox="1">
            <a:spLocks noChangeArrowheads="1"/>
          </p:cNvSpPr>
          <p:nvPr/>
        </p:nvSpPr>
        <p:spPr bwMode="auto">
          <a:xfrm>
            <a:off x="457200" y="1285875"/>
            <a:ext cx="8229600" cy="642938"/>
          </a:xfrm>
          <a:prstGeom prst="rect">
            <a:avLst/>
          </a:prstGeom>
          <a:noFill/>
          <a:ln w="9525">
            <a:noFill/>
            <a:miter lim="800000"/>
          </a:ln>
        </p:spPr>
        <p:txBody>
          <a:bodyPr/>
          <a:lstStyle/>
          <a:p>
            <a:pPr marL="342900" indent="-342900">
              <a:lnSpc>
                <a:spcPct val="125000"/>
              </a:lnSpc>
              <a:spcBef>
                <a:spcPct val="20000"/>
              </a:spcBef>
              <a:buClr>
                <a:schemeClr val="accent1"/>
              </a:buClr>
              <a:buSzPct val="60000"/>
              <a:buFont typeface="Wingdings" panose="05000000000000000000" pitchFamily="2" charset="2"/>
              <a:buChar char="u"/>
              <a:defRPr/>
            </a:pPr>
            <a:r>
              <a:rPr lang="zh-CN" altLang="en-US" sz="2600" b="1" kern="0" dirty="0">
                <a:solidFill>
                  <a:srgbClr val="000000"/>
                </a:solidFill>
                <a:latin typeface="+mn-lt"/>
                <a:ea typeface="+mn-ea"/>
              </a:rPr>
              <a:t>嵌入式系统体系结构图</a:t>
            </a:r>
            <a:endParaRPr lang="zh-CN" altLang="en-US" sz="2600" b="1" kern="0" dirty="0">
              <a:solidFill>
                <a:schemeClr val="bg1"/>
              </a:solidFill>
              <a:latin typeface="+mn-lt"/>
              <a:ea typeface="+mn-ea"/>
            </a:endParaRPr>
          </a:p>
        </p:txBody>
      </p:sp>
      <p:sp>
        <p:nvSpPr>
          <p:cNvPr id="5" name="AutoShape 10"/>
          <p:cNvSpPr>
            <a:spLocks noChangeArrowheads="1"/>
          </p:cNvSpPr>
          <p:nvPr/>
        </p:nvSpPr>
        <p:spPr bwMode="auto">
          <a:xfrm>
            <a:off x="4471988" y="3071813"/>
            <a:ext cx="890587" cy="342900"/>
          </a:xfrm>
          <a:prstGeom prst="leftArrow">
            <a:avLst>
              <a:gd name="adj1" fmla="val 50000"/>
              <a:gd name="adj2" fmla="val 64931"/>
            </a:avLst>
          </a:prstGeom>
          <a:solidFill>
            <a:srgbClr val="00FF00"/>
          </a:solidFill>
          <a:ln w="9525">
            <a:solidFill>
              <a:srgbClr val="000000"/>
            </a:solidFill>
            <a:miter lim="800000"/>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 name="Text Box 11"/>
          <p:cNvSpPr txBox="1">
            <a:spLocks noChangeArrowheads="1"/>
          </p:cNvSpPr>
          <p:nvPr/>
        </p:nvSpPr>
        <p:spPr bwMode="auto">
          <a:xfrm>
            <a:off x="5437188" y="2779713"/>
            <a:ext cx="2374900" cy="863600"/>
          </a:xfrm>
          <a:prstGeom prst="rect">
            <a:avLst/>
          </a:prstGeom>
          <a:solidFill>
            <a:srgbClr val="CC99FF"/>
          </a:solidFill>
          <a:ln w="19050">
            <a:solidFill>
              <a:srgbClr val="000000"/>
            </a:solidFill>
            <a:miter lim="800000"/>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400" b="1">
                <a:solidFill>
                  <a:srgbClr val="000000"/>
                </a:solidFill>
                <a:latin typeface="Times New Roman" panose="02020603050405020304" pitchFamily="18" charset="0"/>
                <a:ea typeface="楷体_GB2312" panose="02010609030101010101" pitchFamily="49" charset="-122"/>
              </a:rPr>
              <a:t>应用软件与</a:t>
            </a:r>
            <a:endParaRPr lang="zh-CN" altLang="en-US" sz="2400" b="1">
              <a:solidFill>
                <a:srgbClr val="000000"/>
              </a:solidFill>
              <a:latin typeface="Times New Roman" panose="02020603050405020304" pitchFamily="18" charset="0"/>
              <a:ea typeface="楷体_GB2312" panose="02010609030101010101" pitchFamily="49" charset="-122"/>
            </a:endParaRPr>
          </a:p>
          <a:p>
            <a:pPr algn="just" eaLnBrk="1" hangingPunct="1"/>
            <a:r>
              <a:rPr lang="zh-CN" altLang="en-US" sz="2400" b="1">
                <a:solidFill>
                  <a:srgbClr val="000000"/>
                </a:solidFill>
                <a:latin typeface="Times New Roman" panose="02020603050405020304" pitchFamily="18" charset="0"/>
                <a:ea typeface="楷体_GB2312" panose="02010609030101010101" pitchFamily="49" charset="-122"/>
              </a:rPr>
              <a:t>操作系统的接口</a:t>
            </a:r>
            <a:endParaRPr lang="zh-CN" altLang="en-US" sz="2400" b="1">
              <a:solidFill>
                <a:srgbClr val="000000"/>
              </a:solidFill>
              <a:ea typeface="楷体_GB2312" panose="02010609030101010101" pitchFamily="49" charset="-122"/>
            </a:endParaRPr>
          </a:p>
        </p:txBody>
      </p:sp>
      <p:sp>
        <p:nvSpPr>
          <p:cNvPr id="7" name="Text Box 12"/>
          <p:cNvSpPr txBox="1">
            <a:spLocks noChangeArrowheads="1"/>
          </p:cNvSpPr>
          <p:nvPr/>
        </p:nvSpPr>
        <p:spPr bwMode="auto">
          <a:xfrm>
            <a:off x="5435600" y="4000500"/>
            <a:ext cx="2376488" cy="792163"/>
          </a:xfrm>
          <a:prstGeom prst="rect">
            <a:avLst/>
          </a:prstGeom>
          <a:solidFill>
            <a:srgbClr val="CC99FF"/>
          </a:solidFill>
          <a:ln w="19050">
            <a:solidFill>
              <a:srgbClr val="000000"/>
            </a:solidFill>
            <a:miter lim="800000"/>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400" b="1">
                <a:solidFill>
                  <a:srgbClr val="000000"/>
                </a:solidFill>
                <a:latin typeface="Times New Roman" panose="02020603050405020304" pitchFamily="18" charset="0"/>
                <a:ea typeface="楷体_GB2312" panose="02010609030101010101" pitchFamily="49" charset="-122"/>
              </a:rPr>
              <a:t>  </a:t>
            </a:r>
            <a:r>
              <a:rPr lang="zh-CN" altLang="en-US" sz="2400" b="1">
                <a:solidFill>
                  <a:srgbClr val="000000"/>
                </a:solidFill>
                <a:latin typeface="Times New Roman" panose="02020603050405020304" pitchFamily="18" charset="0"/>
                <a:ea typeface="楷体_GB2312" panose="02010609030101010101" pitchFamily="49" charset="-122"/>
              </a:rPr>
              <a:t>操作系统与</a:t>
            </a:r>
            <a:endParaRPr lang="zh-CN" altLang="en-US" sz="2400" b="1">
              <a:solidFill>
                <a:srgbClr val="000000"/>
              </a:solidFill>
              <a:latin typeface="Times New Roman" panose="02020603050405020304" pitchFamily="18" charset="0"/>
              <a:ea typeface="楷体_GB2312" panose="02010609030101010101" pitchFamily="49" charset="-122"/>
            </a:endParaRPr>
          </a:p>
          <a:p>
            <a:pPr algn="ctr" eaLnBrk="1" hangingPunct="1"/>
            <a:r>
              <a:rPr lang="zh-CN" altLang="en-US" sz="2400" b="1">
                <a:solidFill>
                  <a:srgbClr val="000000"/>
                </a:solidFill>
                <a:latin typeface="Times New Roman" panose="02020603050405020304" pitchFamily="18" charset="0"/>
                <a:ea typeface="楷体_GB2312" panose="02010609030101010101" pitchFamily="49" charset="-122"/>
              </a:rPr>
              <a:t>  硬件的接口</a:t>
            </a:r>
            <a:endParaRPr lang="zh-CN" altLang="en-US" sz="2400" b="1">
              <a:solidFill>
                <a:srgbClr val="000000"/>
              </a:solidFill>
              <a:ea typeface="楷体_GB2312" panose="02010609030101010101" pitchFamily="49" charset="-122"/>
            </a:endParaRPr>
          </a:p>
        </p:txBody>
      </p:sp>
      <p:grpSp>
        <p:nvGrpSpPr>
          <p:cNvPr id="2" name="Group 18"/>
          <p:cNvGrpSpPr/>
          <p:nvPr/>
        </p:nvGrpSpPr>
        <p:grpSpPr bwMode="auto">
          <a:xfrm>
            <a:off x="1476375" y="2143125"/>
            <a:ext cx="2997200" cy="3373438"/>
            <a:chOff x="930" y="995"/>
            <a:chExt cx="1888" cy="2125"/>
          </a:xfrm>
        </p:grpSpPr>
        <p:sp>
          <p:nvSpPr>
            <p:cNvPr id="28681" name="Line 5"/>
            <p:cNvSpPr>
              <a:spLocks noChangeShapeType="1"/>
            </p:cNvSpPr>
            <p:nvPr/>
          </p:nvSpPr>
          <p:spPr bwMode="auto">
            <a:xfrm>
              <a:off x="930" y="995"/>
              <a:ext cx="0" cy="2125"/>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8682" name="Line 6"/>
            <p:cNvSpPr>
              <a:spLocks noChangeShapeType="1"/>
            </p:cNvSpPr>
            <p:nvPr/>
          </p:nvSpPr>
          <p:spPr bwMode="auto">
            <a:xfrm>
              <a:off x="930" y="995"/>
              <a:ext cx="1882" cy="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8683" name="Line 7"/>
            <p:cNvSpPr>
              <a:spLocks noChangeShapeType="1"/>
            </p:cNvSpPr>
            <p:nvPr/>
          </p:nvSpPr>
          <p:spPr bwMode="auto">
            <a:xfrm>
              <a:off x="2818" y="995"/>
              <a:ext cx="0" cy="2125"/>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8684" name="Line 8"/>
            <p:cNvSpPr>
              <a:spLocks noChangeShapeType="1"/>
            </p:cNvSpPr>
            <p:nvPr/>
          </p:nvSpPr>
          <p:spPr bwMode="auto">
            <a:xfrm>
              <a:off x="930" y="3112"/>
              <a:ext cx="1882" cy="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8685" name="Line 9"/>
            <p:cNvSpPr>
              <a:spLocks noChangeShapeType="1"/>
            </p:cNvSpPr>
            <p:nvPr/>
          </p:nvSpPr>
          <p:spPr bwMode="auto">
            <a:xfrm>
              <a:off x="930" y="2402"/>
              <a:ext cx="1882" cy="1"/>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8686" name="Text Box 13"/>
            <p:cNvSpPr txBox="1">
              <a:spLocks noChangeArrowheads="1"/>
            </p:cNvSpPr>
            <p:nvPr/>
          </p:nvSpPr>
          <p:spPr bwMode="auto">
            <a:xfrm>
              <a:off x="944" y="1009"/>
              <a:ext cx="1859" cy="680"/>
            </a:xfrm>
            <a:prstGeom prst="rect">
              <a:avLst/>
            </a:prstGeom>
            <a:solidFill>
              <a:srgbClr val="99CCFF"/>
            </a:solidFill>
            <a:ln w="9525">
              <a:solidFill>
                <a:srgbClr val="000000"/>
              </a:solidFill>
              <a:miter lim="800000"/>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endParaRPr lang="en-US" altLang="zh-CN" sz="2400" b="1">
                <a:solidFill>
                  <a:srgbClr val="000000"/>
                </a:solidFill>
                <a:latin typeface="Times New Roman" panose="02020603050405020304" pitchFamily="18" charset="0"/>
                <a:ea typeface="楷体_GB2312" panose="02010609030101010101" pitchFamily="49" charset="-122"/>
              </a:endParaRPr>
            </a:p>
            <a:p>
              <a:pPr algn="just" eaLnBrk="1" hangingPunct="1"/>
              <a:r>
                <a:rPr lang="en-US" altLang="zh-CN" sz="2400" b="1">
                  <a:solidFill>
                    <a:srgbClr val="000000"/>
                  </a:solidFill>
                  <a:latin typeface="Times New Roman" panose="02020603050405020304" pitchFamily="18" charset="0"/>
                  <a:ea typeface="楷体_GB2312" panose="02010609030101010101" pitchFamily="49" charset="-122"/>
                </a:rPr>
                <a:t>    </a:t>
              </a:r>
              <a:r>
                <a:rPr lang="zh-CN" altLang="en-US" sz="2400" b="1">
                  <a:solidFill>
                    <a:srgbClr val="000000"/>
                  </a:solidFill>
                  <a:latin typeface="Times New Roman" panose="02020603050405020304" pitchFamily="18" charset="0"/>
                  <a:ea typeface="楷体_GB2312" panose="02010609030101010101" pitchFamily="49" charset="-122"/>
                </a:rPr>
                <a:t>嵌入式应用软件</a:t>
              </a:r>
              <a:endParaRPr lang="zh-CN" altLang="en-US" sz="2400" b="1">
                <a:solidFill>
                  <a:srgbClr val="000000"/>
                </a:solidFill>
                <a:latin typeface="Times New Roman" panose="02020603050405020304" pitchFamily="18" charset="0"/>
                <a:ea typeface="楷体_GB2312" panose="02010609030101010101" pitchFamily="49" charset="-122"/>
              </a:endParaRPr>
            </a:p>
          </p:txBody>
        </p:sp>
        <p:sp>
          <p:nvSpPr>
            <p:cNvPr id="28687" name="Line 14"/>
            <p:cNvSpPr>
              <a:spLocks noChangeShapeType="1"/>
            </p:cNvSpPr>
            <p:nvPr/>
          </p:nvSpPr>
          <p:spPr bwMode="auto">
            <a:xfrm>
              <a:off x="930" y="1691"/>
              <a:ext cx="1882" cy="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8688" name="Text Box 15"/>
            <p:cNvSpPr txBox="1">
              <a:spLocks noChangeArrowheads="1"/>
            </p:cNvSpPr>
            <p:nvPr/>
          </p:nvSpPr>
          <p:spPr bwMode="auto">
            <a:xfrm>
              <a:off x="947" y="1706"/>
              <a:ext cx="1860" cy="681"/>
            </a:xfrm>
            <a:prstGeom prst="rect">
              <a:avLst/>
            </a:prstGeom>
            <a:solidFill>
              <a:srgbClr val="FFFF99"/>
            </a:solidFill>
            <a:ln w="9525">
              <a:solidFill>
                <a:srgbClr val="000000"/>
              </a:solidFill>
              <a:miter lim="800000"/>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endParaRPr lang="en-US" altLang="zh-CN" sz="2400" b="1">
                <a:solidFill>
                  <a:srgbClr val="000000"/>
                </a:solidFill>
                <a:latin typeface="Times New Roman" panose="02020603050405020304" pitchFamily="18" charset="0"/>
                <a:ea typeface="楷体_GB2312" panose="02010609030101010101" pitchFamily="49" charset="-122"/>
              </a:endParaRPr>
            </a:p>
            <a:p>
              <a:pPr algn="just" eaLnBrk="1" hangingPunct="1"/>
              <a:r>
                <a:rPr lang="en-US" altLang="zh-CN" sz="2400" b="1">
                  <a:solidFill>
                    <a:srgbClr val="000000"/>
                  </a:solidFill>
                  <a:latin typeface="Times New Roman" panose="02020603050405020304" pitchFamily="18" charset="0"/>
                  <a:ea typeface="楷体_GB2312" panose="02010609030101010101" pitchFamily="49" charset="-122"/>
                </a:rPr>
                <a:t>    </a:t>
              </a:r>
              <a:r>
                <a:rPr lang="zh-CN" altLang="en-US" sz="2400" b="1">
                  <a:solidFill>
                    <a:srgbClr val="000000"/>
                  </a:solidFill>
                  <a:latin typeface="Times New Roman" panose="02020603050405020304" pitchFamily="18" charset="0"/>
                  <a:ea typeface="楷体_GB2312" panose="02010609030101010101" pitchFamily="49" charset="-122"/>
                </a:rPr>
                <a:t>嵌入式操作系统</a:t>
              </a:r>
              <a:endParaRPr lang="zh-CN" altLang="en-US" sz="2400" b="1">
                <a:solidFill>
                  <a:srgbClr val="000000"/>
                </a:solidFill>
                <a:ea typeface="楷体_GB2312" panose="02010609030101010101" pitchFamily="49" charset="-122"/>
              </a:endParaRPr>
            </a:p>
          </p:txBody>
        </p:sp>
        <p:sp>
          <p:nvSpPr>
            <p:cNvPr id="28689" name="Text Box 16"/>
            <p:cNvSpPr txBox="1">
              <a:spLocks noChangeArrowheads="1"/>
            </p:cNvSpPr>
            <p:nvPr/>
          </p:nvSpPr>
          <p:spPr bwMode="auto">
            <a:xfrm>
              <a:off x="948" y="2402"/>
              <a:ext cx="1859" cy="711"/>
            </a:xfrm>
            <a:prstGeom prst="rect">
              <a:avLst/>
            </a:prstGeom>
            <a:solidFill>
              <a:srgbClr val="CCFFCC"/>
            </a:solidFill>
            <a:ln w="9525">
              <a:solidFill>
                <a:srgbClr val="000000"/>
              </a:solidFill>
              <a:miter lim="800000"/>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en-US" altLang="zh-CN" sz="2400" b="1">
                <a:solidFill>
                  <a:srgbClr val="000000"/>
                </a:solidFill>
                <a:latin typeface="Times New Roman" panose="02020603050405020304" pitchFamily="18" charset="0"/>
                <a:ea typeface="楷体_GB2312" panose="02010609030101010101" pitchFamily="49" charset="-122"/>
              </a:endParaRPr>
            </a:p>
            <a:p>
              <a:pPr algn="ctr" eaLnBrk="1" hangingPunct="1"/>
              <a:r>
                <a:rPr lang="zh-CN" altLang="en-US" sz="2400" b="1">
                  <a:solidFill>
                    <a:srgbClr val="000000"/>
                  </a:solidFill>
                  <a:latin typeface="Times New Roman" panose="02020603050405020304" pitchFamily="18" charset="0"/>
                  <a:ea typeface="楷体_GB2312" panose="02010609030101010101" pitchFamily="49" charset="-122"/>
                </a:rPr>
                <a:t>嵌入式系统硬件平台</a:t>
              </a:r>
              <a:endParaRPr lang="zh-CN" altLang="en-US" sz="2400" b="1">
                <a:solidFill>
                  <a:srgbClr val="000000"/>
                </a:solidFill>
                <a:latin typeface="Times New Roman" panose="02020603050405020304" pitchFamily="18" charset="0"/>
                <a:ea typeface="楷体_GB2312" panose="02010609030101010101" pitchFamily="49" charset="-122"/>
              </a:endParaRPr>
            </a:p>
          </p:txBody>
        </p:sp>
      </p:grpSp>
      <p:sp>
        <p:nvSpPr>
          <p:cNvPr id="18" name="AutoShape 17"/>
          <p:cNvSpPr>
            <a:spLocks noChangeArrowheads="1"/>
          </p:cNvSpPr>
          <p:nvPr/>
        </p:nvSpPr>
        <p:spPr bwMode="auto">
          <a:xfrm>
            <a:off x="4487863" y="4208463"/>
            <a:ext cx="890587" cy="360362"/>
          </a:xfrm>
          <a:prstGeom prst="leftArrow">
            <a:avLst>
              <a:gd name="adj1" fmla="val 50000"/>
              <a:gd name="adj2" fmla="val 61784"/>
            </a:avLst>
          </a:prstGeom>
          <a:solidFill>
            <a:srgbClr val="00FF00"/>
          </a:solidFill>
          <a:ln w="9525">
            <a:solidFill>
              <a:srgbClr val="000000"/>
            </a:solidFill>
            <a:miter lim="800000"/>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8680" name="Rectangle 2"/>
          <p:cNvSpPr>
            <a:spLocks noGrp="1" noChangeArrowheads="1"/>
          </p:cNvSpPr>
          <p:nvPr>
            <p:ph type="title"/>
          </p:nvPr>
        </p:nvSpPr>
        <p:spPr/>
        <p:txBody>
          <a:bodyPr/>
          <a:lstStyle/>
          <a:p>
            <a:pPr eaLnBrk="1" hangingPunct="1"/>
            <a:r>
              <a:rPr lang="en-US" altLang="zh-CN" smtClean="0"/>
              <a:t>1.3  </a:t>
            </a:r>
            <a:r>
              <a:rPr lang="zh-CN" altLang="en-US" smtClean="0"/>
              <a:t>嵌入式系统的体系结构</a:t>
            </a:r>
            <a:endParaRPr lang="zh-CN" altLang="en-US" smtClean="0"/>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righ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right)">
                                      <p:cBhvr>
                                        <p:cTn id="12" dur="500"/>
                                        <p:tgtEl>
                                          <p:spTgt spid="5"/>
                                        </p:tgtEl>
                                      </p:cBhvr>
                                    </p:animEffect>
                                  </p:childTnLst>
                                </p:cTn>
                              </p:par>
                            </p:childTnLst>
                          </p:cTn>
                        </p:par>
                        <p:par>
                          <p:cTn id="13" fill="hold">
                            <p:stCondLst>
                              <p:cond delay="500"/>
                            </p:stCondLst>
                            <p:childTnLst>
                              <p:par>
                                <p:cTn id="14" presetID="22" presetClass="entr" presetSubtype="2" fill="hold" grpId="0" nodeType="after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wipe(right)">
                                      <p:cBhvr>
                                        <p:cTn id="16" dur="5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2" fill="hold" grpId="0" nodeType="click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wipe(right)">
                                      <p:cBhvr>
                                        <p:cTn id="21" dur="500"/>
                                        <p:tgtEl>
                                          <p:spTgt spid="18"/>
                                        </p:tgtEl>
                                      </p:cBhvr>
                                    </p:animEffect>
                                  </p:childTnLst>
                                </p:cTn>
                              </p:par>
                            </p:childTnLst>
                          </p:cTn>
                        </p:par>
                        <p:par>
                          <p:cTn id="22" fill="hold">
                            <p:stCondLst>
                              <p:cond delay="500"/>
                            </p:stCondLst>
                            <p:childTnLst>
                              <p:par>
                                <p:cTn id="23" presetID="22" presetClass="entr" presetSubtype="2" fill="hold" grpId="0" nodeType="after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wipe(right)">
                                      <p:cBhvr>
                                        <p:cTn id="2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18"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3"/>
          <p:cNvSpPr>
            <a:spLocks noGrp="1" noChangeArrowheads="1"/>
          </p:cNvSpPr>
          <p:nvPr>
            <p:ph type="body" idx="1"/>
          </p:nvPr>
        </p:nvSpPr>
        <p:spPr>
          <a:xfrm>
            <a:off x="214313" y="1412875"/>
            <a:ext cx="8229600" cy="5248275"/>
          </a:xfrm>
        </p:spPr>
        <p:txBody>
          <a:bodyPr/>
          <a:lstStyle/>
          <a:p>
            <a:pPr algn="just" eaLnBrk="1" hangingPunct="1">
              <a:lnSpc>
                <a:spcPct val="125000"/>
              </a:lnSpc>
              <a:buFont typeface="Wingdings" panose="05000000000000000000" pitchFamily="2" charset="2"/>
              <a:buNone/>
            </a:pPr>
            <a:r>
              <a:rPr lang="en-US" altLang="zh-CN" dirty="0" smtClean="0"/>
              <a:t>	       </a:t>
            </a:r>
            <a:r>
              <a:rPr lang="zh-CN" altLang="en-US" dirty="0" smtClean="0"/>
              <a:t>经过不断地发展，嵌入式系统原有的</a:t>
            </a:r>
            <a:r>
              <a:rPr lang="en-US" altLang="zh-CN" dirty="0" smtClean="0"/>
              <a:t>3</a:t>
            </a:r>
            <a:r>
              <a:rPr lang="zh-CN" altLang="en-US" dirty="0" smtClean="0"/>
              <a:t>层结构逐步演化成为</a:t>
            </a:r>
            <a:r>
              <a:rPr lang="en-US" altLang="zh-CN" dirty="0" smtClean="0"/>
              <a:t>4</a:t>
            </a:r>
            <a:r>
              <a:rPr lang="zh-CN" altLang="en-US" dirty="0" smtClean="0"/>
              <a:t>层结构。这个新增加的中间层称为</a:t>
            </a:r>
            <a:r>
              <a:rPr lang="zh-CN" altLang="en-US" dirty="0" smtClean="0">
                <a:solidFill>
                  <a:srgbClr val="FF0000"/>
                </a:solidFill>
              </a:rPr>
              <a:t>硬件抽象层</a:t>
            </a:r>
            <a:r>
              <a:rPr lang="zh-CN" altLang="en-US" dirty="0" smtClean="0"/>
              <a:t>（</a:t>
            </a:r>
            <a:r>
              <a:rPr lang="en-US" altLang="zh-CN" dirty="0" smtClean="0"/>
              <a:t>Hardware Abstraction Layer</a:t>
            </a:r>
            <a:r>
              <a:rPr lang="zh-CN" altLang="en-US" dirty="0" smtClean="0"/>
              <a:t>，</a:t>
            </a:r>
            <a:r>
              <a:rPr lang="en-US" altLang="zh-CN" dirty="0" smtClean="0">
                <a:solidFill>
                  <a:srgbClr val="FF0000"/>
                </a:solidFill>
              </a:rPr>
              <a:t>HAL</a:t>
            </a:r>
            <a:r>
              <a:rPr lang="zh-CN" altLang="en-US" dirty="0" smtClean="0"/>
              <a:t>），有时也称为</a:t>
            </a:r>
            <a:r>
              <a:rPr lang="zh-CN" altLang="en-US" dirty="0" smtClean="0">
                <a:solidFill>
                  <a:srgbClr val="FF0000"/>
                </a:solidFill>
              </a:rPr>
              <a:t>板级支持包</a:t>
            </a:r>
            <a:r>
              <a:rPr lang="zh-CN" altLang="en-US" dirty="0" smtClean="0"/>
              <a:t>（</a:t>
            </a:r>
            <a:r>
              <a:rPr lang="en-US" altLang="zh-CN" dirty="0" smtClean="0"/>
              <a:t>Board Support Package</a:t>
            </a:r>
            <a:r>
              <a:rPr lang="zh-CN" altLang="en-US" dirty="0" smtClean="0"/>
              <a:t>，</a:t>
            </a:r>
            <a:r>
              <a:rPr lang="en-US" altLang="zh-CN" dirty="0" smtClean="0">
                <a:solidFill>
                  <a:srgbClr val="FF0000"/>
                </a:solidFill>
              </a:rPr>
              <a:t>BSP</a:t>
            </a:r>
            <a:r>
              <a:rPr lang="zh-CN" altLang="en-US" dirty="0" smtClean="0"/>
              <a:t>）。这个新增加的中间层次位于操作系统和硬件之间，包含了操作系统中与硬件相关的大部分功能。</a:t>
            </a:r>
            <a:endParaRPr lang="zh-CN" altLang="en-US" dirty="0" smtClean="0"/>
          </a:p>
          <a:p>
            <a:pPr algn="just" eaLnBrk="1" hangingPunct="1">
              <a:lnSpc>
                <a:spcPct val="125000"/>
              </a:lnSpc>
              <a:buFont typeface="Wingdings" panose="05000000000000000000" pitchFamily="2" charset="2"/>
              <a:buNone/>
            </a:pPr>
            <a:r>
              <a:rPr lang="zh-CN" altLang="en-US" dirty="0" smtClean="0"/>
              <a:t>		</a:t>
            </a:r>
            <a:endParaRPr lang="zh-CN" altLang="en-US" dirty="0" smtClean="0"/>
          </a:p>
        </p:txBody>
      </p:sp>
      <p:sp>
        <p:nvSpPr>
          <p:cNvPr id="29699" name="Rectangle 2"/>
          <p:cNvSpPr>
            <a:spLocks noGrp="1" noChangeArrowheads="1"/>
          </p:cNvSpPr>
          <p:nvPr>
            <p:ph type="title"/>
          </p:nvPr>
        </p:nvSpPr>
        <p:spPr/>
        <p:txBody>
          <a:bodyPr/>
          <a:lstStyle/>
          <a:p>
            <a:pPr eaLnBrk="1" hangingPunct="1"/>
            <a:r>
              <a:rPr lang="en-US" altLang="zh-CN" smtClean="0"/>
              <a:t>1.3  </a:t>
            </a:r>
            <a:r>
              <a:rPr lang="zh-CN" altLang="en-US" smtClean="0"/>
              <a:t>嵌入式系统的体系结构</a:t>
            </a:r>
            <a:endParaRPr lang="zh-CN" altLang="en-US" smtClean="0"/>
          </a:p>
        </p:txBody>
      </p:sp>
    </p:spTree>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1"/>
          <p:cNvSpPr txBox="1">
            <a:spLocks noChangeArrowheads="1"/>
          </p:cNvSpPr>
          <p:nvPr/>
        </p:nvSpPr>
        <p:spPr bwMode="auto">
          <a:xfrm>
            <a:off x="4929188" y="2286635"/>
            <a:ext cx="3963292" cy="500063"/>
          </a:xfrm>
          <a:prstGeom prst="rect">
            <a:avLst/>
          </a:prstGeom>
          <a:solidFill>
            <a:srgbClr val="CC99FF"/>
          </a:solidFill>
          <a:ln w="19050">
            <a:solidFill>
              <a:srgbClr val="000000"/>
            </a:solidFill>
            <a:miter lim="800000"/>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400" b="1">
                <a:solidFill>
                  <a:srgbClr val="000000"/>
                </a:solidFill>
                <a:latin typeface="Times New Roman" panose="02020603050405020304" pitchFamily="18" charset="0"/>
                <a:ea typeface="楷体_GB2312" panose="02010609030101010101" pitchFamily="49" charset="-122"/>
              </a:rPr>
              <a:t>应用程序与操作系统的接口</a:t>
            </a:r>
            <a:endParaRPr lang="zh-CN" altLang="en-US" sz="2400" b="1">
              <a:solidFill>
                <a:srgbClr val="000000"/>
              </a:solidFill>
              <a:latin typeface="Times New Roman" panose="02020603050405020304" pitchFamily="18" charset="0"/>
              <a:ea typeface="楷体_GB2312" panose="02010609030101010101" pitchFamily="49" charset="-122"/>
            </a:endParaRPr>
          </a:p>
        </p:txBody>
      </p:sp>
      <p:sp>
        <p:nvSpPr>
          <p:cNvPr id="5" name="Text Box 12"/>
          <p:cNvSpPr txBox="1">
            <a:spLocks noChangeArrowheads="1"/>
          </p:cNvSpPr>
          <p:nvPr/>
        </p:nvSpPr>
        <p:spPr bwMode="auto">
          <a:xfrm>
            <a:off x="4929188" y="3663633"/>
            <a:ext cx="3473450" cy="506412"/>
          </a:xfrm>
          <a:prstGeom prst="rect">
            <a:avLst/>
          </a:prstGeom>
          <a:solidFill>
            <a:srgbClr val="CC99FF"/>
          </a:solidFill>
          <a:ln w="19050">
            <a:solidFill>
              <a:srgbClr val="000000"/>
            </a:solidFill>
            <a:miter lim="800000"/>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400" b="1">
                <a:solidFill>
                  <a:srgbClr val="000000"/>
                </a:solidFill>
                <a:latin typeface="Times New Roman" panose="02020603050405020304" pitchFamily="18" charset="0"/>
                <a:ea typeface="楷体_GB2312" panose="02010609030101010101" pitchFamily="49" charset="-122"/>
              </a:rPr>
              <a:t>操作系统与</a:t>
            </a:r>
            <a:r>
              <a:rPr lang="en-US" altLang="zh-CN" sz="2400" b="1">
                <a:solidFill>
                  <a:srgbClr val="000000"/>
                </a:solidFill>
                <a:latin typeface="Times New Roman" panose="02020603050405020304" pitchFamily="18" charset="0"/>
                <a:ea typeface="楷体_GB2312" panose="02010609030101010101" pitchFamily="49" charset="-122"/>
              </a:rPr>
              <a:t>HAL</a:t>
            </a:r>
            <a:r>
              <a:rPr lang="zh-CN" altLang="en-US" sz="2400" b="1">
                <a:solidFill>
                  <a:srgbClr val="000000"/>
                </a:solidFill>
                <a:latin typeface="Times New Roman" panose="02020603050405020304" pitchFamily="18" charset="0"/>
                <a:ea typeface="楷体_GB2312" panose="02010609030101010101" pitchFamily="49" charset="-122"/>
              </a:rPr>
              <a:t>的接口</a:t>
            </a:r>
            <a:endParaRPr lang="zh-CN" altLang="en-US" sz="2400" b="1">
              <a:solidFill>
                <a:srgbClr val="000000"/>
              </a:solidFill>
              <a:latin typeface="Times New Roman" panose="02020603050405020304" pitchFamily="18" charset="0"/>
              <a:ea typeface="楷体_GB2312" panose="02010609030101010101" pitchFamily="49" charset="-122"/>
            </a:endParaRPr>
          </a:p>
        </p:txBody>
      </p:sp>
      <p:grpSp>
        <p:nvGrpSpPr>
          <p:cNvPr id="2" name="Group 20"/>
          <p:cNvGrpSpPr/>
          <p:nvPr/>
        </p:nvGrpSpPr>
        <p:grpSpPr bwMode="auto">
          <a:xfrm>
            <a:off x="500380" y="1394460"/>
            <a:ext cx="3363595" cy="4775200"/>
            <a:chOff x="889" y="1161"/>
            <a:chExt cx="2119" cy="2625"/>
          </a:xfrm>
        </p:grpSpPr>
        <p:sp>
          <p:nvSpPr>
            <p:cNvPr id="30730" name="Rectangle 5"/>
            <p:cNvSpPr>
              <a:spLocks noChangeArrowheads="1"/>
            </p:cNvSpPr>
            <p:nvPr/>
          </p:nvSpPr>
          <p:spPr bwMode="auto">
            <a:xfrm>
              <a:off x="889" y="2604"/>
              <a:ext cx="2119" cy="1182"/>
            </a:xfrm>
            <a:prstGeom prst="rect">
              <a:avLst/>
            </a:prstGeom>
            <a:solidFill>
              <a:srgbClr val="C0C0C0"/>
            </a:solidFill>
            <a:ln w="9525">
              <a:solidFill>
                <a:srgbClr val="000000"/>
              </a:solidFill>
              <a:miter lim="800000"/>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0731" name="Text Box 6"/>
            <p:cNvSpPr txBox="1">
              <a:spLocks noChangeArrowheads="1"/>
            </p:cNvSpPr>
            <p:nvPr/>
          </p:nvSpPr>
          <p:spPr bwMode="auto">
            <a:xfrm>
              <a:off x="962" y="3456"/>
              <a:ext cx="1972" cy="330"/>
            </a:xfrm>
            <a:prstGeom prst="rect">
              <a:avLst/>
            </a:prstGeom>
            <a:solidFill>
              <a:srgbClr val="CCFFCC"/>
            </a:solidFill>
            <a:ln w="9525">
              <a:solidFill>
                <a:srgbClr val="000000"/>
              </a:solidFill>
              <a:miter lim="800000"/>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ts val="1800"/>
                </a:spcBef>
              </a:pPr>
              <a:r>
                <a:rPr lang="zh-CN" altLang="en-US" sz="2400" b="1">
                  <a:solidFill>
                    <a:srgbClr val="000000"/>
                  </a:solidFill>
                  <a:latin typeface="Times New Roman" panose="02020603050405020304" pitchFamily="18" charset="0"/>
                  <a:ea typeface="楷体_GB2312" panose="02010609030101010101" pitchFamily="49" charset="-122"/>
                </a:rPr>
                <a:t>嵌入式系统硬件平台</a:t>
              </a:r>
              <a:endParaRPr lang="zh-CN" altLang="en-US" sz="2400" b="1">
                <a:solidFill>
                  <a:srgbClr val="000000"/>
                </a:solidFill>
                <a:ea typeface="楷体_GB2312" panose="02010609030101010101" pitchFamily="49" charset="-122"/>
              </a:endParaRPr>
            </a:p>
          </p:txBody>
        </p:sp>
        <p:sp>
          <p:nvSpPr>
            <p:cNvPr id="30732" name="Text Box 7"/>
            <p:cNvSpPr txBox="1">
              <a:spLocks noChangeArrowheads="1"/>
            </p:cNvSpPr>
            <p:nvPr/>
          </p:nvSpPr>
          <p:spPr bwMode="auto">
            <a:xfrm>
              <a:off x="1339" y="2601"/>
              <a:ext cx="1301" cy="855"/>
            </a:xfrm>
            <a:prstGeom prst="rect">
              <a:avLst/>
            </a:prstGeom>
            <a:solidFill>
              <a:schemeClr val="accent2">
                <a:lumMod val="20000"/>
                <a:lumOff val="80000"/>
              </a:schemeClr>
            </a:solidFill>
            <a:ln w="15875">
              <a:solidFill>
                <a:schemeClr val="tx1"/>
              </a:solidFill>
              <a:miter lim="800000"/>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lnSpc>
                  <a:spcPct val="120000"/>
                </a:lnSpc>
                <a:spcBef>
                  <a:spcPts val="5400"/>
                </a:spcBef>
              </a:pPr>
              <a:r>
                <a:rPr lang="zh-CN" altLang="en-US" sz="1600" b="1">
                  <a:solidFill>
                    <a:srgbClr val="000000"/>
                  </a:solidFill>
                  <a:latin typeface="Times New Roman" panose="02020603050405020304" pitchFamily="18" charset="0"/>
                  <a:ea typeface="楷体_GB2312" panose="02010609030101010101" pitchFamily="49" charset="-122"/>
                </a:rPr>
                <a:t>  </a:t>
              </a:r>
              <a:endParaRPr lang="en-US" altLang="zh-CN" sz="1600" b="1">
                <a:solidFill>
                  <a:srgbClr val="000000"/>
                </a:solidFill>
                <a:latin typeface="Times New Roman" panose="02020603050405020304" pitchFamily="18" charset="0"/>
                <a:ea typeface="楷体_GB2312" panose="02010609030101010101" pitchFamily="49" charset="-122"/>
              </a:endParaRPr>
            </a:p>
            <a:p>
              <a:pPr algn="ctr" eaLnBrk="1" hangingPunct="1">
                <a:lnSpc>
                  <a:spcPct val="120000"/>
                </a:lnSpc>
              </a:pPr>
              <a:r>
                <a:rPr lang="zh-CN" altLang="en-US" sz="2400" b="1">
                  <a:solidFill>
                    <a:srgbClr val="000000"/>
                  </a:solidFill>
                  <a:latin typeface="Times New Roman" panose="02020603050405020304" pitchFamily="18" charset="0"/>
                  <a:ea typeface="楷体_GB2312" panose="02010609030101010101" pitchFamily="49" charset="-122"/>
                </a:rPr>
                <a:t>硬件抽象层</a:t>
              </a:r>
              <a:endParaRPr lang="zh-CN" altLang="en-US" sz="2400" b="1">
                <a:solidFill>
                  <a:srgbClr val="000000"/>
                </a:solidFill>
                <a:latin typeface="Times New Roman" panose="02020603050405020304" pitchFamily="18" charset="0"/>
                <a:ea typeface="楷体_GB2312" panose="02010609030101010101" pitchFamily="49" charset="-122"/>
              </a:endParaRPr>
            </a:p>
            <a:p>
              <a:pPr algn="ctr" eaLnBrk="1" hangingPunct="1">
                <a:lnSpc>
                  <a:spcPct val="120000"/>
                </a:lnSpc>
              </a:pPr>
              <a:r>
                <a:rPr lang="en-US" altLang="zh-CN" sz="2400" b="1">
                  <a:solidFill>
                    <a:srgbClr val="000000"/>
                  </a:solidFill>
                  <a:latin typeface="Times New Roman" panose="02020603050405020304" pitchFamily="18" charset="0"/>
                  <a:ea typeface="楷体_GB2312" panose="02010609030101010101" pitchFamily="49" charset="-122"/>
                </a:rPr>
                <a:t>HAL</a:t>
              </a:r>
              <a:endParaRPr lang="en-US" altLang="zh-CN" sz="2400" b="1">
                <a:solidFill>
                  <a:srgbClr val="000000"/>
                </a:solidFill>
                <a:latin typeface="Times New Roman" panose="02020603050405020304" pitchFamily="18" charset="0"/>
                <a:ea typeface="楷体_GB2312" panose="02010609030101010101" pitchFamily="49" charset="-122"/>
              </a:endParaRPr>
            </a:p>
          </p:txBody>
        </p:sp>
        <p:sp>
          <p:nvSpPr>
            <p:cNvPr id="30733" name="Line 8"/>
            <p:cNvSpPr>
              <a:spLocks noChangeShapeType="1"/>
            </p:cNvSpPr>
            <p:nvPr/>
          </p:nvSpPr>
          <p:spPr bwMode="auto">
            <a:xfrm>
              <a:off x="889" y="1817"/>
              <a:ext cx="2119" cy="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30734" name="Text Box 9"/>
            <p:cNvSpPr txBox="1">
              <a:spLocks noChangeArrowheads="1"/>
            </p:cNvSpPr>
            <p:nvPr/>
          </p:nvSpPr>
          <p:spPr bwMode="auto">
            <a:xfrm>
              <a:off x="909" y="1179"/>
              <a:ext cx="2086" cy="626"/>
            </a:xfrm>
            <a:prstGeom prst="rect">
              <a:avLst/>
            </a:prstGeom>
            <a:solidFill>
              <a:srgbClr val="CCFFFF"/>
            </a:solidFill>
            <a:ln w="9525">
              <a:solidFill>
                <a:srgbClr val="000000"/>
              </a:solidFill>
              <a:miter lim="800000"/>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72000"/>
                </a:lnSpc>
              </a:pPr>
              <a:endParaRPr lang="en-US" altLang="zh-CN" sz="2400">
                <a:solidFill>
                  <a:srgbClr val="000000"/>
                </a:solidFill>
                <a:latin typeface="Times New Roman" panose="02020603050405020304" pitchFamily="18" charset="0"/>
                <a:ea typeface="楷体_GB2312" panose="02010609030101010101" pitchFamily="49" charset="-122"/>
              </a:endParaRPr>
            </a:p>
            <a:p>
              <a:pPr algn="ctr" eaLnBrk="1" hangingPunct="1">
                <a:lnSpc>
                  <a:spcPct val="72000"/>
                </a:lnSpc>
              </a:pPr>
              <a:r>
                <a:rPr lang="zh-CN" altLang="en-US" sz="2400" b="1">
                  <a:solidFill>
                    <a:srgbClr val="000000"/>
                  </a:solidFill>
                  <a:latin typeface="Times New Roman" panose="02020603050405020304" pitchFamily="18" charset="0"/>
                  <a:ea typeface="楷体_GB2312" panose="02010609030101010101" pitchFamily="49" charset="-122"/>
                </a:rPr>
                <a:t>嵌入式应用软件</a:t>
              </a:r>
              <a:endParaRPr lang="zh-CN" altLang="en-US" sz="2400" b="1">
                <a:solidFill>
                  <a:srgbClr val="000000"/>
                </a:solidFill>
                <a:latin typeface="Times New Roman" panose="02020603050405020304" pitchFamily="18" charset="0"/>
                <a:ea typeface="楷体_GB2312" panose="02010609030101010101" pitchFamily="49" charset="-122"/>
              </a:endParaRPr>
            </a:p>
          </p:txBody>
        </p:sp>
        <p:sp>
          <p:nvSpPr>
            <p:cNvPr id="30735" name="Text Box 10"/>
            <p:cNvSpPr txBox="1">
              <a:spLocks noChangeArrowheads="1"/>
            </p:cNvSpPr>
            <p:nvPr/>
          </p:nvSpPr>
          <p:spPr bwMode="auto">
            <a:xfrm>
              <a:off x="916" y="1828"/>
              <a:ext cx="2072" cy="771"/>
            </a:xfrm>
            <a:prstGeom prst="rect">
              <a:avLst/>
            </a:prstGeom>
            <a:solidFill>
              <a:srgbClr val="FFFF99"/>
            </a:solidFill>
            <a:ln w="9525">
              <a:solidFill>
                <a:srgbClr val="000000"/>
              </a:solidFill>
              <a:miter lim="800000"/>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72000"/>
                </a:lnSpc>
              </a:pPr>
              <a:endParaRPr lang="en-US" altLang="zh-CN" sz="2400">
                <a:solidFill>
                  <a:srgbClr val="000000"/>
                </a:solidFill>
                <a:latin typeface="Times New Roman" panose="02020603050405020304" pitchFamily="18" charset="0"/>
              </a:endParaRPr>
            </a:p>
            <a:p>
              <a:pPr algn="ctr" eaLnBrk="1" hangingPunct="1">
                <a:lnSpc>
                  <a:spcPct val="72000"/>
                </a:lnSpc>
              </a:pPr>
              <a:endParaRPr lang="en-US" altLang="zh-CN" sz="2400">
                <a:solidFill>
                  <a:srgbClr val="000000"/>
                </a:solidFill>
                <a:latin typeface="Times New Roman" panose="02020603050405020304" pitchFamily="18" charset="0"/>
              </a:endParaRPr>
            </a:p>
            <a:p>
              <a:pPr algn="ctr" eaLnBrk="1" hangingPunct="1">
                <a:lnSpc>
                  <a:spcPct val="72000"/>
                </a:lnSpc>
              </a:pPr>
              <a:r>
                <a:rPr lang="zh-CN" altLang="en-US" sz="2400" b="1">
                  <a:solidFill>
                    <a:srgbClr val="000000"/>
                  </a:solidFill>
                  <a:latin typeface="Times New Roman" panose="02020603050405020304" pitchFamily="18" charset="0"/>
                  <a:ea typeface="楷体_GB2312" panose="02010609030101010101" pitchFamily="49" charset="-122"/>
                </a:rPr>
                <a:t>嵌入式操作系统</a:t>
              </a:r>
              <a:endParaRPr lang="zh-CN" altLang="en-US" sz="2400" b="1">
                <a:solidFill>
                  <a:srgbClr val="000000"/>
                </a:solidFill>
                <a:latin typeface="Times New Roman" panose="02020603050405020304" pitchFamily="18" charset="0"/>
                <a:ea typeface="楷体_GB2312" panose="02010609030101010101" pitchFamily="49" charset="-122"/>
              </a:endParaRPr>
            </a:p>
          </p:txBody>
        </p:sp>
        <p:sp>
          <p:nvSpPr>
            <p:cNvPr id="30736" name="Line 14"/>
            <p:cNvSpPr>
              <a:spLocks noChangeShapeType="1"/>
            </p:cNvSpPr>
            <p:nvPr/>
          </p:nvSpPr>
          <p:spPr bwMode="auto">
            <a:xfrm flipV="1">
              <a:off x="889" y="1161"/>
              <a:ext cx="0" cy="1443"/>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30737" name="Line 15"/>
            <p:cNvSpPr>
              <a:spLocks noChangeShapeType="1"/>
            </p:cNvSpPr>
            <p:nvPr/>
          </p:nvSpPr>
          <p:spPr bwMode="auto">
            <a:xfrm>
              <a:off x="889" y="1161"/>
              <a:ext cx="2119" cy="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30738" name="Line 16"/>
            <p:cNvSpPr>
              <a:spLocks noChangeShapeType="1"/>
            </p:cNvSpPr>
            <p:nvPr/>
          </p:nvSpPr>
          <p:spPr bwMode="auto">
            <a:xfrm>
              <a:off x="3008" y="1161"/>
              <a:ext cx="0" cy="1443"/>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grpSp>
      <p:sp>
        <p:nvSpPr>
          <p:cNvPr id="17" name="AutoShape 17"/>
          <p:cNvSpPr>
            <a:spLocks noChangeArrowheads="1"/>
          </p:cNvSpPr>
          <p:nvPr/>
        </p:nvSpPr>
        <p:spPr bwMode="auto">
          <a:xfrm>
            <a:off x="3884613" y="2358073"/>
            <a:ext cx="1000125" cy="417512"/>
          </a:xfrm>
          <a:prstGeom prst="leftArrow">
            <a:avLst>
              <a:gd name="adj1" fmla="val 50000"/>
              <a:gd name="adj2" fmla="val 59886"/>
            </a:avLst>
          </a:prstGeom>
          <a:solidFill>
            <a:srgbClr val="00FF00"/>
          </a:solidFill>
          <a:ln w="9525">
            <a:solidFill>
              <a:srgbClr val="000000"/>
            </a:solidFill>
            <a:miter lim="800000"/>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8" name="AutoShape 18"/>
          <p:cNvSpPr>
            <a:spLocks noChangeArrowheads="1"/>
          </p:cNvSpPr>
          <p:nvPr/>
        </p:nvSpPr>
        <p:spPr bwMode="auto">
          <a:xfrm>
            <a:off x="3884613" y="3735070"/>
            <a:ext cx="1000125" cy="415925"/>
          </a:xfrm>
          <a:prstGeom prst="leftArrow">
            <a:avLst>
              <a:gd name="adj1" fmla="val 50000"/>
              <a:gd name="adj2" fmla="val 60115"/>
            </a:avLst>
          </a:prstGeom>
          <a:solidFill>
            <a:srgbClr val="00FF00"/>
          </a:solidFill>
          <a:ln w="9525">
            <a:solidFill>
              <a:srgbClr val="000000"/>
            </a:solidFill>
            <a:miter lim="800000"/>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nvGrpSpPr>
          <p:cNvPr id="7" name="组合 6"/>
          <p:cNvGrpSpPr/>
          <p:nvPr/>
        </p:nvGrpSpPr>
        <p:grpSpPr>
          <a:xfrm>
            <a:off x="3967480" y="5324475"/>
            <a:ext cx="4000500" cy="474980"/>
            <a:chOff x="6504" y="9570"/>
            <a:chExt cx="6300" cy="748"/>
          </a:xfrm>
        </p:grpSpPr>
        <p:sp>
          <p:nvSpPr>
            <p:cNvPr id="6" name="Text Box 13"/>
            <p:cNvSpPr txBox="1">
              <a:spLocks noChangeArrowheads="1"/>
            </p:cNvSpPr>
            <p:nvPr/>
          </p:nvSpPr>
          <p:spPr bwMode="auto">
            <a:xfrm>
              <a:off x="8192" y="9570"/>
              <a:ext cx="4612" cy="748"/>
            </a:xfrm>
            <a:prstGeom prst="rect">
              <a:avLst/>
            </a:prstGeom>
            <a:solidFill>
              <a:srgbClr val="CC99FF"/>
            </a:solidFill>
            <a:ln w="19050">
              <a:solidFill>
                <a:srgbClr val="000000"/>
              </a:solidFill>
              <a:miter lim="800000"/>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400" b="1">
                  <a:solidFill>
                    <a:srgbClr val="000000"/>
                  </a:solidFill>
                  <a:latin typeface="Times New Roman" panose="02020603050405020304" pitchFamily="18" charset="0"/>
                  <a:ea typeface="楷体_GB2312" panose="02010609030101010101" pitchFamily="49" charset="-122"/>
                </a:rPr>
                <a:t>HAL</a:t>
              </a:r>
              <a:r>
                <a:rPr lang="zh-CN" altLang="en-US" sz="2400" b="1">
                  <a:solidFill>
                    <a:srgbClr val="000000"/>
                  </a:solidFill>
                  <a:latin typeface="Times New Roman" panose="02020603050405020304" pitchFamily="18" charset="0"/>
                  <a:ea typeface="楷体_GB2312" panose="02010609030101010101" pitchFamily="49" charset="-122"/>
                </a:rPr>
                <a:t>与硬件的接口</a:t>
              </a:r>
              <a:endParaRPr lang="zh-CN" altLang="en-US" sz="2400" b="1">
                <a:solidFill>
                  <a:srgbClr val="000000"/>
                </a:solidFill>
                <a:ea typeface="楷体_GB2312" panose="02010609030101010101" pitchFamily="49" charset="-122"/>
              </a:endParaRPr>
            </a:p>
          </p:txBody>
        </p:sp>
        <p:sp>
          <p:nvSpPr>
            <p:cNvPr id="19" name="AutoShape 19"/>
            <p:cNvSpPr>
              <a:spLocks noChangeArrowheads="1"/>
            </p:cNvSpPr>
            <p:nvPr/>
          </p:nvSpPr>
          <p:spPr bwMode="auto">
            <a:xfrm>
              <a:off x="6504" y="9643"/>
              <a:ext cx="1618" cy="657"/>
            </a:xfrm>
            <a:prstGeom prst="leftArrow">
              <a:avLst>
                <a:gd name="adj1" fmla="val 50000"/>
                <a:gd name="adj2" fmla="val 59885"/>
              </a:avLst>
            </a:prstGeom>
            <a:solidFill>
              <a:srgbClr val="00FF00"/>
            </a:solidFill>
            <a:ln w="9525">
              <a:solidFill>
                <a:srgbClr val="000000"/>
              </a:solidFill>
              <a:miter lim="800000"/>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sp>
        <p:nvSpPr>
          <p:cNvPr id="30729" name="Rectangle 2"/>
          <p:cNvSpPr>
            <a:spLocks noGrp="1" noChangeArrowheads="1"/>
          </p:cNvSpPr>
          <p:nvPr>
            <p:ph type="title"/>
          </p:nvPr>
        </p:nvSpPr>
        <p:spPr/>
        <p:txBody>
          <a:bodyPr/>
          <a:lstStyle/>
          <a:p>
            <a:pPr eaLnBrk="1" hangingPunct="1"/>
            <a:r>
              <a:rPr lang="en-US" altLang="zh-CN" smtClean="0"/>
              <a:t>1.3  </a:t>
            </a:r>
            <a:r>
              <a:rPr lang="zh-CN" altLang="en-US" smtClean="0"/>
              <a:t>嵌入式系统的体系结构</a:t>
            </a:r>
            <a:endParaRPr lang="zh-CN" altLang="en-US" smtClean="0"/>
          </a:p>
        </p:txBody>
      </p:sp>
      <p:sp>
        <p:nvSpPr>
          <p:cNvPr id="3" name="文本框 2"/>
          <p:cNvSpPr txBox="1"/>
          <p:nvPr/>
        </p:nvSpPr>
        <p:spPr>
          <a:xfrm>
            <a:off x="4054475" y="4170045"/>
            <a:ext cx="4898390" cy="1073150"/>
          </a:xfrm>
          <a:prstGeom prst="rect">
            <a:avLst/>
          </a:prstGeom>
          <a:solidFill>
            <a:schemeClr val="bg2"/>
          </a:solidFill>
        </p:spPr>
        <p:txBody>
          <a:bodyPr wrap="square" rtlCol="0" anchor="t">
            <a:noAutofit/>
          </a:bodyPr>
          <a:p>
            <a:pPr algn="just" eaLnBrk="1" hangingPunct="1">
              <a:lnSpc>
                <a:spcPct val="125000"/>
              </a:lnSpc>
              <a:buFont typeface="Wingdings" panose="05000000000000000000" pitchFamily="2" charset="2"/>
              <a:buNone/>
            </a:pPr>
            <a:r>
              <a:rPr lang="en-US" altLang="zh-CN" b="1" dirty="0" smtClean="0">
                <a:sym typeface="+mn-ea"/>
              </a:rPr>
              <a:t>HAL</a:t>
            </a:r>
            <a:r>
              <a:rPr lang="zh-CN" altLang="en-US" b="1" dirty="0" smtClean="0">
                <a:sym typeface="+mn-ea"/>
              </a:rPr>
              <a:t>能够通过特定的上层接口与操作系统进行交互，向操作系统提供底层硬件信息，并根据操作系统的要求完成对硬件的直接操作。</a:t>
            </a:r>
            <a:endParaRPr lang="zh-CN" altLang="en-US" b="1" dirty="0" smtClean="0">
              <a:sym typeface="+mn-ea"/>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right)">
                                      <p:cBhvr>
                                        <p:cTn id="7" dur="500"/>
                                        <p:tgtEl>
                                          <p:spTgt spid="2"/>
                                        </p:tgtEl>
                                      </p:cBhvr>
                                    </p:animEffect>
                                  </p:childTnLst>
                                </p:cTn>
                              </p:par>
                              <p:par>
                                <p:cTn id="8" presetID="1"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1" presetClass="entr" presetSubtype="0" fill="hold" grpId="0" nodeType="withEffect">
                                  <p:stCondLst>
                                    <p:cond delay="0"/>
                                  </p:stCondLst>
                                  <p:childTnLst>
                                    <p:set>
                                      <p:cBhvr>
                                        <p:cTn id="19" dur="1" fill="hold">
                                          <p:stCondLst>
                                            <p:cond delay="0"/>
                                          </p:stCondLst>
                                        </p:cTn>
                                        <p:tgtEl>
                                          <p:spTgt spid="17"/>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18"/>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5" grpId="0" bldLvl="0" animBg="1"/>
      <p:bldP spid="17" grpId="0" bldLvl="0" animBg="1"/>
      <p:bldP spid="18" grpId="0" bldLvl="0" animBg="1"/>
      <p:bldP spid="3" grpId="0" bldLvl="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1" name="Rectangle 3"/>
          <p:cNvSpPr>
            <a:spLocks noChangeArrowheads="1"/>
          </p:cNvSpPr>
          <p:nvPr/>
        </p:nvSpPr>
        <p:spPr bwMode="auto">
          <a:xfrm>
            <a:off x="684213" y="3825044"/>
            <a:ext cx="7775575" cy="2386013"/>
          </a:xfrm>
          <a:prstGeom prst="rect">
            <a:avLst/>
          </a:prstGeom>
          <a:noFill/>
        </p:spPr>
        <p:style>
          <a:lnRef idx="2">
            <a:schemeClr val="accent1"/>
          </a:lnRef>
          <a:fillRef idx="1">
            <a:schemeClr val="lt1"/>
          </a:fillRef>
          <a:effectRef idx="0">
            <a:schemeClr val="accent1"/>
          </a:effectRef>
          <a:fontRef idx="minor">
            <a:schemeClr val="dk1"/>
          </a:fontRef>
        </p:style>
        <p:txBody>
          <a:bodyPr/>
          <a:lstStyle/>
          <a:p>
            <a:pPr marL="87630" fontAlgn="auto">
              <a:lnSpc>
                <a:spcPct val="110000"/>
              </a:lnSpc>
              <a:spcBef>
                <a:spcPts val="0"/>
              </a:spcBef>
              <a:spcAft>
                <a:spcPts val="0"/>
              </a:spcAft>
              <a:buFont typeface="Wingdings" panose="05000000000000000000" pitchFamily="2" charset="2"/>
              <a:buNone/>
              <a:defRPr/>
            </a:pPr>
            <a:r>
              <a:rPr lang="zh-CN" altLang="en-US" sz="3200" b="1" dirty="0">
                <a:solidFill>
                  <a:schemeClr val="accent1">
                    <a:lumMod val="50000"/>
                  </a:schemeClr>
                </a:solidFill>
                <a:latin typeface="宋体" panose="02010600030101010101" pitchFamily="2" charset="-122"/>
              </a:rPr>
              <a:t>嵌入式系统是</a:t>
            </a:r>
            <a:r>
              <a:rPr lang="zh-CN" altLang="en-US" sz="3200" b="1" dirty="0">
                <a:solidFill>
                  <a:srgbClr val="FF0000"/>
                </a:solidFill>
                <a:latin typeface="宋体" panose="02010600030101010101" pitchFamily="2" charset="-122"/>
              </a:rPr>
              <a:t>以应用为中心</a:t>
            </a:r>
            <a:r>
              <a:rPr lang="zh-CN" altLang="en-US" sz="3200" b="1" dirty="0">
                <a:solidFill>
                  <a:schemeClr val="accent1">
                    <a:lumMod val="50000"/>
                  </a:schemeClr>
                </a:solidFill>
                <a:latin typeface="宋体" panose="02010600030101010101" pitchFamily="2" charset="-122"/>
              </a:rPr>
              <a:t>，</a:t>
            </a:r>
            <a:r>
              <a:rPr lang="zh-CN" altLang="en-US" sz="3200" b="1" dirty="0">
                <a:solidFill>
                  <a:srgbClr val="FF0000"/>
                </a:solidFill>
                <a:latin typeface="宋体" panose="02010600030101010101" pitchFamily="2" charset="-122"/>
              </a:rPr>
              <a:t>以计算机技术为基础</a:t>
            </a:r>
            <a:r>
              <a:rPr lang="zh-CN" altLang="en-US" sz="3200" b="1" dirty="0">
                <a:solidFill>
                  <a:schemeClr val="accent1">
                    <a:lumMod val="50000"/>
                  </a:schemeClr>
                </a:solidFill>
                <a:latin typeface="宋体" panose="02010600030101010101" pitchFamily="2" charset="-122"/>
              </a:rPr>
              <a:t>，采用可剪裁软硬件，适用于对功能、可靠性、成本、体积、功耗等有严格要求的</a:t>
            </a:r>
            <a:r>
              <a:rPr lang="zh-CN" altLang="en-US" sz="3200" b="1" dirty="0">
                <a:solidFill>
                  <a:srgbClr val="FF0000"/>
                </a:solidFill>
                <a:latin typeface="宋体" panose="02010600030101010101" pitchFamily="2" charset="-122"/>
              </a:rPr>
              <a:t>专用计算机系统</a:t>
            </a:r>
            <a:r>
              <a:rPr lang="zh-CN" altLang="en-US" sz="3200" b="1" dirty="0">
                <a:solidFill>
                  <a:schemeClr val="accent1">
                    <a:lumMod val="50000"/>
                  </a:schemeClr>
                </a:solidFill>
                <a:latin typeface="宋体" panose="02010600030101010101" pitchFamily="2" charset="-122"/>
              </a:rPr>
              <a:t>。</a:t>
            </a:r>
            <a:endParaRPr lang="zh-CN" altLang="en-US" sz="3200" b="1" dirty="0">
              <a:solidFill>
                <a:schemeClr val="accent1">
                  <a:lumMod val="50000"/>
                </a:schemeClr>
              </a:solidFill>
              <a:latin typeface="宋体" panose="02010600030101010101" pitchFamily="2" charset="-122"/>
            </a:endParaRPr>
          </a:p>
        </p:txBody>
      </p:sp>
      <p:sp>
        <p:nvSpPr>
          <p:cNvPr id="2" name="矩形 1"/>
          <p:cNvSpPr/>
          <p:nvPr/>
        </p:nvSpPr>
        <p:spPr>
          <a:xfrm>
            <a:off x="684213" y="1268760"/>
            <a:ext cx="7775575" cy="2308324"/>
          </a:xfrm>
          <a:prstGeom prst="rect">
            <a:avLst/>
          </a:prstGeom>
          <a:noFill/>
        </p:spPr>
        <p:style>
          <a:lnRef idx="2">
            <a:schemeClr val="accent4"/>
          </a:lnRef>
          <a:fillRef idx="1">
            <a:schemeClr val="lt1"/>
          </a:fillRef>
          <a:effectRef idx="0">
            <a:schemeClr val="accent4"/>
          </a:effectRef>
          <a:fontRef idx="minor">
            <a:schemeClr val="dk1"/>
          </a:fontRef>
        </p:style>
        <p:txBody>
          <a:bodyPr>
            <a:spAutoFit/>
          </a:bodyPr>
          <a:lstStyle/>
          <a:p>
            <a:pPr marL="87630" fontAlgn="auto">
              <a:spcBef>
                <a:spcPts val="0"/>
              </a:spcBef>
              <a:spcAft>
                <a:spcPts val="0"/>
              </a:spcAft>
              <a:defRPr/>
            </a:pPr>
            <a:r>
              <a:rPr lang="zh-CN" altLang="en-US" sz="2800" u="sng" dirty="0"/>
              <a:t>嵌入式系统（</a:t>
            </a:r>
            <a:r>
              <a:rPr lang="en-US" altLang="zh-CN" sz="3200" b="1" u="sng" dirty="0">
                <a:solidFill>
                  <a:srgbClr val="FF0000"/>
                </a:solidFill>
              </a:rPr>
              <a:t>Embedded Systems</a:t>
            </a:r>
            <a:r>
              <a:rPr lang="zh-CN" altLang="en-US" sz="2800" u="sng" dirty="0"/>
              <a:t>）</a:t>
            </a:r>
            <a:endParaRPr lang="en-US" altLang="zh-CN" sz="2800" u="sng" dirty="0"/>
          </a:p>
          <a:p>
            <a:pPr marL="87630" fontAlgn="auto">
              <a:spcBef>
                <a:spcPts val="0"/>
              </a:spcBef>
              <a:spcAft>
                <a:spcPts val="0"/>
              </a:spcAft>
              <a:defRPr/>
            </a:pPr>
            <a:r>
              <a:rPr lang="en-US" altLang="zh-CN" sz="2800" b="1" dirty="0" smtClean="0">
                <a:solidFill>
                  <a:schemeClr val="tx1"/>
                </a:solidFill>
              </a:rPr>
              <a:t>IEEE</a:t>
            </a:r>
            <a:r>
              <a:rPr lang="zh-CN" altLang="en-US" sz="2800" b="1" dirty="0">
                <a:solidFill>
                  <a:schemeClr val="tx1"/>
                </a:solidFill>
              </a:rPr>
              <a:t>定义：</a:t>
            </a:r>
            <a:r>
              <a:rPr lang="zh-CN" altLang="zh-CN" sz="2800" b="1" dirty="0">
                <a:solidFill>
                  <a:schemeClr val="tx1"/>
                </a:solidFill>
              </a:rPr>
              <a:t>嵌入式系统是“控制、监视或者辅助设备、机器和车间运行的装置</a:t>
            </a:r>
            <a:endParaRPr lang="en-US" altLang="zh-CN" sz="2800" b="1" dirty="0">
              <a:solidFill>
                <a:schemeClr val="tx1"/>
              </a:solidFill>
            </a:endParaRPr>
          </a:p>
          <a:p>
            <a:pPr marL="87630" fontAlgn="auto">
              <a:spcBef>
                <a:spcPts val="0"/>
              </a:spcBef>
              <a:spcAft>
                <a:spcPts val="0"/>
              </a:spcAft>
              <a:defRPr/>
            </a:pPr>
            <a:r>
              <a:rPr lang="zh-CN" altLang="zh-CN" sz="2800" dirty="0">
                <a:solidFill>
                  <a:srgbClr val="3366FF"/>
                </a:solidFill>
              </a:rPr>
              <a:t>（</a:t>
            </a:r>
            <a:r>
              <a:rPr lang="en-US" altLang="zh-CN" sz="2800" dirty="0">
                <a:solidFill>
                  <a:srgbClr val="3366FF"/>
                </a:solidFill>
              </a:rPr>
              <a:t>devices used to control, monitor, or assist the operation of equipment, machinery or plants</a:t>
            </a:r>
            <a:r>
              <a:rPr lang="zh-CN" altLang="zh-CN" sz="2800" dirty="0" smtClean="0">
                <a:solidFill>
                  <a:srgbClr val="3366FF"/>
                </a:solidFill>
              </a:rPr>
              <a:t>）</a:t>
            </a:r>
            <a:endParaRPr lang="zh-CN" altLang="en-US" sz="2800" dirty="0">
              <a:solidFill>
                <a:schemeClr val="tx1"/>
              </a:solidFill>
            </a:endParaRPr>
          </a:p>
        </p:txBody>
      </p:sp>
      <p:sp>
        <p:nvSpPr>
          <p:cNvPr id="5" name="Rectangle 2"/>
          <p:cNvSpPr>
            <a:spLocks noGrp="1" noChangeArrowheads="1"/>
          </p:cNvSpPr>
          <p:nvPr>
            <p:ph type="title"/>
          </p:nvPr>
        </p:nvSpPr>
        <p:spPr>
          <a:xfrm>
            <a:off x="304800" y="376238"/>
            <a:ext cx="7162800" cy="838200"/>
          </a:xfrm>
        </p:spPr>
        <p:txBody>
          <a:bodyPr/>
          <a:lstStyle/>
          <a:p>
            <a:pPr eaLnBrk="1" hangingPunct="1"/>
            <a:r>
              <a:rPr lang="en-US" altLang="zh-CN" sz="2800" dirty="0" smtClean="0"/>
              <a:t>1.1.1  </a:t>
            </a:r>
            <a:r>
              <a:rPr lang="zh-CN" altLang="en-US" sz="2800" dirty="0" smtClean="0"/>
              <a:t>嵌入式系统的定义</a:t>
            </a:r>
            <a:endParaRPr lang="zh-CN" altLang="en-US" sz="2800" dirty="0" smtClean="0"/>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71011"/>
                                        </p:tgtEl>
                                        <p:attrNameLst>
                                          <p:attrName>style.visibility</p:attrName>
                                        </p:attrNameLst>
                                      </p:cBhvr>
                                      <p:to>
                                        <p:strVal val="visible"/>
                                      </p:to>
                                    </p:set>
                                    <p:anim calcmode="lin" valueType="num">
                                      <p:cBhvr additive="base">
                                        <p:cTn id="7" dur="500" fill="hold"/>
                                        <p:tgtEl>
                                          <p:spTgt spid="171011"/>
                                        </p:tgtEl>
                                        <p:attrNameLst>
                                          <p:attrName>ppt_x</p:attrName>
                                        </p:attrNameLst>
                                      </p:cBhvr>
                                      <p:tavLst>
                                        <p:tav tm="0">
                                          <p:val>
                                            <p:strVal val="#ppt_x"/>
                                          </p:val>
                                        </p:tav>
                                        <p:tav tm="100000">
                                          <p:val>
                                            <p:strVal val="#ppt_x"/>
                                          </p:val>
                                        </p:tav>
                                      </p:tavLst>
                                    </p:anim>
                                    <p:anim calcmode="lin" valueType="num">
                                      <p:cBhvr additive="base">
                                        <p:cTn id="8" dur="500" fill="hold"/>
                                        <p:tgtEl>
                                          <p:spTgt spid="1710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1011" grpId="0" bldLvl="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ChangeArrowheads="1"/>
          </p:cNvSpPr>
          <p:nvPr/>
        </p:nvSpPr>
        <p:spPr bwMode="auto">
          <a:xfrm>
            <a:off x="468313" y="333375"/>
            <a:ext cx="8229600" cy="825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4400" b="1">
                <a:solidFill>
                  <a:srgbClr val="4BACC6"/>
                </a:solidFill>
                <a:ea typeface="黑体" panose="02010600030101010101" pitchFamily="49" charset="-122"/>
              </a:rPr>
              <a:t>一个典型的嵌入式系统应用</a:t>
            </a:r>
            <a:endParaRPr lang="zh-CN" altLang="en-US" sz="4400" b="1">
              <a:solidFill>
                <a:srgbClr val="4BACC6"/>
              </a:solidFill>
              <a:ea typeface="黑体" panose="02010600030101010101" pitchFamily="49" charset="-122"/>
            </a:endParaRPr>
          </a:p>
        </p:txBody>
      </p:sp>
      <p:graphicFrame>
        <p:nvGraphicFramePr>
          <p:cNvPr id="43011" name="Object 8"/>
          <p:cNvGraphicFramePr>
            <a:graphicFrameLocks noChangeAspect="1"/>
          </p:cNvGraphicFramePr>
          <p:nvPr/>
        </p:nvGraphicFramePr>
        <p:xfrm>
          <a:off x="1264790" y="1152707"/>
          <a:ext cx="7419672" cy="5579950"/>
        </p:xfrm>
        <a:graphic>
          <a:graphicData uri="http://schemas.openxmlformats.org/presentationml/2006/ole">
            <mc:AlternateContent xmlns:mc="http://schemas.openxmlformats.org/markup-compatibility/2006">
              <mc:Choice xmlns:v="urn:schemas-microsoft-com:vml" Requires="v">
                <p:oleObj spid="_x0000_s5140" name="位图图像" r:id="rId1" imgW="6877050" imgH="5172075" progId="Paint.Picture">
                  <p:embed/>
                </p:oleObj>
              </mc:Choice>
              <mc:Fallback>
                <p:oleObj name="位图图像" r:id="rId1" imgW="6877050" imgH="5172075" progId="Paint.Picture">
                  <p:embed/>
                  <p:pic>
                    <p:nvPicPr>
                      <p:cNvPr id="0" name="Object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4790" y="1152707"/>
                        <a:ext cx="7419672" cy="5579950"/>
                      </a:xfrm>
                      <a:prstGeom prst="rect">
                        <a:avLst/>
                      </a:prstGeom>
                      <a:noFill/>
                      <a:ln>
                        <a:noFill/>
                      </a:ln>
                    </p:spPr>
                  </p:pic>
                </p:oleObj>
              </mc:Fallback>
            </mc:AlternateContent>
          </a:graphicData>
        </a:graphic>
      </p:graphicFrame>
    </p:spTree>
  </p:cSld>
  <p:clrMapOvr>
    <a:masterClrMapping/>
  </p:clrMapOvr>
  <p:transition spd="slow">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p:cNvSpPr>
          <p:nvPr>
            <p:ph type="title"/>
          </p:nvPr>
        </p:nvSpPr>
        <p:spPr>
          <a:xfrm>
            <a:off x="468313" y="188913"/>
            <a:ext cx="7004050" cy="954087"/>
          </a:xfrm>
        </p:spPr>
        <p:txBody>
          <a:bodyPr/>
          <a:lstStyle/>
          <a:p>
            <a:r>
              <a:rPr lang="zh-CN" altLang="en-US" sz="4400" b="1" smtClean="0">
                <a:solidFill>
                  <a:srgbClr val="4BACC6"/>
                </a:solidFill>
              </a:rPr>
              <a:t>嵌入式系统构成</a:t>
            </a:r>
            <a:endParaRPr lang="zh-CN" altLang="en-US" sz="4400" b="1" smtClean="0">
              <a:solidFill>
                <a:srgbClr val="4BACC6"/>
              </a:solidFill>
            </a:endParaRPr>
          </a:p>
        </p:txBody>
      </p:sp>
      <p:graphicFrame>
        <p:nvGraphicFramePr>
          <p:cNvPr id="44035" name="Object 5"/>
          <p:cNvGraphicFramePr>
            <a:graphicFrameLocks noChangeAspect="1"/>
          </p:cNvGraphicFramePr>
          <p:nvPr/>
        </p:nvGraphicFramePr>
        <p:xfrm>
          <a:off x="1116013" y="1331913"/>
          <a:ext cx="6911975" cy="4905375"/>
        </p:xfrm>
        <a:graphic>
          <a:graphicData uri="http://schemas.openxmlformats.org/presentationml/2006/ole">
            <mc:AlternateContent xmlns:mc="http://schemas.openxmlformats.org/markup-compatibility/2006">
              <mc:Choice xmlns:v="urn:schemas-microsoft-com:vml" Requires="v">
                <p:oleObj spid="_x0000_s6164" name="Visio" r:id="rId1" imgW="9437370" imgH="6412230" progId="Visio.Drawing.11">
                  <p:embed/>
                </p:oleObj>
              </mc:Choice>
              <mc:Fallback>
                <p:oleObj name="Visio" r:id="rId1" imgW="9437370" imgH="6412230" progId="Visio.Drawing.11">
                  <p:embed/>
                  <p:pic>
                    <p:nvPicPr>
                      <p:cNvPr id="0" name="Object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6013" y="1331913"/>
                        <a:ext cx="6911975" cy="4905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spd="slow">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3"/>
          <p:cNvSpPr txBox="1">
            <a:spLocks noChangeArrowheads="1"/>
          </p:cNvSpPr>
          <p:nvPr/>
        </p:nvSpPr>
        <p:spPr bwMode="auto">
          <a:xfrm>
            <a:off x="1143000" y="1493838"/>
            <a:ext cx="6186488" cy="3429000"/>
          </a:xfrm>
          <a:prstGeom prst="rect">
            <a:avLst/>
          </a:prstGeom>
          <a:noFill/>
          <a:ln w="9525">
            <a:noFill/>
            <a:miter lim="800000"/>
          </a:ln>
        </p:spPr>
        <p:txBody>
          <a:bodyPr/>
          <a:lstStyle/>
          <a:p>
            <a:pPr marL="342900" indent="-342900">
              <a:lnSpc>
                <a:spcPct val="120000"/>
              </a:lnSpc>
              <a:spcBef>
                <a:spcPct val="20000"/>
              </a:spcBef>
              <a:buClr>
                <a:schemeClr val="accent1"/>
              </a:buClr>
              <a:buSzPct val="60000"/>
              <a:buFont typeface="Wingdings" panose="05000000000000000000" pitchFamily="2" charset="2"/>
              <a:buChar char="u"/>
              <a:defRPr/>
            </a:pPr>
            <a:r>
              <a:rPr lang="en-US" altLang="zh-CN" sz="3200" b="1" kern="0" dirty="0">
                <a:solidFill>
                  <a:schemeClr val="tx2"/>
                </a:solidFill>
                <a:latin typeface="+mn-lt"/>
                <a:ea typeface="+mn-ea"/>
              </a:rPr>
              <a:t> </a:t>
            </a:r>
            <a:r>
              <a:rPr lang="zh-CN" altLang="en-US" sz="3200" b="1" kern="0" dirty="0">
                <a:solidFill>
                  <a:schemeClr val="tx2"/>
                </a:solidFill>
                <a:latin typeface="+mn-lt"/>
                <a:ea typeface="+mn-ea"/>
              </a:rPr>
              <a:t>嵌入式系统的体系结构</a:t>
            </a:r>
            <a:endParaRPr lang="en-US" altLang="zh-CN" sz="3200" b="1" kern="0" dirty="0">
              <a:solidFill>
                <a:schemeClr val="tx2"/>
              </a:solidFill>
              <a:latin typeface="+mn-lt"/>
              <a:ea typeface="+mn-ea"/>
            </a:endParaRPr>
          </a:p>
          <a:p>
            <a:pPr marL="800100" lvl="1" indent="-342900">
              <a:lnSpc>
                <a:spcPct val="120000"/>
              </a:lnSpc>
              <a:spcBef>
                <a:spcPct val="20000"/>
              </a:spcBef>
              <a:buClr>
                <a:schemeClr val="accent1"/>
              </a:buClr>
              <a:buSzPct val="60000"/>
              <a:buFont typeface="Wingdings" panose="05000000000000000000" pitchFamily="2" charset="2"/>
              <a:buChar char="Ø"/>
              <a:defRPr/>
            </a:pPr>
            <a:r>
              <a:rPr lang="zh-CN" altLang="en-US" sz="2800" b="1" kern="0" dirty="0">
                <a:solidFill>
                  <a:srgbClr val="C00000"/>
                </a:solidFill>
                <a:latin typeface="+mn-lt"/>
                <a:ea typeface="+mn-ea"/>
              </a:rPr>
              <a:t>嵌入式系统硬件平台</a:t>
            </a:r>
            <a:endParaRPr lang="en-US" altLang="zh-CN" sz="2800" b="1" kern="0" dirty="0">
              <a:solidFill>
                <a:srgbClr val="C00000"/>
              </a:solidFill>
              <a:latin typeface="+mn-lt"/>
              <a:ea typeface="+mn-ea"/>
            </a:endParaRPr>
          </a:p>
          <a:p>
            <a:pPr marL="800100" lvl="1" indent="-342900">
              <a:lnSpc>
                <a:spcPct val="120000"/>
              </a:lnSpc>
              <a:spcBef>
                <a:spcPct val="20000"/>
              </a:spcBef>
              <a:buClr>
                <a:schemeClr val="accent1"/>
              </a:buClr>
              <a:buSzPct val="60000"/>
              <a:buFont typeface="Wingdings" panose="05000000000000000000" pitchFamily="2" charset="2"/>
              <a:buChar char="Ø"/>
              <a:defRPr/>
            </a:pPr>
            <a:r>
              <a:rPr lang="zh-CN" altLang="en-US" sz="2800" b="1" kern="0" dirty="0">
                <a:solidFill>
                  <a:schemeClr val="tx2"/>
                </a:solidFill>
                <a:latin typeface="+mn-lt"/>
                <a:ea typeface="+mn-ea"/>
              </a:rPr>
              <a:t>硬件抽象层</a:t>
            </a:r>
            <a:endParaRPr lang="zh-CN" altLang="en-US" sz="2800" b="1" kern="0" dirty="0">
              <a:solidFill>
                <a:schemeClr val="tx2"/>
              </a:solidFill>
              <a:latin typeface="+mn-lt"/>
              <a:ea typeface="+mn-ea"/>
            </a:endParaRPr>
          </a:p>
          <a:p>
            <a:pPr marL="800100" lvl="1" indent="-342900">
              <a:lnSpc>
                <a:spcPct val="120000"/>
              </a:lnSpc>
              <a:spcBef>
                <a:spcPct val="20000"/>
              </a:spcBef>
              <a:buClr>
                <a:schemeClr val="accent1"/>
              </a:buClr>
              <a:buSzPct val="60000"/>
              <a:buFont typeface="Wingdings" panose="05000000000000000000" pitchFamily="2" charset="2"/>
              <a:buChar char="Ø"/>
              <a:defRPr/>
            </a:pPr>
            <a:r>
              <a:rPr lang="zh-CN" altLang="en-US" sz="2800" b="1" kern="0" dirty="0">
                <a:solidFill>
                  <a:schemeClr val="tx2"/>
                </a:solidFill>
                <a:latin typeface="+mn-lt"/>
                <a:ea typeface="+mn-ea"/>
              </a:rPr>
              <a:t>嵌入式操作系统</a:t>
            </a:r>
            <a:endParaRPr lang="zh-CN" altLang="en-US" sz="2800" b="1" kern="0" dirty="0">
              <a:solidFill>
                <a:schemeClr val="tx2"/>
              </a:solidFill>
              <a:latin typeface="+mn-lt"/>
              <a:ea typeface="+mn-ea"/>
            </a:endParaRPr>
          </a:p>
          <a:p>
            <a:pPr marL="800100" lvl="1" indent="-342900">
              <a:lnSpc>
                <a:spcPct val="120000"/>
              </a:lnSpc>
              <a:spcBef>
                <a:spcPct val="20000"/>
              </a:spcBef>
              <a:buClr>
                <a:schemeClr val="accent1"/>
              </a:buClr>
              <a:buSzPct val="60000"/>
              <a:buFont typeface="Wingdings" panose="05000000000000000000" pitchFamily="2" charset="2"/>
              <a:buChar char="Ø"/>
              <a:defRPr/>
            </a:pPr>
            <a:r>
              <a:rPr lang="zh-CN" altLang="en-US" sz="2800" b="1" kern="0" dirty="0">
                <a:solidFill>
                  <a:schemeClr val="tx2"/>
                </a:solidFill>
                <a:latin typeface="+mn-lt"/>
                <a:ea typeface="+mn-ea"/>
              </a:rPr>
              <a:t>嵌入式应用软件</a:t>
            </a:r>
            <a:endParaRPr lang="zh-CN" altLang="en-US" sz="2800" b="1" kern="0" dirty="0">
              <a:solidFill>
                <a:schemeClr val="tx2"/>
              </a:solidFill>
              <a:latin typeface="+mn-lt"/>
              <a:ea typeface="+mn-ea"/>
            </a:endParaRPr>
          </a:p>
          <a:p>
            <a:pPr marL="342900" indent="-342900">
              <a:lnSpc>
                <a:spcPct val="120000"/>
              </a:lnSpc>
              <a:spcBef>
                <a:spcPct val="20000"/>
              </a:spcBef>
              <a:buClr>
                <a:schemeClr val="accent1"/>
              </a:buClr>
              <a:buSzPct val="60000"/>
              <a:buFont typeface="Wingdings" panose="05000000000000000000" pitchFamily="2" charset="2"/>
              <a:buChar char="u"/>
              <a:defRPr/>
            </a:pPr>
            <a:endParaRPr lang="en-US" altLang="zh-CN" sz="3200" b="1" kern="0" dirty="0">
              <a:solidFill>
                <a:schemeClr val="tx2"/>
              </a:solidFill>
              <a:latin typeface="+mn-lt"/>
              <a:ea typeface="+mn-ea"/>
            </a:endParaRPr>
          </a:p>
          <a:p>
            <a:pPr marL="342900" indent="-342900">
              <a:lnSpc>
                <a:spcPct val="120000"/>
              </a:lnSpc>
              <a:spcBef>
                <a:spcPct val="20000"/>
              </a:spcBef>
              <a:buClr>
                <a:schemeClr val="accent1"/>
              </a:buClr>
              <a:buSzPct val="60000"/>
              <a:buFont typeface="Wingdings" panose="05000000000000000000" pitchFamily="2" charset="2"/>
              <a:buChar char="u"/>
              <a:defRPr/>
            </a:pPr>
            <a:endParaRPr lang="en-US" altLang="zh-CN" sz="3200" b="1" kern="0" dirty="0">
              <a:solidFill>
                <a:schemeClr val="tx2"/>
              </a:solidFill>
              <a:latin typeface="+mn-lt"/>
              <a:ea typeface="+mn-ea"/>
            </a:endParaRPr>
          </a:p>
          <a:p>
            <a:pPr marL="342900" indent="-342900">
              <a:lnSpc>
                <a:spcPct val="120000"/>
              </a:lnSpc>
              <a:spcBef>
                <a:spcPct val="20000"/>
              </a:spcBef>
              <a:buClr>
                <a:schemeClr val="accent1"/>
              </a:buClr>
              <a:buSzPct val="60000"/>
              <a:buFont typeface="Wingdings" panose="05000000000000000000" pitchFamily="2" charset="2"/>
              <a:buChar char="u"/>
              <a:defRPr/>
            </a:pPr>
            <a:endParaRPr lang="en-US" altLang="zh-CN" sz="3200" b="1" kern="0" dirty="0">
              <a:solidFill>
                <a:schemeClr val="tx2"/>
              </a:solidFill>
              <a:latin typeface="+mn-lt"/>
              <a:ea typeface="+mn-ea"/>
            </a:endParaRPr>
          </a:p>
          <a:p>
            <a:pPr marL="342900" indent="-342900">
              <a:lnSpc>
                <a:spcPct val="120000"/>
              </a:lnSpc>
              <a:spcBef>
                <a:spcPct val="20000"/>
              </a:spcBef>
              <a:buClr>
                <a:schemeClr val="accent1"/>
              </a:buClr>
              <a:buSzPct val="60000"/>
              <a:buFont typeface="Wingdings" panose="05000000000000000000" pitchFamily="2" charset="2"/>
              <a:buChar char="u"/>
              <a:defRPr/>
            </a:pPr>
            <a:endParaRPr lang="zh-CN" altLang="en-US" sz="3900" b="1" kern="0" dirty="0">
              <a:solidFill>
                <a:schemeClr val="tx2"/>
              </a:solidFill>
              <a:latin typeface="+mn-lt"/>
              <a:ea typeface="+mn-ea"/>
            </a:endParaRPr>
          </a:p>
          <a:p>
            <a:pPr marL="342900" indent="-342900">
              <a:lnSpc>
                <a:spcPct val="120000"/>
              </a:lnSpc>
              <a:spcBef>
                <a:spcPct val="20000"/>
              </a:spcBef>
              <a:buClr>
                <a:schemeClr val="accent1"/>
              </a:buClr>
              <a:buSzPct val="60000"/>
              <a:buFont typeface="Wingdings" panose="05000000000000000000" pitchFamily="2" charset="2"/>
              <a:buNone/>
              <a:defRPr/>
            </a:pPr>
            <a:endParaRPr lang="en-US" altLang="zh-CN" sz="3900" b="1" kern="0" dirty="0">
              <a:solidFill>
                <a:schemeClr val="bg2"/>
              </a:solidFill>
              <a:latin typeface="+mn-lt"/>
              <a:ea typeface="+mn-ea"/>
            </a:endParaRPr>
          </a:p>
        </p:txBody>
      </p:sp>
      <p:sp>
        <p:nvSpPr>
          <p:cNvPr id="9" name="矩形 8"/>
          <p:cNvSpPr/>
          <p:nvPr/>
        </p:nvSpPr>
        <p:spPr>
          <a:xfrm>
            <a:off x="0" y="909638"/>
            <a:ext cx="8990013" cy="32861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Tree>
  </p:cSld>
  <p:clrMapOvr>
    <a:masterClrMapping/>
  </p:clrMapOvr>
  <p:transition>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a:xfrm>
            <a:off x="304800" y="376238"/>
            <a:ext cx="7162800" cy="838200"/>
          </a:xfrm>
        </p:spPr>
        <p:txBody>
          <a:bodyPr/>
          <a:lstStyle/>
          <a:p>
            <a:pPr eaLnBrk="1" hangingPunct="1"/>
            <a:r>
              <a:rPr lang="en-US" altLang="zh-CN" sz="2800" smtClean="0"/>
              <a:t>1.3.1  </a:t>
            </a:r>
            <a:r>
              <a:rPr lang="zh-CN" altLang="en-US" sz="2800" smtClean="0"/>
              <a:t>嵌入式系统硬件平台</a:t>
            </a:r>
            <a:endParaRPr lang="zh-CN" altLang="en-US" sz="2800" b="0" smtClean="0"/>
          </a:p>
        </p:txBody>
      </p:sp>
      <p:sp>
        <p:nvSpPr>
          <p:cNvPr id="28" name="Rectangle 3"/>
          <p:cNvSpPr txBox="1">
            <a:spLocks noChangeArrowheads="1"/>
          </p:cNvSpPr>
          <p:nvPr/>
        </p:nvSpPr>
        <p:spPr bwMode="auto">
          <a:xfrm>
            <a:off x="428625" y="1071563"/>
            <a:ext cx="8229600" cy="1571625"/>
          </a:xfrm>
          <a:prstGeom prst="rect">
            <a:avLst/>
          </a:prstGeom>
          <a:noFill/>
          <a:ln w="9525">
            <a:noFill/>
            <a:miter lim="800000"/>
          </a:ln>
        </p:spPr>
        <p:txBody>
          <a:bodyPr/>
          <a:lstStyle/>
          <a:p>
            <a:pPr marL="342900" indent="-342900">
              <a:lnSpc>
                <a:spcPct val="115000"/>
              </a:lnSpc>
              <a:spcBef>
                <a:spcPct val="20000"/>
              </a:spcBef>
              <a:buClr>
                <a:schemeClr val="accent1"/>
              </a:buClr>
              <a:buSzPct val="60000"/>
              <a:buFont typeface="Wingdings" panose="05000000000000000000" pitchFamily="2" charset="2"/>
              <a:buChar char="u"/>
              <a:defRPr/>
            </a:pPr>
            <a:r>
              <a:rPr lang="zh-CN" altLang="en-US" sz="2600" b="1" kern="0" dirty="0">
                <a:solidFill>
                  <a:srgbClr val="0000CC"/>
                </a:solidFill>
                <a:latin typeface="+mn-lt"/>
                <a:ea typeface="+mn-ea"/>
              </a:rPr>
              <a:t>嵌入式系统的硬件是以</a:t>
            </a:r>
            <a:r>
              <a:rPr lang="zh-CN" altLang="en-US" sz="2600" b="1" kern="0" dirty="0">
                <a:solidFill>
                  <a:srgbClr val="FF0000"/>
                </a:solidFill>
                <a:latin typeface="+mn-lt"/>
                <a:ea typeface="+mn-ea"/>
              </a:rPr>
              <a:t>嵌入式处理器</a:t>
            </a:r>
            <a:r>
              <a:rPr lang="zh-CN" altLang="en-US" sz="2600" b="1" kern="0" dirty="0">
                <a:solidFill>
                  <a:srgbClr val="0000CC"/>
                </a:solidFill>
                <a:latin typeface="+mn-lt"/>
                <a:ea typeface="+mn-ea"/>
              </a:rPr>
              <a:t>为核心部件，由</a:t>
            </a:r>
            <a:r>
              <a:rPr lang="zh-CN" altLang="en-US" sz="2600" b="1" kern="0" dirty="0">
                <a:solidFill>
                  <a:srgbClr val="FF0000"/>
                </a:solidFill>
                <a:latin typeface="+mn-lt"/>
                <a:ea typeface="+mn-ea"/>
              </a:rPr>
              <a:t>存储器</a:t>
            </a:r>
            <a:r>
              <a:rPr lang="zh-CN" altLang="en-US" sz="2600" b="1" kern="0" dirty="0">
                <a:solidFill>
                  <a:srgbClr val="0000CC"/>
                </a:solidFill>
                <a:latin typeface="+mn-lt"/>
                <a:ea typeface="+mn-ea"/>
              </a:rPr>
              <a:t>、</a:t>
            </a:r>
            <a:r>
              <a:rPr lang="en-US" altLang="zh-CN" sz="2600" b="1" kern="0" dirty="0">
                <a:solidFill>
                  <a:srgbClr val="FF0000"/>
                </a:solidFill>
                <a:latin typeface="+mn-lt"/>
                <a:ea typeface="+mn-ea"/>
              </a:rPr>
              <a:t>I/O</a:t>
            </a:r>
            <a:r>
              <a:rPr lang="zh-CN" altLang="en-US" sz="2600" b="1" kern="0" dirty="0">
                <a:solidFill>
                  <a:srgbClr val="FF0000"/>
                </a:solidFill>
                <a:latin typeface="+mn-lt"/>
                <a:ea typeface="+mn-ea"/>
              </a:rPr>
              <a:t>单元电路</a:t>
            </a:r>
            <a:r>
              <a:rPr lang="zh-CN" altLang="en-US" sz="2600" b="1" kern="0" dirty="0">
                <a:solidFill>
                  <a:srgbClr val="0000CC"/>
                </a:solidFill>
                <a:latin typeface="+mn-lt"/>
                <a:ea typeface="+mn-ea"/>
              </a:rPr>
              <a:t>、</a:t>
            </a:r>
            <a:r>
              <a:rPr lang="zh-CN" altLang="en-US" sz="2600" b="1" kern="0" dirty="0">
                <a:solidFill>
                  <a:srgbClr val="FF0000"/>
                </a:solidFill>
                <a:latin typeface="+mn-lt"/>
                <a:ea typeface="+mn-ea"/>
              </a:rPr>
              <a:t>通信模块</a:t>
            </a:r>
            <a:r>
              <a:rPr lang="zh-CN" altLang="en-US" sz="2600" b="1" kern="0" dirty="0">
                <a:solidFill>
                  <a:srgbClr val="0000CC"/>
                </a:solidFill>
                <a:latin typeface="+mn-lt"/>
                <a:ea typeface="+mn-ea"/>
              </a:rPr>
              <a:t>、</a:t>
            </a:r>
            <a:r>
              <a:rPr lang="zh-CN" altLang="en-US" sz="2600" b="1" kern="0" dirty="0">
                <a:solidFill>
                  <a:srgbClr val="FF0000"/>
                </a:solidFill>
                <a:latin typeface="+mn-lt"/>
                <a:ea typeface="+mn-ea"/>
              </a:rPr>
              <a:t>外围设备</a:t>
            </a:r>
            <a:r>
              <a:rPr lang="zh-CN" altLang="en-US" sz="2600" b="1" kern="0" dirty="0">
                <a:solidFill>
                  <a:srgbClr val="0000CC"/>
                </a:solidFill>
                <a:latin typeface="+mn-lt"/>
                <a:ea typeface="+mn-ea"/>
              </a:rPr>
              <a:t>等必要的辅助接口组成。</a:t>
            </a:r>
            <a:endParaRPr lang="zh-CN" altLang="en-US" sz="2600" b="1" kern="0" dirty="0">
              <a:solidFill>
                <a:srgbClr val="0000CC"/>
              </a:solidFill>
              <a:latin typeface="+mn-lt"/>
              <a:ea typeface="+mn-ea"/>
            </a:endParaRPr>
          </a:p>
        </p:txBody>
      </p:sp>
      <p:pic>
        <p:nvPicPr>
          <p:cNvPr id="34820" name="图片 29" descr="嵌入式系统的硬件组成.tif"/>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341313" y="2571750"/>
            <a:ext cx="8588375" cy="407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blinds(horizontal)">
                                      <p:cBhvr>
                                        <p:cTn id="7" dur="500"/>
                                        <p:tgtEl>
                                          <p:spTgt spid="28"/>
                                        </p:tgtEl>
                                      </p:cBhvr>
                                    </p:animEffect>
                                  </p:childTnLst>
                                </p:cTn>
                              </p:par>
                              <p:par>
                                <p:cTn id="8" presetID="3" presetClass="entr" presetSubtype="10" fill="hold" nodeType="withEffect">
                                  <p:stCondLst>
                                    <p:cond delay="0"/>
                                  </p:stCondLst>
                                  <p:childTnLst>
                                    <p:set>
                                      <p:cBhvr>
                                        <p:cTn id="9" dur="1" fill="hold">
                                          <p:stCondLst>
                                            <p:cond delay="0"/>
                                          </p:stCondLst>
                                        </p:cTn>
                                        <p:tgtEl>
                                          <p:spTgt spid="34820"/>
                                        </p:tgtEl>
                                        <p:attrNameLst>
                                          <p:attrName>style.visibility</p:attrName>
                                        </p:attrNameLst>
                                      </p:cBhvr>
                                      <p:to>
                                        <p:strVal val="visible"/>
                                      </p:to>
                                    </p:set>
                                    <p:animEffect transition="in" filter="blinds(horizontal)">
                                      <p:cBhvr>
                                        <p:cTn id="10" dur="1000"/>
                                        <p:tgtEl>
                                          <p:spTgt spid="348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5250" name="Rectangle 2"/>
          <p:cNvSpPr>
            <a:spLocks noGrp="1" noChangeArrowheads="1"/>
          </p:cNvSpPr>
          <p:nvPr>
            <p:ph type="title"/>
          </p:nvPr>
        </p:nvSpPr>
        <p:spPr>
          <a:xfrm>
            <a:off x="230188" y="242888"/>
            <a:ext cx="7005637" cy="954087"/>
          </a:xfrm>
        </p:spPr>
        <p:txBody>
          <a:bodyPr rtlCol="0"/>
          <a:lstStyle/>
          <a:p>
            <a:pPr fontAlgn="auto">
              <a:spcAft>
                <a:spcPts val="0"/>
              </a:spcAft>
              <a:defRPr/>
            </a:pPr>
            <a:r>
              <a:rPr kumimoji="1" lang="zh-CN" altLang="en-US" dirty="0"/>
              <a:t>嵌入式系统处理核心</a:t>
            </a:r>
            <a:endParaRPr kumimoji="1" lang="zh-CN" altLang="en-US" dirty="0"/>
          </a:p>
        </p:txBody>
      </p:sp>
      <p:sp>
        <p:nvSpPr>
          <p:cNvPr id="565252" name="Rectangle 4"/>
          <p:cNvSpPr>
            <a:spLocks noChangeArrowheads="1"/>
          </p:cNvSpPr>
          <p:nvPr/>
        </p:nvSpPr>
        <p:spPr bwMode="auto">
          <a:xfrm>
            <a:off x="5724525" y="1700213"/>
            <a:ext cx="2808288" cy="4429125"/>
          </a:xfrm>
          <a:prstGeom prst="rect">
            <a:avLst/>
          </a:prstGeom>
        </p:spPr>
        <p:style>
          <a:lnRef idx="2">
            <a:schemeClr val="accent4"/>
          </a:lnRef>
          <a:fillRef idx="1">
            <a:schemeClr val="lt1"/>
          </a:fillRef>
          <a:effectRef idx="0">
            <a:schemeClr val="accent4"/>
          </a:effectRef>
          <a:fontRef idx="minor">
            <a:schemeClr val="dk1"/>
          </a:fontRef>
        </p:style>
        <p:txBody>
          <a:bodyPr/>
          <a:lstStyle/>
          <a:p>
            <a:pPr marL="342900" indent="-342900" fontAlgn="auto">
              <a:lnSpc>
                <a:spcPct val="140000"/>
              </a:lnSpc>
              <a:spcBef>
                <a:spcPts val="0"/>
              </a:spcBef>
              <a:spcAft>
                <a:spcPts val="0"/>
              </a:spcAft>
              <a:buClr>
                <a:schemeClr val="hlink"/>
              </a:buClr>
              <a:buSzPct val="110000"/>
              <a:buFont typeface="Wingdings" panose="05000000000000000000" charset="0"/>
              <a:buBlip>
                <a:blip r:embed="rId1"/>
              </a:buBlip>
              <a:defRPr/>
            </a:pPr>
            <a:r>
              <a:rPr lang="zh-CN" altLang="en-US" sz="2000" dirty="0">
                <a:solidFill>
                  <a:srgbClr val="000000"/>
                </a:solidFill>
                <a:latin typeface="Tahoma" panose="020B0604030504040204" charset="0"/>
              </a:rPr>
              <a:t>晶体管逻辑电路</a:t>
            </a:r>
            <a:endParaRPr lang="en-US" altLang="zh-CN" sz="2000" dirty="0">
              <a:solidFill>
                <a:srgbClr val="000000"/>
              </a:solidFill>
              <a:latin typeface="Tahoma" panose="020B0604030504040204" charset="0"/>
            </a:endParaRPr>
          </a:p>
          <a:p>
            <a:pPr marL="342900" indent="-342900" fontAlgn="auto">
              <a:lnSpc>
                <a:spcPct val="140000"/>
              </a:lnSpc>
              <a:spcBef>
                <a:spcPts val="0"/>
              </a:spcBef>
              <a:spcAft>
                <a:spcPts val="0"/>
              </a:spcAft>
              <a:buClr>
                <a:schemeClr val="hlink"/>
              </a:buClr>
              <a:buSzPct val="110000"/>
              <a:buFont typeface="Wingdings" panose="05000000000000000000" charset="0"/>
              <a:buBlip>
                <a:blip r:embed="rId1"/>
              </a:buBlip>
              <a:defRPr/>
            </a:pPr>
            <a:r>
              <a:rPr lang="zh-CN" altLang="en-US" sz="2000" dirty="0">
                <a:solidFill>
                  <a:srgbClr val="000000"/>
                </a:solidFill>
                <a:latin typeface="Tahoma" panose="020B0604030504040204" charset="0"/>
              </a:rPr>
              <a:t>中小规模</a:t>
            </a:r>
            <a:r>
              <a:rPr lang="en-US" altLang="zh-CN" sz="2000" dirty="0">
                <a:solidFill>
                  <a:srgbClr val="000000"/>
                </a:solidFill>
                <a:latin typeface="Tahoma" panose="020B0604030504040204" charset="0"/>
              </a:rPr>
              <a:t>IC</a:t>
            </a:r>
            <a:r>
              <a:rPr lang="zh-CN" altLang="en-US" sz="2000" dirty="0">
                <a:solidFill>
                  <a:srgbClr val="000000"/>
                </a:solidFill>
                <a:latin typeface="Tahoma" panose="020B0604030504040204" charset="0"/>
              </a:rPr>
              <a:t>逻辑电路</a:t>
            </a:r>
            <a:endParaRPr lang="en-US" altLang="zh-CN" sz="2000" dirty="0">
              <a:solidFill>
                <a:srgbClr val="000000"/>
              </a:solidFill>
              <a:latin typeface="Tahoma" panose="020B0604030504040204" charset="0"/>
            </a:endParaRPr>
          </a:p>
          <a:p>
            <a:pPr marL="342900" indent="-342900" fontAlgn="auto">
              <a:lnSpc>
                <a:spcPct val="140000"/>
              </a:lnSpc>
              <a:spcBef>
                <a:spcPts val="0"/>
              </a:spcBef>
              <a:spcAft>
                <a:spcPts val="0"/>
              </a:spcAft>
              <a:buClr>
                <a:schemeClr val="hlink"/>
              </a:buClr>
              <a:buSzPct val="110000"/>
              <a:buFont typeface="Wingdings" panose="05000000000000000000" charset="0"/>
              <a:buBlip>
                <a:blip r:embed="rId1"/>
              </a:buBlip>
              <a:defRPr/>
            </a:pPr>
            <a:r>
              <a:rPr lang="zh-CN" altLang="en-US" sz="2000" dirty="0">
                <a:solidFill>
                  <a:srgbClr val="000000"/>
                </a:solidFill>
                <a:latin typeface="Tahoma" panose="020B0604030504040204" charset="0"/>
              </a:rPr>
              <a:t>大规模</a:t>
            </a:r>
            <a:r>
              <a:rPr lang="en-US" altLang="zh-CN" sz="2000" dirty="0">
                <a:solidFill>
                  <a:srgbClr val="000000"/>
                </a:solidFill>
                <a:latin typeface="Tahoma" panose="020B0604030504040204" charset="0"/>
              </a:rPr>
              <a:t>IC</a:t>
            </a:r>
            <a:r>
              <a:rPr lang="zh-CN" altLang="en-US" sz="2000" dirty="0">
                <a:solidFill>
                  <a:srgbClr val="000000"/>
                </a:solidFill>
                <a:latin typeface="Tahoma" panose="020B0604030504040204" charset="0"/>
              </a:rPr>
              <a:t>逻辑电路</a:t>
            </a:r>
            <a:endParaRPr lang="en-US" altLang="zh-CN" sz="2000" dirty="0">
              <a:solidFill>
                <a:srgbClr val="000000"/>
              </a:solidFill>
              <a:latin typeface="Tahoma" panose="020B0604030504040204" charset="0"/>
            </a:endParaRPr>
          </a:p>
          <a:p>
            <a:pPr marL="342900" indent="-342900" fontAlgn="auto">
              <a:lnSpc>
                <a:spcPct val="140000"/>
              </a:lnSpc>
              <a:spcBef>
                <a:spcPts val="0"/>
              </a:spcBef>
              <a:spcAft>
                <a:spcPts val="0"/>
              </a:spcAft>
              <a:buClr>
                <a:schemeClr val="hlink"/>
              </a:buClr>
              <a:buSzPct val="110000"/>
              <a:buFont typeface="Wingdings" panose="05000000000000000000" charset="0"/>
              <a:buBlip>
                <a:blip r:embed="rId1"/>
              </a:buBlip>
              <a:defRPr/>
            </a:pPr>
            <a:r>
              <a:rPr lang="zh-CN" altLang="en-US" sz="2000" dirty="0">
                <a:solidFill>
                  <a:srgbClr val="000000"/>
                </a:solidFill>
                <a:latin typeface="Tahoma" panose="020B0604030504040204" charset="0"/>
              </a:rPr>
              <a:t>微处理器</a:t>
            </a:r>
            <a:endParaRPr lang="en-US" altLang="zh-CN" sz="2000" dirty="0">
              <a:solidFill>
                <a:srgbClr val="000000"/>
              </a:solidFill>
              <a:latin typeface="Tahoma" panose="020B0604030504040204" charset="0"/>
            </a:endParaRPr>
          </a:p>
          <a:p>
            <a:pPr marL="342900" indent="-342900" fontAlgn="auto">
              <a:lnSpc>
                <a:spcPct val="140000"/>
              </a:lnSpc>
              <a:spcBef>
                <a:spcPts val="0"/>
              </a:spcBef>
              <a:spcAft>
                <a:spcPts val="0"/>
              </a:spcAft>
              <a:buClr>
                <a:schemeClr val="hlink"/>
              </a:buClr>
              <a:buSzPct val="110000"/>
              <a:buFont typeface="Wingdings" panose="05000000000000000000" charset="0"/>
              <a:buBlip>
                <a:blip r:embed="rId1"/>
              </a:buBlip>
              <a:defRPr/>
            </a:pPr>
            <a:r>
              <a:rPr lang="en-US" altLang="zh-CN" sz="2000" dirty="0">
                <a:solidFill>
                  <a:srgbClr val="000000"/>
                </a:solidFill>
                <a:latin typeface="Tahoma" panose="020B0604030504040204" charset="0"/>
              </a:rPr>
              <a:t>DSP</a:t>
            </a:r>
            <a:endParaRPr lang="en-US" altLang="zh-CN" sz="2000" dirty="0">
              <a:solidFill>
                <a:srgbClr val="000000"/>
              </a:solidFill>
              <a:latin typeface="Tahoma" panose="020B0604030504040204" charset="0"/>
            </a:endParaRPr>
          </a:p>
          <a:p>
            <a:pPr marL="342900" indent="-342900" fontAlgn="auto">
              <a:lnSpc>
                <a:spcPct val="140000"/>
              </a:lnSpc>
              <a:spcBef>
                <a:spcPts val="0"/>
              </a:spcBef>
              <a:spcAft>
                <a:spcPts val="0"/>
              </a:spcAft>
              <a:buClr>
                <a:schemeClr val="hlink"/>
              </a:buClr>
              <a:buSzPct val="110000"/>
              <a:buFont typeface="Wingdings" panose="05000000000000000000" charset="0"/>
              <a:buBlip>
                <a:blip r:embed="rId1"/>
              </a:buBlip>
              <a:defRPr/>
            </a:pPr>
            <a:r>
              <a:rPr lang="zh-CN" altLang="en-US" sz="2000" dirty="0">
                <a:solidFill>
                  <a:srgbClr val="000000"/>
                </a:solidFill>
                <a:latin typeface="Tahoma" panose="020B0604030504040204" charset="0"/>
              </a:rPr>
              <a:t>单片机</a:t>
            </a:r>
            <a:endParaRPr lang="en-US" altLang="zh-CN" sz="2000" dirty="0">
              <a:solidFill>
                <a:srgbClr val="000000"/>
              </a:solidFill>
              <a:latin typeface="Tahoma" panose="020B0604030504040204" charset="0"/>
            </a:endParaRPr>
          </a:p>
          <a:p>
            <a:pPr marL="342900" indent="-342900" fontAlgn="auto">
              <a:lnSpc>
                <a:spcPct val="140000"/>
              </a:lnSpc>
              <a:spcBef>
                <a:spcPts val="0"/>
              </a:spcBef>
              <a:spcAft>
                <a:spcPts val="0"/>
              </a:spcAft>
              <a:buClr>
                <a:schemeClr val="hlink"/>
              </a:buClr>
              <a:buSzPct val="110000"/>
              <a:buFont typeface="Wingdings" panose="05000000000000000000" charset="0"/>
              <a:buBlip>
                <a:blip r:embed="rId1"/>
              </a:buBlip>
              <a:defRPr/>
            </a:pPr>
            <a:r>
              <a:rPr lang="en-US" altLang="zh-CN" sz="2000" dirty="0">
                <a:solidFill>
                  <a:srgbClr val="000000"/>
                </a:solidFill>
                <a:latin typeface="Tahoma" panose="020B0604030504040204" charset="0"/>
              </a:rPr>
              <a:t>FPGA</a:t>
            </a:r>
            <a:r>
              <a:rPr lang="zh-CN" altLang="en-US" sz="2000" dirty="0">
                <a:solidFill>
                  <a:srgbClr val="000000"/>
                </a:solidFill>
                <a:latin typeface="Tahoma" panose="020B0604030504040204" charset="0"/>
              </a:rPr>
              <a:t>技术</a:t>
            </a:r>
            <a:endParaRPr lang="en-US" altLang="zh-CN" sz="2000" dirty="0">
              <a:solidFill>
                <a:srgbClr val="000000"/>
              </a:solidFill>
              <a:latin typeface="Tahoma" panose="020B0604030504040204" charset="0"/>
            </a:endParaRPr>
          </a:p>
          <a:p>
            <a:pPr marL="342900" indent="-342900" fontAlgn="auto">
              <a:lnSpc>
                <a:spcPct val="140000"/>
              </a:lnSpc>
              <a:spcBef>
                <a:spcPts val="0"/>
              </a:spcBef>
              <a:spcAft>
                <a:spcPts val="0"/>
              </a:spcAft>
              <a:buClr>
                <a:schemeClr val="hlink"/>
              </a:buClr>
              <a:buSzPct val="110000"/>
              <a:buFont typeface="Wingdings" panose="05000000000000000000" charset="0"/>
              <a:buBlip>
                <a:blip r:embed="rId1"/>
              </a:buBlip>
              <a:defRPr/>
            </a:pPr>
            <a:r>
              <a:rPr lang="en-US" altLang="zh-CN" sz="2000" dirty="0">
                <a:solidFill>
                  <a:srgbClr val="000000"/>
                </a:solidFill>
                <a:latin typeface="Tahoma" panose="020B0604030504040204" charset="0"/>
              </a:rPr>
              <a:t>ASIC </a:t>
            </a:r>
            <a:endParaRPr lang="en-US" altLang="zh-CN" sz="2000" dirty="0">
              <a:solidFill>
                <a:srgbClr val="000000"/>
              </a:solidFill>
              <a:latin typeface="Tahoma" panose="020B0604030504040204" charset="0"/>
            </a:endParaRPr>
          </a:p>
          <a:p>
            <a:pPr marL="342900" indent="-342900" fontAlgn="auto">
              <a:lnSpc>
                <a:spcPct val="140000"/>
              </a:lnSpc>
              <a:spcBef>
                <a:spcPts val="0"/>
              </a:spcBef>
              <a:spcAft>
                <a:spcPts val="0"/>
              </a:spcAft>
              <a:buClr>
                <a:schemeClr val="hlink"/>
              </a:buClr>
              <a:buSzPct val="110000"/>
              <a:buFont typeface="Wingdings" panose="05000000000000000000" charset="0"/>
              <a:buBlip>
                <a:blip r:embed="rId1"/>
              </a:buBlip>
              <a:defRPr/>
            </a:pPr>
            <a:r>
              <a:rPr lang="en-US" altLang="zh-CN" sz="2000" dirty="0">
                <a:solidFill>
                  <a:srgbClr val="000000"/>
                </a:solidFill>
                <a:latin typeface="Tahoma" panose="020B0604030504040204" charset="0"/>
              </a:rPr>
              <a:t>SOC</a:t>
            </a:r>
            <a:endParaRPr lang="en-US" altLang="zh-CN" sz="2000" dirty="0">
              <a:solidFill>
                <a:srgbClr val="000000"/>
              </a:solidFill>
              <a:latin typeface="Tahoma" panose="020B0604030504040204" charset="0"/>
            </a:endParaRPr>
          </a:p>
          <a:p>
            <a:pPr marL="342900" indent="-342900" fontAlgn="auto">
              <a:spcBef>
                <a:spcPts val="0"/>
              </a:spcBef>
              <a:spcAft>
                <a:spcPts val="0"/>
              </a:spcAft>
              <a:buClr>
                <a:schemeClr val="hlink"/>
              </a:buClr>
              <a:buSzPct val="110000"/>
              <a:buFont typeface="Wingdings" panose="05000000000000000000" charset="0"/>
              <a:buBlip>
                <a:blip r:embed="rId1"/>
              </a:buBlip>
              <a:defRPr/>
            </a:pPr>
            <a:endParaRPr lang="zh-CN" altLang="en-US" sz="2400" dirty="0">
              <a:solidFill>
                <a:srgbClr val="000000"/>
              </a:solidFill>
              <a:latin typeface="Tahoma" panose="020B0604030504040204" charset="0"/>
            </a:endParaRPr>
          </a:p>
        </p:txBody>
      </p:sp>
      <p:sp>
        <p:nvSpPr>
          <p:cNvPr id="565273" name="Text Box 25"/>
          <p:cNvSpPr txBox="1">
            <a:spLocks noChangeArrowheads="1"/>
          </p:cNvSpPr>
          <p:nvPr/>
        </p:nvSpPr>
        <p:spPr bwMode="auto">
          <a:xfrm>
            <a:off x="6227763" y="1268413"/>
            <a:ext cx="1728787"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spcBef>
                <a:spcPct val="0"/>
              </a:spcBef>
              <a:defRPr>
                <a:solidFill>
                  <a:schemeClr val="tx1"/>
                </a:solidFill>
                <a:latin typeface="Arial" panose="020B0604020202020204" pitchFamily="34" charset="0"/>
                <a:ea typeface="宋体" panose="02010600030101010101" pitchFamily="2" charset="-122"/>
                <a:cs typeface="宋体" panose="02010600030101010101" pitchFamily="2" charset="-122"/>
              </a:defRPr>
            </a:lvl1pPr>
            <a:lvl2pPr marL="742950" indent="-285750">
              <a:spcBef>
                <a:spcPct val="0"/>
              </a:spcBef>
              <a:defRPr>
                <a:solidFill>
                  <a:schemeClr val="tx1"/>
                </a:solidFill>
                <a:latin typeface="Arial" panose="020B0604020202020204" pitchFamily="34" charset="0"/>
                <a:ea typeface="宋体" panose="02010600030101010101" pitchFamily="2" charset="-122"/>
              </a:defRPr>
            </a:lvl2pPr>
            <a:lvl3pPr marL="1143000" indent="-228600">
              <a:spcBef>
                <a:spcPct val="0"/>
              </a:spcBef>
              <a:defRPr>
                <a:solidFill>
                  <a:schemeClr val="tx1"/>
                </a:solidFill>
                <a:latin typeface="Arial" panose="020B0604020202020204" pitchFamily="34" charset="0"/>
                <a:ea typeface="宋体" panose="02010600030101010101" pitchFamily="2" charset="-122"/>
              </a:defRPr>
            </a:lvl3pPr>
            <a:lvl4pPr marL="1600200" indent="-228600">
              <a:spcBef>
                <a:spcPct val="0"/>
              </a:spcBef>
              <a:defRPr>
                <a:solidFill>
                  <a:schemeClr val="tx1"/>
                </a:solidFill>
                <a:latin typeface="Arial" panose="020B0604020202020204" pitchFamily="34" charset="0"/>
                <a:ea typeface="宋体" panose="02010600030101010101" pitchFamily="2" charset="-122"/>
              </a:defRPr>
            </a:lvl4pPr>
            <a:lvl5pPr marL="2057400" indent="-228600">
              <a:spcBef>
                <a:spcPct val="0"/>
              </a:spcBef>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fontAlgn="auto">
              <a:spcBef>
                <a:spcPct val="50000"/>
              </a:spcBef>
              <a:spcAft>
                <a:spcPts val="0"/>
              </a:spcAft>
              <a:buFont typeface="Wingdings" panose="05000000000000000000" charset="0"/>
              <a:buNone/>
              <a:defRPr/>
            </a:pPr>
            <a:r>
              <a:rPr lang="zh-CN" altLang="en-US" sz="2400" b="1" dirty="0">
                <a:solidFill>
                  <a:srgbClr val="FF0000"/>
                </a:solidFill>
                <a:latin typeface="宋体" panose="02010600030101010101" pitchFamily="2" charset="-122"/>
              </a:rPr>
              <a:t>演</a:t>
            </a:r>
            <a:r>
              <a:rPr lang="en-US" altLang="zh-CN" sz="2400" b="1" dirty="0">
                <a:solidFill>
                  <a:srgbClr val="FF0000"/>
                </a:solidFill>
                <a:latin typeface="宋体" panose="02010600030101010101" pitchFamily="2" charset="-122"/>
              </a:rPr>
              <a:t>   </a:t>
            </a:r>
            <a:r>
              <a:rPr lang="zh-CN" altLang="en-US" sz="2400" b="1" dirty="0">
                <a:solidFill>
                  <a:srgbClr val="FF0000"/>
                </a:solidFill>
                <a:latin typeface="宋体" panose="02010600030101010101" pitchFamily="2" charset="-122"/>
              </a:rPr>
              <a:t>化</a:t>
            </a:r>
            <a:endParaRPr lang="zh-CN" altLang="en-US" sz="2400" b="1" dirty="0">
              <a:solidFill>
                <a:srgbClr val="FF0000"/>
              </a:solidFill>
              <a:latin typeface="宋体" panose="02010600030101010101" pitchFamily="2" charset="-122"/>
            </a:endParaRPr>
          </a:p>
        </p:txBody>
      </p:sp>
      <p:sp>
        <p:nvSpPr>
          <p:cNvPr id="565274" name="Line 26"/>
          <p:cNvSpPr>
            <a:spLocks noChangeShapeType="1"/>
          </p:cNvSpPr>
          <p:nvPr/>
        </p:nvSpPr>
        <p:spPr bwMode="auto">
          <a:xfrm>
            <a:off x="8748713" y="1196975"/>
            <a:ext cx="0" cy="4897438"/>
          </a:xfrm>
          <a:prstGeom prst="line">
            <a:avLst/>
          </a:prstGeom>
          <a:noFill/>
          <a:ln w="38100">
            <a:solidFill>
              <a:srgbClr val="FF0000"/>
            </a:solidFill>
            <a:prstDash val="sysDot"/>
            <a:rou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fontAlgn="auto">
              <a:spcBef>
                <a:spcPts val="0"/>
              </a:spcBef>
              <a:spcAft>
                <a:spcPts val="0"/>
              </a:spcAft>
              <a:defRPr/>
            </a:pPr>
            <a:endParaRPr lang="zh-CN" altLang="en-US">
              <a:latin typeface="+mn-lt"/>
              <a:ea typeface="+mn-ea"/>
            </a:endParaRPr>
          </a:p>
        </p:txBody>
      </p:sp>
      <p:sp>
        <p:nvSpPr>
          <p:cNvPr id="565254" name="Rectangle 6"/>
          <p:cNvSpPr>
            <a:spLocks noChangeArrowheads="1"/>
          </p:cNvSpPr>
          <p:nvPr/>
        </p:nvSpPr>
        <p:spPr bwMode="auto">
          <a:xfrm>
            <a:off x="323850" y="3357563"/>
            <a:ext cx="2087563" cy="735012"/>
          </a:xfrm>
          <a:prstGeom prst="rect">
            <a:avLst/>
          </a:prstGeom>
        </p:spPr>
        <p:style>
          <a:lnRef idx="2">
            <a:schemeClr val="accent5"/>
          </a:lnRef>
          <a:fillRef idx="1">
            <a:schemeClr val="lt1"/>
          </a:fillRef>
          <a:effectRef idx="0">
            <a:schemeClr val="accent5"/>
          </a:effectRef>
          <a:fontRef idx="minor">
            <a:schemeClr val="dk1"/>
          </a:fontRef>
        </p:style>
        <p:txBody>
          <a:bodyPr anchor="ctr"/>
          <a:lstStyle/>
          <a:p>
            <a:pPr algn="ctr" fontAlgn="auto">
              <a:spcBef>
                <a:spcPts val="0"/>
              </a:spcBef>
              <a:spcAft>
                <a:spcPts val="0"/>
              </a:spcAft>
              <a:defRPr/>
            </a:pPr>
            <a:r>
              <a:rPr lang="zh-CN" altLang="en-US" dirty="0"/>
              <a:t>嵌入式处理器</a:t>
            </a:r>
            <a:endParaRPr lang="zh-CN" altLang="en-US" dirty="0"/>
          </a:p>
        </p:txBody>
      </p:sp>
      <p:sp>
        <p:nvSpPr>
          <p:cNvPr id="27" name="Rectangle 6"/>
          <p:cNvSpPr>
            <a:spLocks noChangeArrowheads="1"/>
          </p:cNvSpPr>
          <p:nvPr/>
        </p:nvSpPr>
        <p:spPr bwMode="auto">
          <a:xfrm>
            <a:off x="3203575" y="1484313"/>
            <a:ext cx="2093913" cy="735012"/>
          </a:xfrm>
          <a:prstGeom prst="rect">
            <a:avLst/>
          </a:prstGeom>
        </p:spPr>
        <p:style>
          <a:lnRef idx="2">
            <a:schemeClr val="accent5"/>
          </a:lnRef>
          <a:fillRef idx="1">
            <a:schemeClr val="lt1"/>
          </a:fillRef>
          <a:effectRef idx="0">
            <a:schemeClr val="accent5"/>
          </a:effectRef>
          <a:fontRef idx="minor">
            <a:schemeClr val="dk1"/>
          </a:fontRef>
        </p:style>
        <p:txBody>
          <a:bodyPr anchor="ctr"/>
          <a:lstStyle/>
          <a:p>
            <a:pPr algn="ctr" fontAlgn="auto">
              <a:spcBef>
                <a:spcPts val="0"/>
              </a:spcBef>
              <a:spcAft>
                <a:spcPts val="0"/>
              </a:spcAft>
              <a:defRPr/>
            </a:pPr>
            <a:r>
              <a:rPr lang="zh-CN" altLang="en-US" dirty="0"/>
              <a:t>嵌入式微控制器</a:t>
            </a:r>
            <a:endParaRPr lang="en-US" altLang="zh-CN" dirty="0"/>
          </a:p>
          <a:p>
            <a:pPr algn="ctr" fontAlgn="auto">
              <a:spcBef>
                <a:spcPts val="0"/>
              </a:spcBef>
              <a:spcAft>
                <a:spcPts val="0"/>
              </a:spcAft>
              <a:defRPr/>
            </a:pPr>
            <a:r>
              <a:rPr lang="zh-CN" altLang="zh-CN" dirty="0"/>
              <a:t>（</a:t>
            </a:r>
            <a:r>
              <a:rPr lang="en-US" altLang="zh-CN" dirty="0"/>
              <a:t>MCU</a:t>
            </a:r>
            <a:r>
              <a:rPr lang="zh-CN" altLang="en-US" dirty="0"/>
              <a:t>）</a:t>
            </a:r>
            <a:endParaRPr lang="zh-CN" altLang="en-US" dirty="0"/>
          </a:p>
        </p:txBody>
      </p:sp>
      <p:sp>
        <p:nvSpPr>
          <p:cNvPr id="28" name="Rectangle 6"/>
          <p:cNvSpPr>
            <a:spLocks noChangeArrowheads="1"/>
          </p:cNvSpPr>
          <p:nvPr/>
        </p:nvSpPr>
        <p:spPr bwMode="auto">
          <a:xfrm>
            <a:off x="3203575" y="2779713"/>
            <a:ext cx="2093913" cy="735012"/>
          </a:xfrm>
          <a:prstGeom prst="rect">
            <a:avLst/>
          </a:prstGeom>
        </p:spPr>
        <p:style>
          <a:lnRef idx="2">
            <a:schemeClr val="accent5"/>
          </a:lnRef>
          <a:fillRef idx="1">
            <a:schemeClr val="lt1"/>
          </a:fillRef>
          <a:effectRef idx="0">
            <a:schemeClr val="accent5"/>
          </a:effectRef>
          <a:fontRef idx="minor">
            <a:schemeClr val="dk1"/>
          </a:fontRef>
        </p:style>
        <p:txBody>
          <a:bodyPr anchor="ctr"/>
          <a:lstStyle/>
          <a:p>
            <a:pPr algn="ctr" fontAlgn="auto">
              <a:spcBef>
                <a:spcPts val="0"/>
              </a:spcBef>
              <a:spcAft>
                <a:spcPts val="0"/>
              </a:spcAft>
              <a:defRPr/>
            </a:pPr>
            <a:r>
              <a:rPr lang="zh-CN" altLang="en-US" dirty="0"/>
              <a:t>嵌入式</a:t>
            </a:r>
            <a:r>
              <a:rPr lang="en-US" altLang="zh-CN" dirty="0"/>
              <a:t>DSP</a:t>
            </a:r>
            <a:r>
              <a:rPr lang="zh-CN" altLang="en-US" dirty="0"/>
              <a:t>处理器</a:t>
            </a:r>
            <a:endParaRPr lang="en-US" altLang="zh-CN" dirty="0"/>
          </a:p>
          <a:p>
            <a:pPr algn="ctr" fontAlgn="auto">
              <a:spcBef>
                <a:spcPts val="0"/>
              </a:spcBef>
              <a:spcAft>
                <a:spcPts val="0"/>
              </a:spcAft>
              <a:defRPr/>
            </a:pPr>
            <a:r>
              <a:rPr lang="zh-CN" altLang="zh-CN" dirty="0"/>
              <a:t>（</a:t>
            </a:r>
            <a:r>
              <a:rPr lang="en-US" altLang="zh-CN" dirty="0"/>
              <a:t>DSP</a:t>
            </a:r>
            <a:r>
              <a:rPr lang="zh-CN" altLang="en-US" dirty="0"/>
              <a:t>）</a:t>
            </a:r>
            <a:endParaRPr lang="zh-CN" altLang="en-US" dirty="0"/>
          </a:p>
        </p:txBody>
      </p:sp>
      <p:sp>
        <p:nvSpPr>
          <p:cNvPr id="29" name="Rectangle 6"/>
          <p:cNvSpPr>
            <a:spLocks noChangeArrowheads="1"/>
          </p:cNvSpPr>
          <p:nvPr/>
        </p:nvSpPr>
        <p:spPr bwMode="auto">
          <a:xfrm>
            <a:off x="3203575" y="4005263"/>
            <a:ext cx="2093913" cy="735012"/>
          </a:xfrm>
          <a:prstGeom prst="rect">
            <a:avLst/>
          </a:prstGeom>
        </p:spPr>
        <p:style>
          <a:lnRef idx="2">
            <a:schemeClr val="accent5"/>
          </a:lnRef>
          <a:fillRef idx="1">
            <a:schemeClr val="lt1"/>
          </a:fillRef>
          <a:effectRef idx="0">
            <a:schemeClr val="accent5"/>
          </a:effectRef>
          <a:fontRef idx="minor">
            <a:schemeClr val="dk1"/>
          </a:fontRef>
        </p:style>
        <p:txBody>
          <a:bodyPr anchor="ctr"/>
          <a:lstStyle/>
          <a:p>
            <a:pPr algn="ctr" fontAlgn="auto">
              <a:spcBef>
                <a:spcPts val="0"/>
              </a:spcBef>
              <a:spcAft>
                <a:spcPts val="0"/>
              </a:spcAft>
              <a:defRPr/>
            </a:pPr>
            <a:r>
              <a:rPr lang="zh-CN" altLang="en-US" dirty="0"/>
              <a:t>嵌入式微处理器</a:t>
            </a:r>
            <a:endParaRPr lang="en-US" altLang="zh-CN" dirty="0"/>
          </a:p>
          <a:p>
            <a:pPr algn="ctr" fontAlgn="auto">
              <a:spcBef>
                <a:spcPts val="0"/>
              </a:spcBef>
              <a:spcAft>
                <a:spcPts val="0"/>
              </a:spcAft>
              <a:defRPr/>
            </a:pPr>
            <a:r>
              <a:rPr lang="zh-CN" altLang="zh-CN" dirty="0"/>
              <a:t>（</a:t>
            </a:r>
            <a:r>
              <a:rPr lang="en-US" altLang="zh-CN" dirty="0"/>
              <a:t>MPU</a:t>
            </a:r>
            <a:r>
              <a:rPr lang="zh-CN" altLang="en-US" dirty="0"/>
              <a:t>）</a:t>
            </a:r>
            <a:endParaRPr lang="zh-CN" altLang="en-US" dirty="0"/>
          </a:p>
        </p:txBody>
      </p:sp>
      <p:sp>
        <p:nvSpPr>
          <p:cNvPr id="30" name="Rectangle 6"/>
          <p:cNvSpPr>
            <a:spLocks noChangeArrowheads="1"/>
          </p:cNvSpPr>
          <p:nvPr/>
        </p:nvSpPr>
        <p:spPr bwMode="auto">
          <a:xfrm>
            <a:off x="3203575" y="5300663"/>
            <a:ext cx="2093913" cy="735012"/>
          </a:xfrm>
          <a:prstGeom prst="rect">
            <a:avLst/>
          </a:prstGeom>
        </p:spPr>
        <p:style>
          <a:lnRef idx="2">
            <a:schemeClr val="accent5"/>
          </a:lnRef>
          <a:fillRef idx="1">
            <a:schemeClr val="lt1"/>
          </a:fillRef>
          <a:effectRef idx="0">
            <a:schemeClr val="accent5"/>
          </a:effectRef>
          <a:fontRef idx="minor">
            <a:schemeClr val="dk1"/>
          </a:fontRef>
        </p:style>
        <p:txBody>
          <a:bodyPr anchor="ctr"/>
          <a:lstStyle/>
          <a:p>
            <a:pPr algn="ctr" fontAlgn="auto">
              <a:spcBef>
                <a:spcPts val="0"/>
              </a:spcBef>
              <a:spcAft>
                <a:spcPts val="0"/>
              </a:spcAft>
              <a:defRPr/>
            </a:pPr>
            <a:r>
              <a:rPr lang="zh-CN" altLang="en-US" dirty="0"/>
              <a:t>嵌入式片上系统</a:t>
            </a:r>
            <a:r>
              <a:rPr lang="zh-CN" altLang="zh-CN" dirty="0"/>
              <a:t>（</a:t>
            </a:r>
            <a:r>
              <a:rPr lang="en-US" altLang="zh-CN" dirty="0"/>
              <a:t>System On Chip</a:t>
            </a:r>
            <a:r>
              <a:rPr lang="zh-CN" altLang="en-US" dirty="0"/>
              <a:t>）</a:t>
            </a:r>
            <a:endParaRPr lang="zh-CN" altLang="en-US" dirty="0"/>
          </a:p>
        </p:txBody>
      </p:sp>
      <p:sp>
        <p:nvSpPr>
          <p:cNvPr id="3" name="左大括号 2"/>
          <p:cNvSpPr/>
          <p:nvPr/>
        </p:nvSpPr>
        <p:spPr>
          <a:xfrm>
            <a:off x="2411413" y="1844675"/>
            <a:ext cx="720725" cy="3816350"/>
          </a:xfrm>
          <a:prstGeom prst="leftBrace">
            <a:avLst>
              <a:gd name="adj1" fmla="val 8333"/>
              <a:gd name="adj2" fmla="val 50350"/>
            </a:avLst>
          </a:prstGeom>
        </p:spPr>
        <p:style>
          <a:lnRef idx="2">
            <a:schemeClr val="accent1"/>
          </a:lnRef>
          <a:fillRef idx="0">
            <a:schemeClr val="accent1"/>
          </a:fillRef>
          <a:effectRef idx="1">
            <a:schemeClr val="accent1"/>
          </a:effectRef>
          <a:fontRef idx="minor">
            <a:schemeClr val="tx1"/>
          </a:fontRef>
        </p:style>
        <p:txBody>
          <a:bodyPr anchor="ctr"/>
          <a:lstStyle/>
          <a:p>
            <a:pPr algn="ctr" fontAlgn="auto">
              <a:spcBef>
                <a:spcPts val="0"/>
              </a:spcBef>
              <a:spcAft>
                <a:spcPts val="0"/>
              </a:spcAft>
              <a:defRPr/>
            </a:pPr>
            <a:endParaRPr kumimoji="1" lang="zh-CN" altLang="en-US"/>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65254"/>
                                        </p:tgtEl>
                                        <p:attrNameLst>
                                          <p:attrName>style.visibility</p:attrName>
                                        </p:attrNameLst>
                                      </p:cBhvr>
                                      <p:to>
                                        <p:strVal val="visible"/>
                                      </p:to>
                                    </p:set>
                                    <p:animEffect transition="in" filter="wipe(left)">
                                      <p:cBhvr>
                                        <p:cTn id="7" dur="500"/>
                                        <p:tgtEl>
                                          <p:spTgt spid="565254"/>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7"/>
                                        </p:tgtEl>
                                        <p:attrNameLst>
                                          <p:attrName>style.visibility</p:attrName>
                                        </p:attrNameLst>
                                      </p:cBhvr>
                                      <p:to>
                                        <p:strVal val="visible"/>
                                      </p:to>
                                    </p:set>
                                    <p:animEffect transition="in" filter="wipe(left)">
                                      <p:cBhvr>
                                        <p:cTn id="11" dur="500"/>
                                        <p:tgtEl>
                                          <p:spTgt spid="27"/>
                                        </p:tgtEl>
                                      </p:cBhvr>
                                    </p:animEffect>
                                  </p:childTnLst>
                                </p:cTn>
                              </p:par>
                              <p:par>
                                <p:cTn id="12" presetID="22" presetClass="entr" presetSubtype="8" fill="hold" grpId="0" nodeType="withEffect">
                                  <p:stCondLst>
                                    <p:cond delay="0"/>
                                  </p:stCondLst>
                                  <p:childTnLst>
                                    <p:set>
                                      <p:cBhvr>
                                        <p:cTn id="13" dur="1" fill="hold">
                                          <p:stCondLst>
                                            <p:cond delay="0"/>
                                          </p:stCondLst>
                                        </p:cTn>
                                        <p:tgtEl>
                                          <p:spTgt spid="28"/>
                                        </p:tgtEl>
                                        <p:attrNameLst>
                                          <p:attrName>style.visibility</p:attrName>
                                        </p:attrNameLst>
                                      </p:cBhvr>
                                      <p:to>
                                        <p:strVal val="visible"/>
                                      </p:to>
                                    </p:set>
                                    <p:animEffect transition="in" filter="wipe(left)">
                                      <p:cBhvr>
                                        <p:cTn id="14" dur="500"/>
                                        <p:tgtEl>
                                          <p:spTgt spid="28"/>
                                        </p:tgtEl>
                                      </p:cBhvr>
                                    </p:animEffect>
                                  </p:childTnLst>
                                </p:cTn>
                              </p:par>
                              <p:par>
                                <p:cTn id="15" presetID="22" presetClass="entr" presetSubtype="8" fill="hold" grpId="0" nodeType="withEffect">
                                  <p:stCondLst>
                                    <p:cond delay="0"/>
                                  </p:stCondLst>
                                  <p:childTnLst>
                                    <p:set>
                                      <p:cBhvr>
                                        <p:cTn id="16" dur="1" fill="hold">
                                          <p:stCondLst>
                                            <p:cond delay="0"/>
                                          </p:stCondLst>
                                        </p:cTn>
                                        <p:tgtEl>
                                          <p:spTgt spid="29"/>
                                        </p:tgtEl>
                                        <p:attrNameLst>
                                          <p:attrName>style.visibility</p:attrName>
                                        </p:attrNameLst>
                                      </p:cBhvr>
                                      <p:to>
                                        <p:strVal val="visible"/>
                                      </p:to>
                                    </p:set>
                                    <p:animEffect transition="in" filter="wipe(left)">
                                      <p:cBhvr>
                                        <p:cTn id="17" dur="500"/>
                                        <p:tgtEl>
                                          <p:spTgt spid="29"/>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30"/>
                                        </p:tgtEl>
                                        <p:attrNameLst>
                                          <p:attrName>style.visibility</p:attrName>
                                        </p:attrNameLst>
                                      </p:cBhvr>
                                      <p:to>
                                        <p:strVal val="visible"/>
                                      </p:to>
                                    </p:set>
                                    <p:animEffect transition="in" filter="wipe(left)">
                                      <p:cBhvr>
                                        <p:cTn id="20" dur="500"/>
                                        <p:tgtEl>
                                          <p:spTgt spid="30"/>
                                        </p:tgtEl>
                                      </p:cBhvr>
                                    </p:animEffect>
                                  </p:childTnLst>
                                </p:cTn>
                              </p:par>
                              <p:par>
                                <p:cTn id="21" presetID="22" presetClass="entr" presetSubtype="8" fill="hold" grpId="0" nodeType="with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wipe(left)">
                                      <p:cBhvr>
                                        <p:cTn id="23" dur="500"/>
                                        <p:tgtEl>
                                          <p:spTgt spid="3"/>
                                        </p:tgtEl>
                                      </p:cBhvr>
                                    </p:animEffect>
                                  </p:childTnLst>
                                </p:cTn>
                              </p:par>
                            </p:childTnLst>
                          </p:cTn>
                        </p:par>
                        <p:par>
                          <p:cTn id="24" fill="hold">
                            <p:stCondLst>
                              <p:cond delay="1000"/>
                            </p:stCondLst>
                            <p:childTnLst>
                              <p:par>
                                <p:cTn id="25" presetID="22" presetClass="entr" presetSubtype="1" fill="hold" grpId="0" nodeType="afterEffect">
                                  <p:stCondLst>
                                    <p:cond delay="0"/>
                                  </p:stCondLst>
                                  <p:childTnLst>
                                    <p:set>
                                      <p:cBhvr>
                                        <p:cTn id="26" dur="1" fill="hold">
                                          <p:stCondLst>
                                            <p:cond delay="0"/>
                                          </p:stCondLst>
                                        </p:cTn>
                                        <p:tgtEl>
                                          <p:spTgt spid="565252"/>
                                        </p:tgtEl>
                                        <p:attrNameLst>
                                          <p:attrName>style.visibility</p:attrName>
                                        </p:attrNameLst>
                                      </p:cBhvr>
                                      <p:to>
                                        <p:strVal val="visible"/>
                                      </p:to>
                                    </p:set>
                                    <p:animEffect transition="in" filter="wipe(up)">
                                      <p:cBhvr>
                                        <p:cTn id="27" dur="500"/>
                                        <p:tgtEl>
                                          <p:spTgt spid="565252"/>
                                        </p:tgtEl>
                                      </p:cBhvr>
                                    </p:animEffect>
                                  </p:childTnLst>
                                </p:cTn>
                              </p:par>
                              <p:par>
                                <p:cTn id="28" presetID="22" presetClass="entr" presetSubtype="1" fill="hold" grpId="0" nodeType="withEffect">
                                  <p:stCondLst>
                                    <p:cond delay="0"/>
                                  </p:stCondLst>
                                  <p:childTnLst>
                                    <p:set>
                                      <p:cBhvr>
                                        <p:cTn id="29" dur="1" fill="hold">
                                          <p:stCondLst>
                                            <p:cond delay="0"/>
                                          </p:stCondLst>
                                        </p:cTn>
                                        <p:tgtEl>
                                          <p:spTgt spid="565273"/>
                                        </p:tgtEl>
                                        <p:attrNameLst>
                                          <p:attrName>style.visibility</p:attrName>
                                        </p:attrNameLst>
                                      </p:cBhvr>
                                      <p:to>
                                        <p:strVal val="visible"/>
                                      </p:to>
                                    </p:set>
                                    <p:animEffect transition="in" filter="wipe(up)">
                                      <p:cBhvr>
                                        <p:cTn id="30" dur="500"/>
                                        <p:tgtEl>
                                          <p:spTgt spid="565273"/>
                                        </p:tgtEl>
                                      </p:cBhvr>
                                    </p:animEffect>
                                  </p:childTnLst>
                                </p:cTn>
                              </p:par>
                              <p:par>
                                <p:cTn id="31" presetID="22" presetClass="entr" presetSubtype="1" fill="hold" nodeType="withEffect">
                                  <p:stCondLst>
                                    <p:cond delay="0"/>
                                  </p:stCondLst>
                                  <p:childTnLst>
                                    <p:set>
                                      <p:cBhvr>
                                        <p:cTn id="32" dur="1" fill="hold">
                                          <p:stCondLst>
                                            <p:cond delay="0"/>
                                          </p:stCondLst>
                                        </p:cTn>
                                        <p:tgtEl>
                                          <p:spTgt spid="565274"/>
                                        </p:tgtEl>
                                        <p:attrNameLst>
                                          <p:attrName>style.visibility</p:attrName>
                                        </p:attrNameLst>
                                      </p:cBhvr>
                                      <p:to>
                                        <p:strVal val="visible"/>
                                      </p:to>
                                    </p:set>
                                    <p:animEffect transition="in" filter="wipe(up)">
                                      <p:cBhvr>
                                        <p:cTn id="33" dur="500"/>
                                        <p:tgtEl>
                                          <p:spTgt spid="5652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5252" grpId="0" animBg="1"/>
      <p:bldP spid="565273" grpId="0"/>
      <p:bldP spid="565254" grpId="0" animBg="1"/>
      <p:bldP spid="27" grpId="0" animBg="1"/>
      <p:bldP spid="28" grpId="0" animBg="1"/>
      <p:bldP spid="29" grpId="0" animBg="1"/>
      <p:bldP spid="30" grpId="0" animBg="1"/>
      <p:bldP spid="3"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7" name="Rectangle 2"/>
          <p:cNvSpPr>
            <a:spLocks noChangeArrowheads="1"/>
          </p:cNvSpPr>
          <p:nvPr/>
        </p:nvSpPr>
        <p:spPr bwMode="auto">
          <a:xfrm>
            <a:off x="590550" y="476250"/>
            <a:ext cx="8229600" cy="825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sz="3600" b="1">
              <a:solidFill>
                <a:srgbClr val="0000FF"/>
              </a:solidFill>
              <a:ea typeface="黑体" panose="02010600030101010101" pitchFamily="49" charset="-122"/>
            </a:endParaRPr>
          </a:p>
        </p:txBody>
      </p:sp>
      <p:sp>
        <p:nvSpPr>
          <p:cNvPr id="188419" name="Rectangle 3"/>
          <p:cNvSpPr>
            <a:spLocks noChangeArrowheads="1"/>
          </p:cNvSpPr>
          <p:nvPr/>
        </p:nvSpPr>
        <p:spPr bwMode="auto">
          <a:xfrm>
            <a:off x="179705" y="1341755"/>
            <a:ext cx="8785225" cy="52184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fontAlgn="auto">
              <a:spcBef>
                <a:spcPts val="0"/>
              </a:spcBef>
              <a:spcAft>
                <a:spcPts val="0"/>
              </a:spcAft>
              <a:buFont typeface="Wingdings" panose="05000000000000000000" pitchFamily="2" charset="2"/>
              <a:buChar char="p"/>
              <a:defRPr/>
            </a:pPr>
            <a:r>
              <a:rPr lang="zh-CN" altLang="zh-CN" sz="2400" b="1" dirty="0">
                <a:solidFill>
                  <a:srgbClr val="FF0000"/>
                </a:solidFill>
                <a:latin typeface="+mn-lt"/>
                <a:ea typeface="+mn-ea"/>
              </a:rPr>
              <a:t>嵌入式微处理器</a:t>
            </a:r>
            <a:r>
              <a:rPr lang="zh-CN" altLang="zh-CN" sz="2400" dirty="0">
                <a:latin typeface="+mn-lt"/>
                <a:ea typeface="+mn-ea"/>
              </a:rPr>
              <a:t>（</a:t>
            </a:r>
            <a:r>
              <a:rPr lang="en-US" altLang="zh-CN" sz="2400" dirty="0">
                <a:latin typeface="+mn-lt"/>
                <a:ea typeface="+mn-ea"/>
              </a:rPr>
              <a:t>Embedded Microprocessor Unit</a:t>
            </a:r>
            <a:r>
              <a:rPr lang="zh-CN" altLang="zh-CN" sz="2400" dirty="0">
                <a:latin typeface="+mn-lt"/>
                <a:ea typeface="+mn-ea"/>
              </a:rPr>
              <a:t>，</a:t>
            </a:r>
            <a:r>
              <a:rPr lang="en-US" altLang="zh-CN" sz="2400" dirty="0">
                <a:latin typeface="+mn-lt"/>
                <a:ea typeface="+mn-ea"/>
              </a:rPr>
              <a:t>EMPU</a:t>
            </a:r>
            <a:r>
              <a:rPr lang="zh-CN" altLang="zh-CN" sz="2400" dirty="0">
                <a:latin typeface="+mn-lt"/>
                <a:ea typeface="+mn-ea"/>
              </a:rPr>
              <a:t>）</a:t>
            </a:r>
            <a:endParaRPr lang="en-US" altLang="zh-CN" sz="2400" dirty="0">
              <a:latin typeface="+mn-lt"/>
              <a:ea typeface="+mn-ea"/>
            </a:endParaRPr>
          </a:p>
          <a:p>
            <a:pPr fontAlgn="auto">
              <a:spcBef>
                <a:spcPts val="0"/>
              </a:spcBef>
              <a:spcAft>
                <a:spcPts val="0"/>
              </a:spcAft>
              <a:defRPr/>
            </a:pPr>
            <a:r>
              <a:rPr lang="zh-CN" altLang="en-US" dirty="0">
                <a:latin typeface="+mn-lt"/>
                <a:ea typeface="+mn-ea"/>
              </a:rPr>
              <a:t>以通用处理器（</a:t>
            </a:r>
            <a:r>
              <a:rPr lang="en-US" altLang="zh-CN" dirty="0">
                <a:latin typeface="+mn-lt"/>
                <a:ea typeface="+mn-ea"/>
              </a:rPr>
              <a:t>CPU</a:t>
            </a:r>
            <a:r>
              <a:rPr lang="zh-CN" altLang="en-US" dirty="0">
                <a:latin typeface="+mn-lt"/>
                <a:ea typeface="+mn-ea"/>
              </a:rPr>
              <a:t>）为基础。将微处理器装配在专门设计的电路板上，只保留和嵌入式应用有关的功能；外接电路必须包括</a:t>
            </a:r>
            <a:r>
              <a:rPr lang="en-US" altLang="zh-CN" dirty="0">
                <a:latin typeface="+mn-lt"/>
                <a:ea typeface="+mn-ea"/>
              </a:rPr>
              <a:t>ROM</a:t>
            </a:r>
            <a:r>
              <a:rPr lang="zh-CN" altLang="en-US" dirty="0">
                <a:latin typeface="+mn-lt"/>
                <a:ea typeface="+mn-ea"/>
              </a:rPr>
              <a:t>、</a:t>
            </a:r>
            <a:r>
              <a:rPr lang="en-US" altLang="zh-CN" dirty="0">
                <a:latin typeface="+mn-lt"/>
                <a:ea typeface="+mn-ea"/>
              </a:rPr>
              <a:t>RAM</a:t>
            </a:r>
            <a:r>
              <a:rPr lang="zh-CN" altLang="en-US" dirty="0">
                <a:latin typeface="+mn-lt"/>
                <a:ea typeface="+mn-ea"/>
              </a:rPr>
              <a:t>、总线接口、各种外设等器件；</a:t>
            </a:r>
            <a:r>
              <a:rPr lang="en-US" altLang="zh-CN" dirty="0">
                <a:latin typeface="+mn-lt"/>
                <a:ea typeface="+mn-ea"/>
              </a:rPr>
              <a:t>Am186/88</a:t>
            </a:r>
            <a:r>
              <a:rPr lang="zh-CN" altLang="zh-CN" dirty="0">
                <a:latin typeface="+mn-lt"/>
                <a:ea typeface="+mn-ea"/>
              </a:rPr>
              <a:t>、</a:t>
            </a:r>
            <a:r>
              <a:rPr lang="en-US" altLang="zh-CN" dirty="0">
                <a:latin typeface="+mn-lt"/>
                <a:ea typeface="+mn-ea"/>
              </a:rPr>
              <a:t>386EX</a:t>
            </a:r>
            <a:r>
              <a:rPr lang="zh-CN" altLang="zh-CN" dirty="0">
                <a:latin typeface="+mn-lt"/>
                <a:ea typeface="+mn-ea"/>
              </a:rPr>
              <a:t>、</a:t>
            </a:r>
            <a:r>
              <a:rPr lang="en-US" altLang="zh-CN" dirty="0">
                <a:latin typeface="+mn-lt"/>
                <a:ea typeface="+mn-ea"/>
              </a:rPr>
              <a:t>SC-400</a:t>
            </a:r>
            <a:r>
              <a:rPr lang="zh-CN" altLang="zh-CN" dirty="0">
                <a:latin typeface="+mn-lt"/>
                <a:ea typeface="+mn-ea"/>
              </a:rPr>
              <a:t>、</a:t>
            </a:r>
            <a:r>
              <a:rPr lang="en-US" altLang="zh-CN" dirty="0">
                <a:latin typeface="+mn-lt"/>
                <a:ea typeface="+mn-ea"/>
              </a:rPr>
              <a:t>PowerPC</a:t>
            </a:r>
            <a:r>
              <a:rPr lang="zh-CN" altLang="zh-CN" dirty="0">
                <a:latin typeface="+mn-lt"/>
                <a:ea typeface="+mn-ea"/>
              </a:rPr>
              <a:t>、</a:t>
            </a:r>
            <a:r>
              <a:rPr lang="en-US" altLang="zh-CN" dirty="0">
                <a:latin typeface="+mn-lt"/>
                <a:ea typeface="+mn-ea"/>
              </a:rPr>
              <a:t>68000</a:t>
            </a:r>
            <a:r>
              <a:rPr lang="zh-CN" altLang="zh-CN" dirty="0">
                <a:latin typeface="+mn-lt"/>
                <a:ea typeface="+mn-ea"/>
              </a:rPr>
              <a:t>、</a:t>
            </a:r>
            <a:r>
              <a:rPr lang="en-US" altLang="zh-CN" dirty="0">
                <a:latin typeface="+mn-lt"/>
                <a:ea typeface="+mn-ea"/>
              </a:rPr>
              <a:t>MIPS</a:t>
            </a:r>
            <a:r>
              <a:rPr lang="zh-CN" altLang="zh-CN" dirty="0">
                <a:latin typeface="+mn-lt"/>
                <a:ea typeface="+mn-ea"/>
              </a:rPr>
              <a:t>、</a:t>
            </a:r>
            <a:r>
              <a:rPr lang="en-US" altLang="zh-CN" dirty="0">
                <a:latin typeface="+mn-lt"/>
                <a:ea typeface="+mn-ea"/>
              </a:rPr>
              <a:t>ARM</a:t>
            </a:r>
            <a:r>
              <a:rPr lang="zh-CN" altLang="zh-CN" dirty="0">
                <a:latin typeface="+mn-lt"/>
                <a:ea typeface="+mn-ea"/>
              </a:rPr>
              <a:t>系列等</a:t>
            </a:r>
            <a:endParaRPr lang="en-US" altLang="zh-CN" dirty="0">
              <a:latin typeface="+mn-lt"/>
              <a:ea typeface="+mn-ea"/>
            </a:endParaRPr>
          </a:p>
          <a:p>
            <a:pPr marL="342900" indent="-342900" fontAlgn="auto">
              <a:spcBef>
                <a:spcPts val="0"/>
              </a:spcBef>
              <a:spcAft>
                <a:spcPts val="0"/>
              </a:spcAft>
              <a:buFont typeface="Wingdings" panose="05000000000000000000" pitchFamily="2" charset="2"/>
              <a:buChar char="p"/>
              <a:defRPr/>
            </a:pPr>
            <a:r>
              <a:rPr lang="zh-CN" altLang="zh-CN" sz="2400" b="1" dirty="0">
                <a:solidFill>
                  <a:srgbClr val="FF0000"/>
                </a:solidFill>
                <a:latin typeface="+mn-lt"/>
                <a:ea typeface="+mn-ea"/>
              </a:rPr>
              <a:t>嵌入式微控制器</a:t>
            </a:r>
            <a:r>
              <a:rPr lang="zh-CN" altLang="zh-CN" sz="2400" dirty="0">
                <a:latin typeface="+mn-lt"/>
                <a:ea typeface="+mn-ea"/>
              </a:rPr>
              <a:t>（</a:t>
            </a:r>
            <a:r>
              <a:rPr lang="en-US" altLang="zh-CN" sz="2400" dirty="0">
                <a:latin typeface="+mn-lt"/>
                <a:ea typeface="+mn-ea"/>
              </a:rPr>
              <a:t>Microcontroller Unit</a:t>
            </a:r>
            <a:r>
              <a:rPr lang="zh-CN" altLang="zh-CN" sz="2400" dirty="0">
                <a:latin typeface="+mn-lt"/>
                <a:ea typeface="+mn-ea"/>
              </a:rPr>
              <a:t>，</a:t>
            </a:r>
            <a:r>
              <a:rPr lang="en-US" altLang="zh-CN" sz="2400" dirty="0">
                <a:latin typeface="+mn-lt"/>
                <a:ea typeface="+mn-ea"/>
              </a:rPr>
              <a:t>MCU</a:t>
            </a:r>
            <a:r>
              <a:rPr lang="zh-CN" altLang="zh-CN" sz="2400" dirty="0">
                <a:latin typeface="+mn-lt"/>
                <a:ea typeface="+mn-ea"/>
              </a:rPr>
              <a:t>）</a:t>
            </a:r>
            <a:endParaRPr lang="en-US" altLang="zh-CN" sz="2400" dirty="0">
              <a:latin typeface="+mn-lt"/>
              <a:ea typeface="+mn-ea"/>
            </a:endParaRPr>
          </a:p>
          <a:p>
            <a:pPr fontAlgn="auto">
              <a:spcBef>
                <a:spcPts val="0"/>
              </a:spcBef>
              <a:spcAft>
                <a:spcPts val="0"/>
              </a:spcAft>
              <a:defRPr/>
            </a:pPr>
            <a:r>
              <a:rPr lang="zh-CN" altLang="en-US" dirty="0">
                <a:latin typeface="+mn-lt"/>
                <a:ea typeface="+mn-ea"/>
              </a:rPr>
              <a:t>嵌入式微控制器又称单片机，是将整个计算机系统浓缩集成到一块芯片中。一般以某一种微处理器内核为核心，芯片内部集成</a:t>
            </a:r>
            <a:r>
              <a:rPr lang="en-US" altLang="zh-CN" dirty="0">
                <a:latin typeface="+mn-lt"/>
                <a:ea typeface="+mn-ea"/>
              </a:rPr>
              <a:t>ROM/EPROM</a:t>
            </a:r>
            <a:r>
              <a:rPr lang="zh-CN" altLang="en-US" dirty="0">
                <a:latin typeface="+mn-lt"/>
                <a:ea typeface="+mn-ea"/>
              </a:rPr>
              <a:t>、</a:t>
            </a:r>
            <a:r>
              <a:rPr lang="en-US" altLang="zh-CN" dirty="0">
                <a:latin typeface="+mn-lt"/>
                <a:ea typeface="+mn-ea"/>
              </a:rPr>
              <a:t>RAM</a:t>
            </a:r>
            <a:r>
              <a:rPr lang="zh-CN" altLang="en-US" dirty="0">
                <a:latin typeface="+mn-lt"/>
                <a:ea typeface="+mn-ea"/>
              </a:rPr>
              <a:t>、总线、总线逻辑、定时</a:t>
            </a:r>
            <a:r>
              <a:rPr lang="en-US" altLang="zh-CN" dirty="0">
                <a:latin typeface="+mn-lt"/>
                <a:ea typeface="+mn-ea"/>
              </a:rPr>
              <a:t>/</a:t>
            </a:r>
            <a:r>
              <a:rPr lang="zh-CN" altLang="en-US" dirty="0">
                <a:latin typeface="+mn-lt"/>
                <a:ea typeface="+mn-ea"/>
              </a:rPr>
              <a:t>计数器、</a:t>
            </a:r>
            <a:r>
              <a:rPr lang="en-US" altLang="zh-CN" dirty="0" err="1">
                <a:latin typeface="+mn-lt"/>
                <a:ea typeface="+mn-ea"/>
              </a:rPr>
              <a:t>WatchDog</a:t>
            </a:r>
            <a:r>
              <a:rPr lang="zh-CN" altLang="en-US" dirty="0">
                <a:latin typeface="+mn-lt"/>
                <a:ea typeface="+mn-ea"/>
              </a:rPr>
              <a:t>、</a:t>
            </a:r>
            <a:r>
              <a:rPr lang="en-US" altLang="zh-CN" dirty="0">
                <a:latin typeface="+mn-lt"/>
                <a:ea typeface="+mn-ea"/>
              </a:rPr>
              <a:t>I/O</a:t>
            </a:r>
            <a:r>
              <a:rPr lang="zh-CN" altLang="en-US" dirty="0">
                <a:latin typeface="+mn-lt"/>
                <a:ea typeface="+mn-ea"/>
              </a:rPr>
              <a:t>、串行口、脉宽调制输出、</a:t>
            </a:r>
            <a:r>
              <a:rPr lang="en-US" altLang="zh-CN" dirty="0">
                <a:latin typeface="+mn-lt"/>
                <a:ea typeface="+mn-ea"/>
              </a:rPr>
              <a:t>A/D</a:t>
            </a:r>
            <a:r>
              <a:rPr lang="zh-CN" altLang="en-US" dirty="0">
                <a:latin typeface="+mn-lt"/>
                <a:ea typeface="+mn-ea"/>
              </a:rPr>
              <a:t>、</a:t>
            </a:r>
            <a:r>
              <a:rPr lang="en-US" altLang="zh-CN" dirty="0">
                <a:latin typeface="+mn-lt"/>
                <a:ea typeface="+mn-ea"/>
              </a:rPr>
              <a:t>D/A</a:t>
            </a:r>
            <a:r>
              <a:rPr lang="zh-CN" altLang="en-US" dirty="0">
                <a:latin typeface="+mn-lt"/>
                <a:ea typeface="+mn-ea"/>
              </a:rPr>
              <a:t>、</a:t>
            </a:r>
            <a:r>
              <a:rPr lang="en-US" altLang="zh-CN" dirty="0">
                <a:latin typeface="+mn-lt"/>
                <a:ea typeface="+mn-ea"/>
              </a:rPr>
              <a:t>Flash</a:t>
            </a:r>
            <a:r>
              <a:rPr lang="zh-CN" altLang="en-US" dirty="0">
                <a:latin typeface="+mn-lt"/>
                <a:ea typeface="+mn-ea"/>
              </a:rPr>
              <a:t>、</a:t>
            </a:r>
            <a:r>
              <a:rPr lang="en-US" altLang="zh-CN" dirty="0">
                <a:latin typeface="+mn-lt"/>
                <a:ea typeface="+mn-ea"/>
              </a:rPr>
              <a:t>RAM</a:t>
            </a:r>
            <a:r>
              <a:rPr lang="zh-CN" altLang="en-US" dirty="0">
                <a:latin typeface="+mn-lt"/>
                <a:ea typeface="+mn-ea"/>
              </a:rPr>
              <a:t>、</a:t>
            </a:r>
            <a:r>
              <a:rPr lang="en-US" altLang="zh-CN" dirty="0">
                <a:latin typeface="+mn-lt"/>
                <a:ea typeface="+mn-ea"/>
              </a:rPr>
              <a:t>EEPROM</a:t>
            </a:r>
            <a:r>
              <a:rPr lang="zh-CN" altLang="en-US" dirty="0">
                <a:latin typeface="+mn-lt"/>
                <a:ea typeface="+mn-ea"/>
              </a:rPr>
              <a:t>等各种必要功能和外设。</a:t>
            </a:r>
            <a:r>
              <a:rPr lang="en-US" altLang="zh-CN" dirty="0">
                <a:latin typeface="+mn-lt"/>
                <a:ea typeface="+mn-ea"/>
              </a:rPr>
              <a:t>8051</a:t>
            </a:r>
            <a:r>
              <a:rPr lang="zh-CN" altLang="zh-CN" dirty="0">
                <a:latin typeface="+mn-lt"/>
                <a:ea typeface="+mn-ea"/>
              </a:rPr>
              <a:t>、</a:t>
            </a:r>
            <a:r>
              <a:rPr lang="en-US" altLang="zh-CN" dirty="0">
                <a:latin typeface="+mn-lt"/>
                <a:ea typeface="+mn-ea"/>
              </a:rPr>
              <a:t>P51XA</a:t>
            </a:r>
            <a:r>
              <a:rPr lang="zh-CN" altLang="zh-CN" dirty="0">
                <a:latin typeface="+mn-lt"/>
                <a:ea typeface="+mn-ea"/>
              </a:rPr>
              <a:t>、</a:t>
            </a:r>
            <a:r>
              <a:rPr lang="en-US" altLang="zh-CN" dirty="0">
                <a:latin typeface="+mn-lt"/>
                <a:ea typeface="+mn-ea"/>
              </a:rPr>
              <a:t>MCS-96/196/296</a:t>
            </a:r>
            <a:r>
              <a:rPr lang="zh-CN" altLang="zh-CN" dirty="0">
                <a:latin typeface="+mn-lt"/>
                <a:ea typeface="+mn-ea"/>
              </a:rPr>
              <a:t>、</a:t>
            </a:r>
            <a:r>
              <a:rPr lang="en-US" altLang="zh-CN" dirty="0">
                <a:latin typeface="+mn-lt"/>
                <a:ea typeface="+mn-ea"/>
              </a:rPr>
              <a:t>C166/167</a:t>
            </a:r>
            <a:r>
              <a:rPr lang="zh-CN" altLang="zh-CN" dirty="0">
                <a:latin typeface="+mn-lt"/>
                <a:ea typeface="+mn-ea"/>
              </a:rPr>
              <a:t>、</a:t>
            </a:r>
            <a:r>
              <a:rPr lang="en-US" altLang="zh-CN" dirty="0">
                <a:latin typeface="+mn-lt"/>
                <a:ea typeface="+mn-ea"/>
              </a:rPr>
              <a:t>MC68HC05/11/12/16</a:t>
            </a:r>
            <a:endParaRPr lang="en-US" altLang="zh-CN" dirty="0">
              <a:latin typeface="+mn-lt"/>
              <a:ea typeface="+mn-ea"/>
            </a:endParaRPr>
          </a:p>
          <a:p>
            <a:pPr marL="342900" indent="-342900" fontAlgn="auto">
              <a:spcBef>
                <a:spcPts val="0"/>
              </a:spcBef>
              <a:spcAft>
                <a:spcPts val="0"/>
              </a:spcAft>
              <a:buFont typeface="Wingdings" panose="05000000000000000000" pitchFamily="2" charset="2"/>
              <a:buChar char="p"/>
              <a:defRPr/>
            </a:pPr>
            <a:r>
              <a:rPr lang="zh-CN" altLang="zh-CN" sz="2400" b="1" dirty="0">
                <a:solidFill>
                  <a:srgbClr val="FF0000"/>
                </a:solidFill>
                <a:latin typeface="+mn-lt"/>
                <a:ea typeface="+mn-ea"/>
              </a:rPr>
              <a:t>嵌入式</a:t>
            </a:r>
            <a:r>
              <a:rPr lang="en-US" altLang="zh-CN" sz="2400" b="1" dirty="0">
                <a:solidFill>
                  <a:srgbClr val="FF0000"/>
                </a:solidFill>
                <a:latin typeface="+mn-lt"/>
                <a:ea typeface="+mn-ea"/>
              </a:rPr>
              <a:t>DSP</a:t>
            </a:r>
            <a:r>
              <a:rPr lang="zh-CN" altLang="zh-CN" sz="2400" b="1" dirty="0">
                <a:solidFill>
                  <a:srgbClr val="FF0000"/>
                </a:solidFill>
                <a:latin typeface="+mn-lt"/>
                <a:ea typeface="+mn-ea"/>
              </a:rPr>
              <a:t>处理器</a:t>
            </a:r>
            <a:r>
              <a:rPr lang="zh-CN" altLang="zh-CN" sz="2400" dirty="0">
                <a:latin typeface="+mn-lt"/>
                <a:ea typeface="+mn-ea"/>
              </a:rPr>
              <a:t>（</a:t>
            </a:r>
            <a:r>
              <a:rPr lang="en-US" altLang="zh-CN" sz="2400" dirty="0">
                <a:latin typeface="+mn-lt"/>
                <a:ea typeface="+mn-ea"/>
              </a:rPr>
              <a:t>Embedded Digital Signal Processor</a:t>
            </a:r>
            <a:r>
              <a:rPr lang="zh-CN" altLang="zh-CN" sz="2400" dirty="0">
                <a:latin typeface="+mn-lt"/>
                <a:ea typeface="+mn-ea"/>
              </a:rPr>
              <a:t>，</a:t>
            </a:r>
            <a:r>
              <a:rPr lang="en-US" altLang="zh-CN" sz="2400" dirty="0">
                <a:latin typeface="+mn-lt"/>
                <a:ea typeface="+mn-ea"/>
              </a:rPr>
              <a:t>EDSP</a:t>
            </a:r>
            <a:r>
              <a:rPr lang="zh-CN" altLang="zh-CN" sz="2400" dirty="0">
                <a:latin typeface="+mn-lt"/>
                <a:ea typeface="+mn-ea"/>
              </a:rPr>
              <a:t>） </a:t>
            </a:r>
            <a:endParaRPr lang="en-US" altLang="zh-CN" sz="2400" dirty="0">
              <a:latin typeface="+mn-lt"/>
              <a:ea typeface="+mn-ea"/>
            </a:endParaRPr>
          </a:p>
          <a:p>
            <a:pPr fontAlgn="auto">
              <a:spcBef>
                <a:spcPts val="0"/>
              </a:spcBef>
              <a:spcAft>
                <a:spcPts val="0"/>
              </a:spcAft>
              <a:defRPr/>
            </a:pPr>
            <a:r>
              <a:rPr lang="zh-CN" altLang="en-US" dirty="0">
                <a:latin typeface="+mn-lt"/>
                <a:ea typeface="+mn-ea"/>
              </a:rPr>
              <a:t>嵌入式</a:t>
            </a:r>
            <a:r>
              <a:rPr lang="en-US" altLang="zh-CN" dirty="0">
                <a:latin typeface="+mn-lt"/>
                <a:ea typeface="+mn-ea"/>
              </a:rPr>
              <a:t>DSP</a:t>
            </a:r>
            <a:r>
              <a:rPr lang="zh-CN" altLang="en-US" dirty="0">
                <a:latin typeface="+mn-lt"/>
                <a:ea typeface="+mn-ea"/>
              </a:rPr>
              <a:t>处理器有两个发展来源，一是</a:t>
            </a:r>
            <a:r>
              <a:rPr lang="en-US" altLang="zh-CN" dirty="0">
                <a:latin typeface="+mn-lt"/>
                <a:ea typeface="+mn-ea"/>
              </a:rPr>
              <a:t>DSP</a:t>
            </a:r>
            <a:r>
              <a:rPr lang="zh-CN" altLang="en-US" dirty="0">
                <a:latin typeface="+mn-lt"/>
                <a:ea typeface="+mn-ea"/>
              </a:rPr>
              <a:t>处理器经过单片化、</a:t>
            </a:r>
            <a:r>
              <a:rPr lang="en-US" altLang="zh-CN" dirty="0">
                <a:latin typeface="+mn-lt"/>
                <a:ea typeface="+mn-ea"/>
              </a:rPr>
              <a:t>EMC</a:t>
            </a:r>
            <a:r>
              <a:rPr lang="zh-CN" altLang="en-US" dirty="0">
                <a:latin typeface="+mn-lt"/>
                <a:ea typeface="+mn-ea"/>
              </a:rPr>
              <a:t>改造、增加片上外设成为嵌入式</a:t>
            </a:r>
            <a:r>
              <a:rPr lang="en-US" altLang="zh-CN" dirty="0">
                <a:latin typeface="+mn-lt"/>
                <a:ea typeface="+mn-ea"/>
              </a:rPr>
              <a:t>DSP</a:t>
            </a:r>
            <a:r>
              <a:rPr lang="zh-CN" altLang="en-US" dirty="0">
                <a:latin typeface="+mn-lt"/>
                <a:ea typeface="+mn-ea"/>
              </a:rPr>
              <a:t>处理器，</a:t>
            </a:r>
            <a:r>
              <a:rPr lang="en-US" altLang="zh-CN" dirty="0">
                <a:latin typeface="+mn-lt"/>
                <a:ea typeface="+mn-ea"/>
              </a:rPr>
              <a:t>TI</a:t>
            </a:r>
            <a:r>
              <a:rPr lang="zh-CN" altLang="en-US" dirty="0">
                <a:latin typeface="+mn-lt"/>
                <a:ea typeface="+mn-ea"/>
              </a:rPr>
              <a:t>的</a:t>
            </a:r>
            <a:r>
              <a:rPr lang="en-US" altLang="zh-CN" dirty="0">
                <a:latin typeface="+mn-lt"/>
                <a:ea typeface="+mn-ea"/>
              </a:rPr>
              <a:t>TMS320C2000/C5000</a:t>
            </a:r>
            <a:r>
              <a:rPr lang="zh-CN" altLang="en-US" dirty="0">
                <a:latin typeface="+mn-lt"/>
                <a:ea typeface="+mn-ea"/>
              </a:rPr>
              <a:t>等属于此范畴；二是在通用单片机或</a:t>
            </a:r>
            <a:r>
              <a:rPr lang="en-US" altLang="zh-CN" dirty="0">
                <a:latin typeface="+mn-lt"/>
                <a:ea typeface="+mn-ea"/>
              </a:rPr>
              <a:t>SOC</a:t>
            </a:r>
            <a:r>
              <a:rPr lang="zh-CN" altLang="en-US" dirty="0">
                <a:latin typeface="+mn-lt"/>
                <a:ea typeface="+mn-ea"/>
              </a:rPr>
              <a:t>中增加</a:t>
            </a:r>
            <a:r>
              <a:rPr lang="en-US" altLang="zh-CN" dirty="0">
                <a:latin typeface="+mn-lt"/>
                <a:ea typeface="+mn-ea"/>
              </a:rPr>
              <a:t>DSP</a:t>
            </a:r>
            <a:r>
              <a:rPr lang="zh-CN" altLang="en-US" dirty="0">
                <a:latin typeface="+mn-lt"/>
                <a:ea typeface="+mn-ea"/>
              </a:rPr>
              <a:t>协处理器，例如</a:t>
            </a:r>
            <a:r>
              <a:rPr lang="en-US" altLang="zh-CN" dirty="0">
                <a:latin typeface="+mn-lt"/>
                <a:ea typeface="+mn-ea"/>
              </a:rPr>
              <a:t>Intel</a:t>
            </a:r>
            <a:r>
              <a:rPr lang="zh-CN" altLang="en-US" dirty="0">
                <a:latin typeface="+mn-lt"/>
                <a:ea typeface="+mn-ea"/>
              </a:rPr>
              <a:t>的</a:t>
            </a:r>
            <a:r>
              <a:rPr lang="en-US" altLang="zh-CN" dirty="0">
                <a:latin typeface="+mn-lt"/>
                <a:ea typeface="+mn-ea"/>
              </a:rPr>
              <a:t>MCS-296</a:t>
            </a:r>
            <a:r>
              <a:rPr lang="zh-CN" altLang="en-US" dirty="0">
                <a:latin typeface="+mn-lt"/>
                <a:ea typeface="+mn-ea"/>
              </a:rPr>
              <a:t>和</a:t>
            </a:r>
            <a:r>
              <a:rPr lang="en-US" altLang="zh-CN" dirty="0">
                <a:latin typeface="+mn-lt"/>
                <a:ea typeface="+mn-ea"/>
              </a:rPr>
              <a:t>Infineon(Siemens)</a:t>
            </a:r>
            <a:r>
              <a:rPr lang="zh-CN" altLang="en-US" dirty="0">
                <a:latin typeface="+mn-lt"/>
                <a:ea typeface="+mn-ea"/>
              </a:rPr>
              <a:t>的</a:t>
            </a:r>
            <a:r>
              <a:rPr lang="en-US" altLang="zh-CN" dirty="0" err="1">
                <a:latin typeface="+mn-lt"/>
                <a:ea typeface="+mn-ea"/>
              </a:rPr>
              <a:t>TriCore</a:t>
            </a:r>
            <a:r>
              <a:rPr lang="zh-CN" altLang="en-US" dirty="0">
                <a:latin typeface="+mn-lt"/>
                <a:ea typeface="+mn-ea"/>
              </a:rPr>
              <a:t>。</a:t>
            </a:r>
            <a:endParaRPr lang="en-US" altLang="zh-CN" dirty="0">
              <a:latin typeface="+mn-lt"/>
              <a:ea typeface="+mn-ea"/>
            </a:endParaRPr>
          </a:p>
          <a:p>
            <a:pPr marL="342900" indent="-342900" fontAlgn="auto">
              <a:spcBef>
                <a:spcPts val="0"/>
              </a:spcBef>
              <a:spcAft>
                <a:spcPts val="0"/>
              </a:spcAft>
              <a:buFont typeface="Wingdings" panose="05000000000000000000" pitchFamily="2" charset="2"/>
              <a:buChar char="p"/>
              <a:defRPr/>
            </a:pPr>
            <a:r>
              <a:rPr lang="zh-CN" altLang="zh-CN" sz="2400" b="1" dirty="0">
                <a:solidFill>
                  <a:srgbClr val="FF0000"/>
                </a:solidFill>
                <a:latin typeface="+mn-lt"/>
                <a:ea typeface="+mn-ea"/>
              </a:rPr>
              <a:t>嵌入式片上系统</a:t>
            </a:r>
            <a:r>
              <a:rPr lang="zh-CN" altLang="zh-CN" sz="2400" dirty="0">
                <a:latin typeface="+mn-lt"/>
                <a:ea typeface="+mn-ea"/>
              </a:rPr>
              <a:t>（</a:t>
            </a:r>
            <a:r>
              <a:rPr lang="en-US" altLang="zh-CN" sz="2400" dirty="0">
                <a:latin typeface="+mn-lt"/>
                <a:ea typeface="+mn-ea"/>
              </a:rPr>
              <a:t>System On Chip</a:t>
            </a:r>
            <a:r>
              <a:rPr lang="zh-CN" altLang="zh-CN" sz="2400" dirty="0">
                <a:latin typeface="+mn-lt"/>
                <a:ea typeface="+mn-ea"/>
              </a:rPr>
              <a:t>）</a:t>
            </a:r>
            <a:endParaRPr lang="zh-CN" altLang="zh-CN" sz="2400" dirty="0">
              <a:latin typeface="+mn-lt"/>
              <a:ea typeface="+mn-ea"/>
            </a:endParaRPr>
          </a:p>
          <a:p>
            <a:pPr marL="0" indent="0" fontAlgn="auto">
              <a:spcBef>
                <a:spcPts val="0"/>
              </a:spcBef>
              <a:spcAft>
                <a:spcPts val="0"/>
              </a:spcAft>
              <a:buFont typeface="Wingdings" panose="05000000000000000000" pitchFamily="2" charset="2"/>
              <a:buNone/>
              <a:defRPr/>
            </a:pPr>
            <a:r>
              <a:rPr lang="en-US" altLang="zh-CN" sz="1800" dirty="0">
                <a:latin typeface="+mn-lt"/>
                <a:ea typeface="+mn-ea"/>
              </a:rPr>
              <a:t>简称SoC，也即片上系统。</a:t>
            </a:r>
            <a:r>
              <a:rPr lang="zh-CN" altLang="en-US" sz="1800" dirty="0">
                <a:latin typeface="+mn-lt"/>
                <a:ea typeface="+mn-ea"/>
              </a:rPr>
              <a:t>它</a:t>
            </a:r>
            <a:r>
              <a:rPr lang="en-US" altLang="zh-CN" sz="1800" dirty="0">
                <a:latin typeface="+mn-lt"/>
                <a:ea typeface="+mn-ea"/>
              </a:rPr>
              <a:t>是一个产品，是一个有专用目标的</a:t>
            </a:r>
            <a:r>
              <a:rPr lang="zh-CN" altLang="en-US" sz="1800" dirty="0">
                <a:latin typeface="+mn-lt"/>
                <a:ea typeface="+mn-ea"/>
              </a:rPr>
              <a:t>微小型系统</a:t>
            </a:r>
            <a:r>
              <a:rPr lang="en-US" altLang="zh-CN" sz="1800" dirty="0">
                <a:latin typeface="+mn-lt"/>
                <a:ea typeface="+mn-ea"/>
              </a:rPr>
              <a:t>，其中包含完整系统并有嵌入软件的全部内容。</a:t>
            </a:r>
            <a:endParaRPr lang="en-US" altLang="zh-CN" sz="1800" dirty="0">
              <a:latin typeface="+mn-lt"/>
              <a:ea typeface="+mn-ea"/>
            </a:endParaRPr>
          </a:p>
        </p:txBody>
      </p:sp>
      <p:sp>
        <p:nvSpPr>
          <p:cNvPr id="5" name="Rectangle 2"/>
          <p:cNvSpPr>
            <a:spLocks noGrp="1" noChangeArrowheads="1"/>
          </p:cNvSpPr>
          <p:nvPr>
            <p:ph type="title"/>
          </p:nvPr>
        </p:nvSpPr>
        <p:spPr>
          <a:xfrm>
            <a:off x="230188" y="242888"/>
            <a:ext cx="7005637" cy="954087"/>
          </a:xfrm>
        </p:spPr>
        <p:txBody>
          <a:bodyPr rtlCol="0"/>
          <a:lstStyle/>
          <a:p>
            <a:pPr fontAlgn="auto">
              <a:spcAft>
                <a:spcPts val="0"/>
              </a:spcAft>
              <a:defRPr/>
            </a:pPr>
            <a:r>
              <a:rPr kumimoji="1" lang="zh-CN" altLang="en-US" dirty="0"/>
              <a:t>嵌入式系统处理核心</a:t>
            </a:r>
            <a:endParaRPr kumimoji="1" lang="zh-CN" altLang="en-US" dirty="0"/>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188419">
                                            <p:txEl>
                                              <p:pRg st="0" end="0"/>
                                            </p:txEl>
                                          </p:spTgt>
                                        </p:tgtEl>
                                        <p:attrNameLst>
                                          <p:attrName>style.visibility</p:attrName>
                                        </p:attrNameLst>
                                      </p:cBhvr>
                                      <p:to>
                                        <p:strVal val="visible"/>
                                      </p:to>
                                    </p:set>
                                    <p:animEffect transition="in" filter="randombar(horizontal)">
                                      <p:cBhvr>
                                        <p:cTn id="7" dur="500"/>
                                        <p:tgtEl>
                                          <p:spTgt spid="188419">
                                            <p:txEl>
                                              <p:pRg st="0" end="0"/>
                                            </p:txEl>
                                          </p:spTgt>
                                        </p:tgtEl>
                                      </p:cBhvr>
                                    </p:animEffect>
                                  </p:childTnLst>
                                </p:cTn>
                              </p:par>
                              <p:par>
                                <p:cTn id="8" presetID="14" presetClass="entr" presetSubtype="10" fill="hold" nodeType="withEffect">
                                  <p:stCondLst>
                                    <p:cond delay="0"/>
                                  </p:stCondLst>
                                  <p:childTnLst>
                                    <p:set>
                                      <p:cBhvr>
                                        <p:cTn id="9" dur="1" fill="hold">
                                          <p:stCondLst>
                                            <p:cond delay="0"/>
                                          </p:stCondLst>
                                        </p:cTn>
                                        <p:tgtEl>
                                          <p:spTgt spid="188419">
                                            <p:txEl>
                                              <p:pRg st="1" end="1"/>
                                            </p:txEl>
                                          </p:spTgt>
                                        </p:tgtEl>
                                        <p:attrNameLst>
                                          <p:attrName>style.visibility</p:attrName>
                                        </p:attrNameLst>
                                      </p:cBhvr>
                                      <p:to>
                                        <p:strVal val="visible"/>
                                      </p:to>
                                    </p:set>
                                    <p:animEffect transition="in" filter="randombar(horizontal)">
                                      <p:cBhvr>
                                        <p:cTn id="10" dur="500"/>
                                        <p:tgtEl>
                                          <p:spTgt spid="188419">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nodeType="clickEffect">
                                  <p:stCondLst>
                                    <p:cond delay="0"/>
                                  </p:stCondLst>
                                  <p:childTnLst>
                                    <p:set>
                                      <p:cBhvr>
                                        <p:cTn id="14" dur="1" fill="hold">
                                          <p:stCondLst>
                                            <p:cond delay="0"/>
                                          </p:stCondLst>
                                        </p:cTn>
                                        <p:tgtEl>
                                          <p:spTgt spid="188419">
                                            <p:txEl>
                                              <p:pRg st="2" end="2"/>
                                            </p:txEl>
                                          </p:spTgt>
                                        </p:tgtEl>
                                        <p:attrNameLst>
                                          <p:attrName>style.visibility</p:attrName>
                                        </p:attrNameLst>
                                      </p:cBhvr>
                                      <p:to>
                                        <p:strVal val="visible"/>
                                      </p:to>
                                    </p:set>
                                    <p:animEffect transition="in" filter="randombar(horizontal)">
                                      <p:cBhvr>
                                        <p:cTn id="15" dur="500"/>
                                        <p:tgtEl>
                                          <p:spTgt spid="188419">
                                            <p:txEl>
                                              <p:pRg st="2" end="2"/>
                                            </p:txEl>
                                          </p:spTgt>
                                        </p:tgtEl>
                                      </p:cBhvr>
                                    </p:animEffect>
                                  </p:childTnLst>
                                </p:cTn>
                              </p:par>
                              <p:par>
                                <p:cTn id="16" presetID="14" presetClass="entr" presetSubtype="10" fill="hold" nodeType="withEffect">
                                  <p:stCondLst>
                                    <p:cond delay="0"/>
                                  </p:stCondLst>
                                  <p:childTnLst>
                                    <p:set>
                                      <p:cBhvr>
                                        <p:cTn id="17" dur="1" fill="hold">
                                          <p:stCondLst>
                                            <p:cond delay="0"/>
                                          </p:stCondLst>
                                        </p:cTn>
                                        <p:tgtEl>
                                          <p:spTgt spid="188419">
                                            <p:txEl>
                                              <p:pRg st="3" end="3"/>
                                            </p:txEl>
                                          </p:spTgt>
                                        </p:tgtEl>
                                        <p:attrNameLst>
                                          <p:attrName>style.visibility</p:attrName>
                                        </p:attrNameLst>
                                      </p:cBhvr>
                                      <p:to>
                                        <p:strVal val="visible"/>
                                      </p:to>
                                    </p:set>
                                    <p:animEffect transition="in" filter="randombar(horizontal)">
                                      <p:cBhvr>
                                        <p:cTn id="18" dur="500"/>
                                        <p:tgtEl>
                                          <p:spTgt spid="188419">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4" presetClass="entr" presetSubtype="10" fill="hold" nodeType="clickEffect">
                                  <p:stCondLst>
                                    <p:cond delay="0"/>
                                  </p:stCondLst>
                                  <p:childTnLst>
                                    <p:set>
                                      <p:cBhvr>
                                        <p:cTn id="22" dur="1" fill="hold">
                                          <p:stCondLst>
                                            <p:cond delay="0"/>
                                          </p:stCondLst>
                                        </p:cTn>
                                        <p:tgtEl>
                                          <p:spTgt spid="188419">
                                            <p:txEl>
                                              <p:pRg st="4" end="4"/>
                                            </p:txEl>
                                          </p:spTgt>
                                        </p:tgtEl>
                                        <p:attrNameLst>
                                          <p:attrName>style.visibility</p:attrName>
                                        </p:attrNameLst>
                                      </p:cBhvr>
                                      <p:to>
                                        <p:strVal val="visible"/>
                                      </p:to>
                                    </p:set>
                                    <p:animEffect transition="in" filter="randombar(horizontal)">
                                      <p:cBhvr>
                                        <p:cTn id="23" dur="500"/>
                                        <p:tgtEl>
                                          <p:spTgt spid="188419">
                                            <p:txEl>
                                              <p:pRg st="4" end="4"/>
                                            </p:txEl>
                                          </p:spTgt>
                                        </p:tgtEl>
                                      </p:cBhvr>
                                    </p:animEffect>
                                  </p:childTnLst>
                                </p:cTn>
                              </p:par>
                              <p:par>
                                <p:cTn id="24" presetID="14" presetClass="entr" presetSubtype="10" fill="hold" nodeType="withEffect">
                                  <p:stCondLst>
                                    <p:cond delay="0"/>
                                  </p:stCondLst>
                                  <p:childTnLst>
                                    <p:set>
                                      <p:cBhvr>
                                        <p:cTn id="25" dur="1" fill="hold">
                                          <p:stCondLst>
                                            <p:cond delay="0"/>
                                          </p:stCondLst>
                                        </p:cTn>
                                        <p:tgtEl>
                                          <p:spTgt spid="188419">
                                            <p:txEl>
                                              <p:pRg st="5" end="5"/>
                                            </p:txEl>
                                          </p:spTgt>
                                        </p:tgtEl>
                                        <p:attrNameLst>
                                          <p:attrName>style.visibility</p:attrName>
                                        </p:attrNameLst>
                                      </p:cBhvr>
                                      <p:to>
                                        <p:strVal val="visible"/>
                                      </p:to>
                                    </p:set>
                                    <p:animEffect transition="in" filter="randombar(horizontal)">
                                      <p:cBhvr>
                                        <p:cTn id="26" dur="500"/>
                                        <p:tgtEl>
                                          <p:spTgt spid="188419">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4" presetClass="entr" presetSubtype="10" fill="hold" nodeType="clickEffect">
                                  <p:stCondLst>
                                    <p:cond delay="0"/>
                                  </p:stCondLst>
                                  <p:childTnLst>
                                    <p:set>
                                      <p:cBhvr>
                                        <p:cTn id="30" dur="1" fill="hold">
                                          <p:stCondLst>
                                            <p:cond delay="0"/>
                                          </p:stCondLst>
                                        </p:cTn>
                                        <p:tgtEl>
                                          <p:spTgt spid="188419">
                                            <p:txEl>
                                              <p:pRg st="6" end="6"/>
                                            </p:txEl>
                                          </p:spTgt>
                                        </p:tgtEl>
                                        <p:attrNameLst>
                                          <p:attrName>style.visibility</p:attrName>
                                        </p:attrNameLst>
                                      </p:cBhvr>
                                      <p:to>
                                        <p:strVal val="visible"/>
                                      </p:to>
                                    </p:set>
                                    <p:animEffect transition="in" filter="randombar(horizontal)">
                                      <p:cBhvr>
                                        <p:cTn id="31" dur="500"/>
                                        <p:tgtEl>
                                          <p:spTgt spid="188419">
                                            <p:txEl>
                                              <p:pRg st="6" end="6"/>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4" presetClass="entr" presetSubtype="10" fill="hold" nodeType="clickEffect">
                                  <p:stCondLst>
                                    <p:cond delay="0"/>
                                  </p:stCondLst>
                                  <p:childTnLst>
                                    <p:set>
                                      <p:cBhvr>
                                        <p:cTn id="35" dur="1" fill="hold">
                                          <p:stCondLst>
                                            <p:cond delay="0"/>
                                          </p:stCondLst>
                                        </p:cTn>
                                        <p:tgtEl>
                                          <p:spTgt spid="188419">
                                            <p:txEl>
                                              <p:pRg st="7" end="7"/>
                                            </p:txEl>
                                          </p:spTgt>
                                        </p:tgtEl>
                                        <p:attrNameLst>
                                          <p:attrName>style.visibility</p:attrName>
                                        </p:attrNameLst>
                                      </p:cBhvr>
                                      <p:to>
                                        <p:strVal val="visible"/>
                                      </p:to>
                                    </p:set>
                                    <p:animEffect transition="in" filter="randombar(horizontal)">
                                      <p:cBhvr>
                                        <p:cTn id="36" dur="500"/>
                                        <p:tgtEl>
                                          <p:spTgt spid="188419">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txBox="1">
            <a:spLocks noChangeArrowheads="1"/>
          </p:cNvSpPr>
          <p:nvPr/>
        </p:nvSpPr>
        <p:spPr bwMode="auto">
          <a:xfrm>
            <a:off x="428625" y="1428750"/>
            <a:ext cx="8229600" cy="2684326"/>
          </a:xfrm>
          <a:prstGeom prst="rect">
            <a:avLst/>
          </a:prstGeom>
          <a:noFill/>
          <a:ln w="9525">
            <a:noFill/>
            <a:miter lim="800000"/>
          </a:ln>
        </p:spPr>
        <p:txBody>
          <a:bodyPr/>
          <a:lstStyle/>
          <a:p>
            <a:pPr marL="342900" indent="-342900">
              <a:lnSpc>
                <a:spcPct val="150000"/>
              </a:lnSpc>
              <a:spcBef>
                <a:spcPct val="20000"/>
              </a:spcBef>
              <a:buClr>
                <a:schemeClr val="accent1"/>
              </a:buClr>
              <a:buSzPct val="60000"/>
              <a:buFont typeface="Wingdings" panose="05000000000000000000" pitchFamily="2" charset="2"/>
              <a:buChar char="Ø"/>
              <a:defRPr/>
            </a:pPr>
            <a:r>
              <a:rPr lang="zh-CN" altLang="en-US" sz="2600" b="1" kern="0" dirty="0">
                <a:solidFill>
                  <a:srgbClr val="FF0000"/>
                </a:solidFill>
                <a:latin typeface="+mn-lt"/>
                <a:ea typeface="+mn-ea"/>
              </a:rPr>
              <a:t>嵌入式处理器在功能上与通用处理器的区别</a:t>
            </a:r>
            <a:r>
              <a:rPr lang="zh-CN" altLang="en-US" sz="2600" b="1" kern="0" dirty="0">
                <a:solidFill>
                  <a:srgbClr val="0000CC"/>
                </a:solidFill>
                <a:latin typeface="+mn-lt"/>
                <a:ea typeface="+mn-ea"/>
              </a:rPr>
              <a:t>在于嵌入式处理器上集成了大量的</a:t>
            </a:r>
            <a:r>
              <a:rPr lang="en-US" altLang="zh-CN" sz="2600" b="1" kern="0" dirty="0">
                <a:solidFill>
                  <a:srgbClr val="0000CC"/>
                </a:solidFill>
                <a:latin typeface="+mn-lt"/>
                <a:ea typeface="+mn-ea"/>
              </a:rPr>
              <a:t>I/O</a:t>
            </a:r>
            <a:r>
              <a:rPr lang="zh-CN" altLang="en-US" sz="2600" b="1" kern="0" dirty="0">
                <a:solidFill>
                  <a:srgbClr val="0000CC"/>
                </a:solidFill>
                <a:latin typeface="+mn-lt"/>
                <a:ea typeface="+mn-ea"/>
              </a:rPr>
              <a:t>电路。用户在开发时，根据系统需求选择嵌入式处理器，而不是选择嵌入式处理器另外配合</a:t>
            </a:r>
            <a:r>
              <a:rPr lang="en-US" altLang="zh-CN" sz="2600" b="1" kern="0" dirty="0">
                <a:solidFill>
                  <a:srgbClr val="0000CC"/>
                </a:solidFill>
                <a:latin typeface="+mn-lt"/>
                <a:ea typeface="+mn-ea"/>
              </a:rPr>
              <a:t>I/O</a:t>
            </a:r>
            <a:r>
              <a:rPr lang="zh-CN" altLang="en-US" sz="2600" b="1" kern="0" dirty="0">
                <a:solidFill>
                  <a:srgbClr val="0000CC"/>
                </a:solidFill>
                <a:latin typeface="+mn-lt"/>
                <a:ea typeface="+mn-ea"/>
              </a:rPr>
              <a:t>电路。 </a:t>
            </a:r>
            <a:endParaRPr lang="zh-CN" altLang="en-US" sz="2600" b="1" kern="0" dirty="0">
              <a:solidFill>
                <a:srgbClr val="0000CC"/>
              </a:solidFill>
              <a:latin typeface="+mn-lt"/>
              <a:ea typeface="+mn-ea"/>
            </a:endParaRPr>
          </a:p>
        </p:txBody>
      </p:sp>
      <p:sp>
        <p:nvSpPr>
          <p:cNvPr id="35843" name="Rectangle 2"/>
          <p:cNvSpPr>
            <a:spLocks noGrp="1" noChangeArrowheads="1"/>
          </p:cNvSpPr>
          <p:nvPr>
            <p:ph type="title"/>
          </p:nvPr>
        </p:nvSpPr>
        <p:spPr>
          <a:xfrm>
            <a:off x="304800" y="376238"/>
            <a:ext cx="7162800" cy="838200"/>
          </a:xfrm>
        </p:spPr>
        <p:txBody>
          <a:bodyPr/>
          <a:lstStyle/>
          <a:p>
            <a:pPr eaLnBrk="1" hangingPunct="1"/>
            <a:r>
              <a:rPr lang="en-US" altLang="zh-CN" sz="2800" smtClean="0"/>
              <a:t>1.3.1  </a:t>
            </a:r>
            <a:r>
              <a:rPr lang="zh-CN" altLang="en-US" sz="2800" smtClean="0"/>
              <a:t>嵌入式系统硬件平台</a:t>
            </a:r>
            <a:endParaRPr lang="zh-CN" altLang="en-US" sz="2800" b="0" smtClean="0"/>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3"/>
          <p:cNvSpPr txBox="1">
            <a:spLocks noChangeArrowheads="1"/>
          </p:cNvSpPr>
          <p:nvPr/>
        </p:nvSpPr>
        <p:spPr bwMode="auto">
          <a:xfrm>
            <a:off x="428625" y="1357948"/>
            <a:ext cx="8229600" cy="4429125"/>
          </a:xfrm>
          <a:prstGeom prst="rect">
            <a:avLst/>
          </a:prstGeom>
          <a:noFill/>
          <a:ln w="9525">
            <a:noFill/>
            <a:miter lim="800000"/>
          </a:ln>
        </p:spPr>
        <p:txBody>
          <a:bodyPr/>
          <a:lstStyle/>
          <a:p>
            <a:pPr marL="342900" indent="-342900" algn="just">
              <a:lnSpc>
                <a:spcPct val="135000"/>
              </a:lnSpc>
              <a:spcBef>
                <a:spcPct val="20000"/>
              </a:spcBef>
              <a:buClr>
                <a:schemeClr val="accent1"/>
              </a:buClr>
              <a:buSzPct val="60000"/>
              <a:buFont typeface="Wingdings" panose="05000000000000000000" pitchFamily="2" charset="2"/>
              <a:buChar char="Ø"/>
              <a:defRPr/>
            </a:pPr>
            <a:r>
              <a:rPr lang="zh-CN" altLang="en-US" sz="2600" b="1" kern="0" dirty="0">
                <a:solidFill>
                  <a:srgbClr val="FF0000"/>
                </a:solidFill>
                <a:latin typeface="+mn-lt"/>
                <a:ea typeface="+mn-ea"/>
              </a:rPr>
              <a:t>存储器</a:t>
            </a:r>
            <a:r>
              <a:rPr lang="zh-CN" altLang="en-US" sz="2600" b="1" kern="0" dirty="0">
                <a:solidFill>
                  <a:srgbClr val="0000CC"/>
                </a:solidFill>
                <a:latin typeface="+mn-lt"/>
                <a:ea typeface="+mn-ea"/>
              </a:rPr>
              <a:t>是构成嵌入式系统硬件的重要组成部分，是嵌入式系统存放数据和程序的功能部件；</a:t>
            </a:r>
            <a:endParaRPr lang="en-US" altLang="zh-CN" sz="2600" b="1" kern="0" dirty="0">
              <a:solidFill>
                <a:srgbClr val="0000CC"/>
              </a:solidFill>
              <a:latin typeface="+mn-lt"/>
              <a:ea typeface="+mn-ea"/>
            </a:endParaRPr>
          </a:p>
          <a:p>
            <a:pPr marL="342900" indent="-342900" algn="just">
              <a:lnSpc>
                <a:spcPct val="135000"/>
              </a:lnSpc>
              <a:spcBef>
                <a:spcPct val="20000"/>
              </a:spcBef>
              <a:buClr>
                <a:schemeClr val="accent1"/>
              </a:buClr>
              <a:buSzPct val="60000"/>
              <a:buFont typeface="Wingdings" panose="05000000000000000000" pitchFamily="2" charset="2"/>
              <a:buChar char="Ø"/>
              <a:defRPr/>
            </a:pPr>
            <a:r>
              <a:rPr lang="zh-CN" altLang="en-US" sz="2600" b="1" kern="0" dirty="0">
                <a:solidFill>
                  <a:srgbClr val="0000CC"/>
                </a:solidFill>
                <a:latin typeface="+mn-lt"/>
                <a:ea typeface="+mn-ea"/>
              </a:rPr>
              <a:t>存储设备主要用于各类数据的存储，常用的有静态易失型存储器（</a:t>
            </a:r>
            <a:r>
              <a:rPr lang="en-US" altLang="zh-CN" sz="2600" b="1" kern="0" dirty="0">
                <a:solidFill>
                  <a:srgbClr val="0000CC"/>
                </a:solidFill>
                <a:latin typeface="+mn-lt"/>
                <a:ea typeface="+mn-ea"/>
              </a:rPr>
              <a:t>RAM</a:t>
            </a:r>
            <a:r>
              <a:rPr lang="zh-CN" altLang="en-US" sz="2600" b="1" kern="0" dirty="0">
                <a:solidFill>
                  <a:srgbClr val="0000CC"/>
                </a:solidFill>
                <a:latin typeface="+mn-lt"/>
                <a:ea typeface="+mn-ea"/>
              </a:rPr>
              <a:t>、</a:t>
            </a:r>
            <a:r>
              <a:rPr lang="en-US" altLang="zh-CN" sz="2600" b="1" kern="0" dirty="0">
                <a:solidFill>
                  <a:srgbClr val="0000CC"/>
                </a:solidFill>
                <a:latin typeface="+mn-lt"/>
                <a:ea typeface="+mn-ea"/>
              </a:rPr>
              <a:t>SRAM</a:t>
            </a:r>
            <a:r>
              <a:rPr lang="zh-CN" altLang="en-US" sz="2600" b="1" kern="0" dirty="0">
                <a:solidFill>
                  <a:srgbClr val="0000CC"/>
                </a:solidFill>
                <a:latin typeface="+mn-lt"/>
                <a:ea typeface="+mn-ea"/>
              </a:rPr>
              <a:t>）、动态存储器（</a:t>
            </a:r>
            <a:r>
              <a:rPr lang="en-US" altLang="zh-CN" sz="2600" b="1" kern="0" dirty="0">
                <a:solidFill>
                  <a:srgbClr val="0000CC"/>
                </a:solidFill>
                <a:latin typeface="+mn-lt"/>
                <a:ea typeface="+mn-ea"/>
              </a:rPr>
              <a:t>DRAM</a:t>
            </a:r>
            <a:r>
              <a:rPr lang="zh-CN" altLang="en-US" sz="2600" b="1" kern="0" dirty="0">
                <a:solidFill>
                  <a:srgbClr val="0000CC"/>
                </a:solidFill>
                <a:latin typeface="+mn-lt"/>
                <a:ea typeface="+mn-ea"/>
              </a:rPr>
              <a:t>）和非易失型存储器（</a:t>
            </a:r>
            <a:r>
              <a:rPr lang="en-US" altLang="zh-CN" sz="2600" b="1" kern="0" dirty="0">
                <a:solidFill>
                  <a:srgbClr val="0000CC"/>
                </a:solidFill>
                <a:latin typeface="+mn-lt"/>
                <a:ea typeface="+mn-ea"/>
              </a:rPr>
              <a:t>ROM</a:t>
            </a:r>
            <a:r>
              <a:rPr lang="zh-CN" altLang="en-US" sz="2600" b="1" kern="0" dirty="0">
                <a:solidFill>
                  <a:srgbClr val="0000CC"/>
                </a:solidFill>
                <a:latin typeface="+mn-lt"/>
                <a:ea typeface="+mn-ea"/>
              </a:rPr>
              <a:t>、</a:t>
            </a:r>
            <a:r>
              <a:rPr lang="en-US" altLang="zh-CN" sz="2600" b="1" kern="0" dirty="0">
                <a:solidFill>
                  <a:srgbClr val="0000CC"/>
                </a:solidFill>
                <a:latin typeface="+mn-lt"/>
                <a:ea typeface="+mn-ea"/>
              </a:rPr>
              <a:t>EPROM</a:t>
            </a:r>
            <a:r>
              <a:rPr lang="zh-CN" altLang="en-US" sz="2600" b="1" kern="0" dirty="0">
                <a:solidFill>
                  <a:srgbClr val="0000CC"/>
                </a:solidFill>
                <a:latin typeface="+mn-lt"/>
                <a:ea typeface="+mn-ea"/>
              </a:rPr>
              <a:t>、</a:t>
            </a:r>
            <a:r>
              <a:rPr lang="en-US" altLang="zh-CN" sz="2600" b="1" kern="0" dirty="0">
                <a:solidFill>
                  <a:srgbClr val="0000CC"/>
                </a:solidFill>
                <a:latin typeface="+mn-lt"/>
                <a:ea typeface="+mn-ea"/>
              </a:rPr>
              <a:t>EEPROM</a:t>
            </a:r>
            <a:r>
              <a:rPr lang="zh-CN" altLang="en-US" sz="2600" b="1" kern="0" dirty="0">
                <a:solidFill>
                  <a:srgbClr val="0000CC"/>
                </a:solidFill>
                <a:latin typeface="+mn-lt"/>
                <a:ea typeface="+mn-ea"/>
              </a:rPr>
              <a:t>、</a:t>
            </a:r>
            <a:r>
              <a:rPr lang="en-US" altLang="zh-CN" sz="2600" b="1" kern="0" dirty="0">
                <a:solidFill>
                  <a:srgbClr val="0000CC"/>
                </a:solidFill>
                <a:latin typeface="+mn-lt"/>
                <a:ea typeface="+mn-ea"/>
              </a:rPr>
              <a:t>FLASH</a:t>
            </a:r>
            <a:r>
              <a:rPr lang="zh-CN" altLang="en-US" sz="2600" b="1" kern="0" dirty="0">
                <a:solidFill>
                  <a:srgbClr val="0000CC"/>
                </a:solidFill>
                <a:latin typeface="+mn-lt"/>
                <a:ea typeface="+mn-ea"/>
              </a:rPr>
              <a:t>）三种。</a:t>
            </a:r>
            <a:endParaRPr lang="zh-CN" altLang="en-US" sz="2600" b="1" kern="0" dirty="0">
              <a:solidFill>
                <a:srgbClr val="0000CC"/>
              </a:solidFill>
              <a:latin typeface="+mn-lt"/>
              <a:ea typeface="+mn-ea"/>
            </a:endParaRPr>
          </a:p>
          <a:p>
            <a:pPr marL="342900" indent="-342900" algn="just">
              <a:lnSpc>
                <a:spcPct val="135000"/>
              </a:lnSpc>
              <a:spcBef>
                <a:spcPct val="20000"/>
              </a:spcBef>
              <a:buClr>
                <a:schemeClr val="accent1"/>
              </a:buClr>
              <a:buSzPct val="60000"/>
              <a:buFont typeface="Wingdings" panose="05000000000000000000" pitchFamily="2" charset="2"/>
              <a:buChar char="Ø"/>
              <a:defRPr/>
            </a:pPr>
            <a:r>
              <a:rPr lang="zh-CN" altLang="en-US" sz="2600" b="1" kern="0" dirty="0">
                <a:solidFill>
                  <a:srgbClr val="0000CC"/>
                </a:solidFill>
                <a:latin typeface="+mn-lt"/>
                <a:ea typeface="+mn-ea"/>
              </a:rPr>
              <a:t>其中</a:t>
            </a:r>
            <a:r>
              <a:rPr lang="en-US" altLang="zh-CN" sz="2600" b="1" kern="0" dirty="0">
                <a:solidFill>
                  <a:srgbClr val="FF0000"/>
                </a:solidFill>
                <a:latin typeface="+mn-lt"/>
                <a:ea typeface="+mn-ea"/>
              </a:rPr>
              <a:t>FLASH</a:t>
            </a:r>
            <a:r>
              <a:rPr lang="zh-CN" altLang="en-US" sz="2600" b="1" kern="0" dirty="0">
                <a:solidFill>
                  <a:srgbClr val="0000CC"/>
                </a:solidFill>
                <a:latin typeface="+mn-lt"/>
                <a:ea typeface="+mn-ea"/>
              </a:rPr>
              <a:t>凭借其可擦写次数多、存储速度快、存储容量大、价格便宜等优点，在嵌入式领域内得到了广泛应用。</a:t>
            </a:r>
            <a:endParaRPr lang="zh-CN" altLang="en-US" sz="2600" b="1" kern="0" dirty="0">
              <a:solidFill>
                <a:srgbClr val="0000CC"/>
              </a:solidFill>
              <a:latin typeface="+mn-lt"/>
              <a:ea typeface="+mn-ea"/>
            </a:endParaRPr>
          </a:p>
        </p:txBody>
      </p:sp>
      <p:sp>
        <p:nvSpPr>
          <p:cNvPr id="33795" name="Rectangle 2"/>
          <p:cNvSpPr>
            <a:spLocks noGrp="1" noChangeArrowheads="1"/>
          </p:cNvSpPr>
          <p:nvPr>
            <p:ph type="title"/>
          </p:nvPr>
        </p:nvSpPr>
        <p:spPr>
          <a:xfrm>
            <a:off x="304800" y="376238"/>
            <a:ext cx="7162800" cy="838200"/>
          </a:xfrm>
        </p:spPr>
        <p:txBody>
          <a:bodyPr/>
          <a:lstStyle/>
          <a:p>
            <a:pPr eaLnBrk="1" hangingPunct="1"/>
            <a:r>
              <a:rPr lang="en-US" altLang="zh-CN" sz="2800" smtClean="0"/>
              <a:t>1.3.1  </a:t>
            </a:r>
            <a:r>
              <a:rPr lang="zh-CN" altLang="en-US" sz="2800" smtClean="0"/>
              <a:t>嵌入式系统硬件平台</a:t>
            </a:r>
            <a:endParaRPr lang="zh-CN" altLang="en-US" sz="2800" b="0" smtClean="0"/>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blinds(horizontal)">
                                      <p:cBhvr>
                                        <p:cTn id="7"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3"/>
          <p:cNvSpPr txBox="1">
            <a:spLocks noChangeArrowheads="1"/>
          </p:cNvSpPr>
          <p:nvPr/>
        </p:nvSpPr>
        <p:spPr bwMode="auto">
          <a:xfrm>
            <a:off x="428625" y="1571625"/>
            <a:ext cx="8229600" cy="4429125"/>
          </a:xfrm>
          <a:prstGeom prst="rect">
            <a:avLst/>
          </a:prstGeom>
          <a:noFill/>
          <a:ln w="9525">
            <a:noFill/>
            <a:miter lim="800000"/>
          </a:ln>
        </p:spPr>
        <p:txBody>
          <a:bodyPr/>
          <a:lstStyle/>
          <a:p>
            <a:pPr marL="342900" indent="-342900">
              <a:lnSpc>
                <a:spcPct val="150000"/>
              </a:lnSpc>
              <a:spcBef>
                <a:spcPct val="20000"/>
              </a:spcBef>
              <a:buClr>
                <a:schemeClr val="accent1"/>
              </a:buClr>
              <a:buSzPct val="60000"/>
              <a:buFont typeface="Wingdings" panose="05000000000000000000" pitchFamily="2" charset="2"/>
              <a:buChar char="Ø"/>
              <a:defRPr/>
            </a:pPr>
            <a:r>
              <a:rPr lang="zh-CN" altLang="en-US" sz="2600" b="1" kern="0" dirty="0">
                <a:solidFill>
                  <a:srgbClr val="FF0000"/>
                </a:solidFill>
                <a:latin typeface="+mn-lt"/>
                <a:ea typeface="+mn-ea"/>
              </a:rPr>
              <a:t>外围设备</a:t>
            </a:r>
            <a:r>
              <a:rPr lang="zh-CN" altLang="en-US" sz="2600" b="1" kern="0" dirty="0">
                <a:solidFill>
                  <a:srgbClr val="0000CC"/>
                </a:solidFill>
                <a:latin typeface="+mn-lt"/>
                <a:ea typeface="+mn-ea"/>
              </a:rPr>
              <a:t>决定了应用于不同领域的嵌入式系统的独特功能。</a:t>
            </a:r>
            <a:endParaRPr lang="zh-CN" altLang="en-US" sz="2600" b="1" kern="0" dirty="0">
              <a:solidFill>
                <a:srgbClr val="0000CC"/>
              </a:solidFill>
              <a:latin typeface="+mn-lt"/>
              <a:ea typeface="+mn-ea"/>
            </a:endParaRPr>
          </a:p>
          <a:p>
            <a:pPr marL="342900" indent="-342900">
              <a:lnSpc>
                <a:spcPct val="150000"/>
              </a:lnSpc>
              <a:spcBef>
                <a:spcPct val="20000"/>
              </a:spcBef>
              <a:buClr>
                <a:schemeClr val="accent1"/>
              </a:buClr>
              <a:buSzPct val="60000"/>
              <a:buFont typeface="Wingdings" panose="05000000000000000000" pitchFamily="2" charset="2"/>
              <a:buChar char="Ø"/>
              <a:defRPr/>
            </a:pPr>
            <a:r>
              <a:rPr lang="zh-CN" altLang="en-US" sz="2600" b="1" kern="0" dirty="0">
                <a:solidFill>
                  <a:srgbClr val="0000CC"/>
                </a:solidFill>
                <a:latin typeface="+mn-lt"/>
                <a:ea typeface="+mn-ea"/>
              </a:rPr>
              <a:t>在实际应用中，嵌入式系统硬件配置非常精简，除了微处理器和基本的外围电路以外，其余的电路可以根据需要和成本进行裁剪、定制</a:t>
            </a:r>
            <a:r>
              <a:rPr lang="zh-CN" altLang="en-US" sz="2600" b="1" kern="0" dirty="0" smtClean="0">
                <a:solidFill>
                  <a:srgbClr val="0000CC"/>
                </a:solidFill>
                <a:latin typeface="+mn-lt"/>
                <a:ea typeface="+mn-ea"/>
              </a:rPr>
              <a:t>。</a:t>
            </a:r>
            <a:endParaRPr lang="en-US" altLang="zh-CN" sz="2600" b="1" kern="0" dirty="0">
              <a:solidFill>
                <a:srgbClr val="0000CC"/>
              </a:solidFill>
              <a:latin typeface="+mn-lt"/>
              <a:ea typeface="+mn-ea"/>
            </a:endParaRPr>
          </a:p>
        </p:txBody>
      </p:sp>
      <p:sp>
        <p:nvSpPr>
          <p:cNvPr id="34819" name="Rectangle 2"/>
          <p:cNvSpPr>
            <a:spLocks noGrp="1" noChangeArrowheads="1"/>
          </p:cNvSpPr>
          <p:nvPr>
            <p:ph type="title"/>
          </p:nvPr>
        </p:nvSpPr>
        <p:spPr>
          <a:xfrm>
            <a:off x="304800" y="376238"/>
            <a:ext cx="7162800" cy="838200"/>
          </a:xfrm>
        </p:spPr>
        <p:txBody>
          <a:bodyPr/>
          <a:lstStyle/>
          <a:p>
            <a:pPr eaLnBrk="1" hangingPunct="1"/>
            <a:r>
              <a:rPr lang="en-US" altLang="zh-CN" sz="2800" smtClean="0"/>
              <a:t>1.3.1  </a:t>
            </a:r>
            <a:r>
              <a:rPr lang="zh-CN" altLang="en-US" sz="2800" smtClean="0"/>
              <a:t>嵌入式系统硬件平台</a:t>
            </a:r>
            <a:endParaRPr lang="zh-CN" altLang="en-US" sz="2800" b="0" smtClean="0"/>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blinds(horizontal)">
                                      <p:cBhvr>
                                        <p:cTn id="7"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3"/>
          <p:cNvSpPr>
            <a:spLocks noChangeArrowheads="1"/>
          </p:cNvSpPr>
          <p:nvPr/>
        </p:nvSpPr>
        <p:spPr bwMode="auto">
          <a:xfrm>
            <a:off x="2700338" y="1773238"/>
            <a:ext cx="7940675" cy="5256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110000"/>
              </a:lnSpc>
              <a:buFont typeface="Wingdings" panose="05000000000000000000" pitchFamily="2" charset="2"/>
              <a:buChar char="p"/>
            </a:pPr>
            <a:endParaRPr lang="en-US" altLang="zh-CN" sz="2000" b="1">
              <a:solidFill>
                <a:schemeClr val="tx2"/>
              </a:solidFill>
              <a:latin typeface="宋体" panose="02010600030101010101" pitchFamily="2" charset="-122"/>
            </a:endParaRPr>
          </a:p>
        </p:txBody>
      </p:sp>
      <p:sp>
        <p:nvSpPr>
          <p:cNvPr id="4" name="标题 3"/>
          <p:cNvSpPr>
            <a:spLocks noGrp="1"/>
          </p:cNvSpPr>
          <p:nvPr>
            <p:ph type="title"/>
          </p:nvPr>
        </p:nvSpPr>
        <p:spPr>
          <a:xfrm>
            <a:off x="230188" y="242888"/>
            <a:ext cx="7005637" cy="954087"/>
          </a:xfrm>
        </p:spPr>
        <p:txBody>
          <a:bodyPr rtlCol="0"/>
          <a:lstStyle/>
          <a:p>
            <a:pPr fontAlgn="auto">
              <a:spcAft>
                <a:spcPts val="0"/>
              </a:spcAft>
              <a:defRPr/>
            </a:pPr>
            <a:r>
              <a:rPr kumimoji="1" lang="zh-TW" altLang="en-US" dirty="0" smtClean="0"/>
              <a:t>外围硬件设备（</a:t>
            </a:r>
            <a:r>
              <a:rPr kumimoji="1" lang="en-US" altLang="zh-TW" dirty="0"/>
              <a:t>1/2</a:t>
            </a:r>
            <a:r>
              <a:rPr kumimoji="1" lang="zh-TW" altLang="en-US" dirty="0" smtClean="0"/>
              <a:t>）</a:t>
            </a:r>
            <a:endParaRPr kumimoji="1" lang="zh-CN" altLang="en-US" dirty="0"/>
          </a:p>
        </p:txBody>
      </p:sp>
      <p:sp>
        <p:nvSpPr>
          <p:cNvPr id="5" name="内容占位符 4"/>
          <p:cNvSpPr>
            <a:spLocks noGrp="1"/>
          </p:cNvSpPr>
          <p:nvPr>
            <p:ph idx="1"/>
          </p:nvPr>
        </p:nvSpPr>
        <p:spPr>
          <a:xfrm>
            <a:off x="457200" y="1341755"/>
            <a:ext cx="8686800" cy="5347970"/>
          </a:xfrm>
        </p:spPr>
        <p:txBody>
          <a:bodyPr rtlCol="0">
            <a:normAutofit fontScale="92500" lnSpcReduction="10000"/>
          </a:bodyPr>
          <a:lstStyle/>
          <a:p>
            <a:pPr fontAlgn="auto">
              <a:lnSpc>
                <a:spcPct val="110000"/>
              </a:lnSpc>
              <a:spcAft>
                <a:spcPts val="0"/>
              </a:spcAft>
              <a:defRPr/>
            </a:pPr>
            <a:r>
              <a:rPr lang="zh-CN" altLang="en-US" sz="2800" dirty="0">
                <a:solidFill>
                  <a:srgbClr val="FF0000"/>
                </a:solidFill>
                <a:latin typeface="宋体" panose="02010600030101010101" pitchFamily="2" charset="-122"/>
              </a:rPr>
              <a:t>片外总线：</a:t>
            </a:r>
            <a:r>
              <a:rPr lang="zh-CN" altLang="en-US" dirty="0">
                <a:solidFill>
                  <a:schemeClr val="tx2"/>
                </a:solidFill>
                <a:latin typeface="宋体" panose="02010600030101010101" pitchFamily="2" charset="-122"/>
              </a:rPr>
              <a:t>连接系统各个部件，进行互连和传输</a:t>
            </a:r>
            <a:r>
              <a:rPr lang="zh-CN" altLang="en-US" dirty="0" smtClean="0">
                <a:solidFill>
                  <a:schemeClr val="tx2"/>
                </a:solidFill>
                <a:latin typeface="宋体" panose="02010600030101010101" pitchFamily="2" charset="-122"/>
              </a:rPr>
              <a:t>信息。</a:t>
            </a:r>
            <a:endParaRPr lang="zh-CN" altLang="en-US" dirty="0">
              <a:solidFill>
                <a:schemeClr val="tx2"/>
              </a:solidFill>
              <a:latin typeface="宋体" panose="02010600030101010101" pitchFamily="2" charset="-122"/>
            </a:endParaRPr>
          </a:p>
          <a:p>
            <a:pPr lvl="1" fontAlgn="auto">
              <a:lnSpc>
                <a:spcPct val="110000"/>
              </a:lnSpc>
              <a:spcAft>
                <a:spcPts val="0"/>
              </a:spcAft>
              <a:buClr>
                <a:schemeClr val="tx1"/>
              </a:buClr>
              <a:buSzPct val="60000"/>
              <a:defRPr/>
            </a:pPr>
            <a:r>
              <a:rPr lang="en-US" altLang="zh-CN" sz="2000" dirty="0">
                <a:solidFill>
                  <a:schemeClr val="tx2"/>
                </a:solidFill>
                <a:latin typeface="宋体" panose="02010600030101010101" pitchFamily="2" charset="-122"/>
              </a:rPr>
              <a:t>ESIA</a:t>
            </a:r>
            <a:r>
              <a:rPr lang="zh-CN" altLang="en-US" sz="2000" dirty="0">
                <a:solidFill>
                  <a:schemeClr val="tx2"/>
                </a:solidFill>
                <a:latin typeface="宋体" panose="02010600030101010101" pitchFamily="2" charset="-122"/>
              </a:rPr>
              <a:t>总线、</a:t>
            </a:r>
            <a:r>
              <a:rPr lang="en-US" altLang="zh-CN" sz="2000" dirty="0">
                <a:solidFill>
                  <a:schemeClr val="tx2"/>
                </a:solidFill>
                <a:latin typeface="宋体" panose="02010600030101010101" pitchFamily="2" charset="-122"/>
              </a:rPr>
              <a:t>SCSI</a:t>
            </a:r>
            <a:r>
              <a:rPr lang="zh-CN" altLang="en-US" sz="2000" dirty="0">
                <a:solidFill>
                  <a:schemeClr val="tx2"/>
                </a:solidFill>
                <a:latin typeface="宋体" panose="02010600030101010101" pitchFamily="2" charset="-122"/>
              </a:rPr>
              <a:t>总线、</a:t>
            </a:r>
            <a:r>
              <a:rPr lang="en-US" altLang="zh-CN" sz="2000" dirty="0">
                <a:solidFill>
                  <a:schemeClr val="tx2"/>
                </a:solidFill>
                <a:latin typeface="宋体" panose="02010600030101010101" pitchFamily="2" charset="-122"/>
              </a:rPr>
              <a:t>PCI</a:t>
            </a:r>
            <a:r>
              <a:rPr lang="zh-CN" altLang="en-US" sz="2000" dirty="0">
                <a:solidFill>
                  <a:schemeClr val="tx2"/>
                </a:solidFill>
                <a:latin typeface="宋体" panose="02010600030101010101" pitchFamily="2" charset="-122"/>
              </a:rPr>
              <a:t>总线</a:t>
            </a:r>
            <a:endParaRPr lang="zh-CN" altLang="en-US" sz="2000" dirty="0">
              <a:solidFill>
                <a:schemeClr val="tx2"/>
              </a:solidFill>
              <a:latin typeface="宋体" panose="02010600030101010101" pitchFamily="2" charset="-122"/>
            </a:endParaRPr>
          </a:p>
          <a:p>
            <a:pPr lvl="1" fontAlgn="auto">
              <a:lnSpc>
                <a:spcPct val="110000"/>
              </a:lnSpc>
              <a:spcAft>
                <a:spcPts val="0"/>
              </a:spcAft>
              <a:buClr>
                <a:schemeClr val="tx1"/>
              </a:buClr>
              <a:buSzPct val="60000"/>
              <a:defRPr/>
            </a:pPr>
            <a:r>
              <a:rPr lang="en-US" altLang="zh-CN" sz="2000" dirty="0">
                <a:solidFill>
                  <a:schemeClr val="tx2"/>
                </a:solidFill>
                <a:latin typeface="宋体" panose="02010600030101010101" pitchFamily="2" charset="-122"/>
              </a:rPr>
              <a:t>AMBA</a:t>
            </a:r>
            <a:r>
              <a:rPr lang="zh-CN" altLang="en-US" sz="2000" dirty="0">
                <a:solidFill>
                  <a:schemeClr val="tx2"/>
                </a:solidFill>
                <a:latin typeface="宋体" panose="02010600030101010101" pitchFamily="2" charset="-122"/>
              </a:rPr>
              <a:t>总线：</a:t>
            </a:r>
            <a:r>
              <a:rPr lang="en-US" altLang="zh-CN" sz="2000" dirty="0">
                <a:solidFill>
                  <a:schemeClr val="tx2"/>
                </a:solidFill>
                <a:latin typeface="宋体" panose="02010600030101010101" pitchFamily="2" charset="-122"/>
              </a:rPr>
              <a:t>ARM</a:t>
            </a:r>
            <a:r>
              <a:rPr lang="zh-CN" altLang="en-US" sz="2000" dirty="0">
                <a:solidFill>
                  <a:schemeClr val="tx2"/>
                </a:solidFill>
                <a:latin typeface="宋体" panose="02010600030101010101" pitchFamily="2" charset="-122"/>
              </a:rPr>
              <a:t>研发的总线规范</a:t>
            </a:r>
            <a:endParaRPr lang="zh-CN" altLang="en-US" sz="2000" dirty="0">
              <a:solidFill>
                <a:schemeClr val="tx2"/>
              </a:solidFill>
              <a:latin typeface="宋体" panose="02010600030101010101" pitchFamily="2" charset="-122"/>
            </a:endParaRPr>
          </a:p>
          <a:p>
            <a:pPr lvl="1" fontAlgn="auto">
              <a:lnSpc>
                <a:spcPct val="110000"/>
              </a:lnSpc>
              <a:spcAft>
                <a:spcPts val="0"/>
              </a:spcAft>
              <a:buClr>
                <a:schemeClr val="tx1"/>
              </a:buClr>
              <a:buSzPct val="60000"/>
              <a:defRPr/>
            </a:pPr>
            <a:r>
              <a:rPr lang="zh-CN" altLang="en-US" sz="2000" dirty="0">
                <a:solidFill>
                  <a:schemeClr val="tx2"/>
                </a:solidFill>
                <a:latin typeface="宋体" panose="02010600030101010101" pitchFamily="2" charset="-122"/>
              </a:rPr>
              <a:t>专用总线</a:t>
            </a:r>
            <a:endParaRPr lang="zh-CN" altLang="en-US" sz="2000" dirty="0">
              <a:solidFill>
                <a:schemeClr val="tx2"/>
              </a:solidFill>
              <a:latin typeface="宋体" panose="02010600030101010101" pitchFamily="2" charset="-122"/>
            </a:endParaRPr>
          </a:p>
          <a:p>
            <a:pPr lvl="2" fontAlgn="auto">
              <a:lnSpc>
                <a:spcPct val="110000"/>
              </a:lnSpc>
              <a:spcAft>
                <a:spcPts val="0"/>
              </a:spcAft>
              <a:buSzPct val="95000"/>
              <a:defRPr/>
            </a:pPr>
            <a:r>
              <a:rPr lang="en-US" altLang="zh-CN" sz="1800" b="1" dirty="0" err="1">
                <a:solidFill>
                  <a:schemeClr val="tx2"/>
                </a:solidFill>
                <a:latin typeface="宋体" panose="02010600030101010101" pitchFamily="2" charset="-122"/>
              </a:rPr>
              <a:t>CompactPCI</a:t>
            </a:r>
            <a:r>
              <a:rPr lang="zh-CN" altLang="en-US" sz="1800" b="1" dirty="0">
                <a:solidFill>
                  <a:schemeClr val="tx2"/>
                </a:solidFill>
                <a:latin typeface="宋体" panose="02010600030101010101" pitchFamily="2" charset="-122"/>
              </a:rPr>
              <a:t>总线：工业控制</a:t>
            </a:r>
            <a:endParaRPr lang="zh-CN" altLang="en-US" sz="1800" b="1" dirty="0">
              <a:solidFill>
                <a:schemeClr val="tx2"/>
              </a:solidFill>
              <a:latin typeface="宋体" panose="02010600030101010101" pitchFamily="2" charset="-122"/>
            </a:endParaRPr>
          </a:p>
          <a:p>
            <a:pPr lvl="2" fontAlgn="auto">
              <a:lnSpc>
                <a:spcPct val="110000"/>
              </a:lnSpc>
              <a:spcAft>
                <a:spcPts val="0"/>
              </a:spcAft>
              <a:buSzPct val="95000"/>
              <a:defRPr/>
            </a:pPr>
            <a:r>
              <a:rPr lang="en-US" altLang="zh-CN" sz="1800" b="1" dirty="0">
                <a:solidFill>
                  <a:schemeClr val="tx2"/>
                </a:solidFill>
                <a:latin typeface="宋体" panose="02010600030101010101" pitchFamily="2" charset="-122"/>
              </a:rPr>
              <a:t>CAN</a:t>
            </a:r>
            <a:r>
              <a:rPr lang="zh-CN" altLang="en-US" sz="1800" b="1" dirty="0">
                <a:solidFill>
                  <a:schemeClr val="tx2"/>
                </a:solidFill>
                <a:latin typeface="宋体" panose="02010600030101010101" pitchFamily="2" charset="-122"/>
              </a:rPr>
              <a:t>总线：汽车电子总线</a:t>
            </a:r>
            <a:endParaRPr lang="zh-CN" altLang="en-US" sz="1800" b="1" dirty="0">
              <a:solidFill>
                <a:schemeClr val="tx2"/>
              </a:solidFill>
              <a:latin typeface="宋体" panose="02010600030101010101" pitchFamily="2" charset="-122"/>
            </a:endParaRPr>
          </a:p>
          <a:p>
            <a:pPr lvl="2" fontAlgn="auto">
              <a:lnSpc>
                <a:spcPct val="110000"/>
              </a:lnSpc>
              <a:spcAft>
                <a:spcPts val="0"/>
              </a:spcAft>
              <a:buSzPct val="95000"/>
              <a:defRPr/>
            </a:pPr>
            <a:r>
              <a:rPr lang="en-US" altLang="zh-CN" sz="1800" b="1" dirty="0">
                <a:solidFill>
                  <a:schemeClr val="tx2"/>
                </a:solidFill>
                <a:latin typeface="宋体" panose="02010600030101010101" pitchFamily="2" charset="-122"/>
              </a:rPr>
              <a:t>1553B</a:t>
            </a:r>
            <a:r>
              <a:rPr lang="zh-CN" altLang="en-US" sz="1800" b="1" dirty="0">
                <a:solidFill>
                  <a:schemeClr val="tx2"/>
                </a:solidFill>
                <a:latin typeface="宋体" panose="02010600030101010101" pitchFamily="2" charset="-122"/>
              </a:rPr>
              <a:t>总线：航空工业总线</a:t>
            </a:r>
            <a:endParaRPr lang="zh-CN" altLang="en-US" sz="1800" b="1" dirty="0">
              <a:solidFill>
                <a:schemeClr val="tx2"/>
              </a:solidFill>
              <a:latin typeface="宋体" panose="02010600030101010101" pitchFamily="2" charset="-122"/>
            </a:endParaRPr>
          </a:p>
          <a:p>
            <a:pPr fontAlgn="auto">
              <a:lnSpc>
                <a:spcPct val="110000"/>
              </a:lnSpc>
              <a:spcAft>
                <a:spcPts val="0"/>
              </a:spcAft>
              <a:defRPr/>
            </a:pPr>
            <a:r>
              <a:rPr lang="zh-CN" altLang="en-US" sz="2800" dirty="0">
                <a:solidFill>
                  <a:srgbClr val="FF0000"/>
                </a:solidFill>
                <a:latin typeface="宋体" panose="02010600030101010101" pitchFamily="2" charset="-122"/>
              </a:rPr>
              <a:t>电子盘：</a:t>
            </a:r>
            <a:r>
              <a:rPr lang="zh-CN" altLang="en-US" dirty="0">
                <a:solidFill>
                  <a:schemeClr val="tx2"/>
                </a:solidFill>
                <a:latin typeface="宋体" panose="02010600030101010101" pitchFamily="2" charset="-122"/>
              </a:rPr>
              <a:t>采用</a:t>
            </a:r>
            <a:r>
              <a:rPr lang="en-US" altLang="zh-CN" dirty="0">
                <a:solidFill>
                  <a:schemeClr val="tx2"/>
                </a:solidFill>
                <a:latin typeface="宋体" panose="02010600030101010101" pitchFamily="2" charset="-122"/>
              </a:rPr>
              <a:t>flash</a:t>
            </a:r>
            <a:r>
              <a:rPr lang="zh-CN" altLang="en-US" dirty="0">
                <a:solidFill>
                  <a:schemeClr val="tx2"/>
                </a:solidFill>
                <a:latin typeface="宋体" panose="02010600030101010101" pitchFamily="2" charset="-122"/>
              </a:rPr>
              <a:t>芯片存储数据，体积小、功耗低、抗震</a:t>
            </a:r>
            <a:endParaRPr lang="zh-CN" altLang="en-US" dirty="0">
              <a:solidFill>
                <a:schemeClr val="tx2"/>
              </a:solidFill>
              <a:latin typeface="宋体" panose="02010600030101010101" pitchFamily="2" charset="-122"/>
            </a:endParaRPr>
          </a:p>
          <a:p>
            <a:pPr lvl="1" fontAlgn="auto">
              <a:lnSpc>
                <a:spcPct val="110000"/>
              </a:lnSpc>
              <a:spcAft>
                <a:spcPts val="0"/>
              </a:spcAft>
              <a:buClr>
                <a:schemeClr val="tx1"/>
              </a:buClr>
              <a:buSzPct val="60000"/>
              <a:defRPr/>
            </a:pPr>
            <a:r>
              <a:rPr lang="en-US" altLang="zh-CN" sz="2000" dirty="0">
                <a:solidFill>
                  <a:schemeClr val="tx2"/>
                </a:solidFill>
                <a:latin typeface="宋体" panose="02010600030101010101" pitchFamily="2" charset="-122"/>
              </a:rPr>
              <a:t>DOC</a:t>
            </a:r>
            <a:r>
              <a:rPr lang="zh-CN" altLang="en-US" sz="2000" dirty="0">
                <a:solidFill>
                  <a:schemeClr val="tx2"/>
                </a:solidFill>
                <a:latin typeface="宋体" panose="02010600030101010101" pitchFamily="2" charset="-122"/>
              </a:rPr>
              <a:t>：</a:t>
            </a:r>
            <a:r>
              <a:rPr lang="en-US" altLang="zh-CN" sz="2000" dirty="0">
                <a:solidFill>
                  <a:schemeClr val="tx2"/>
                </a:solidFill>
                <a:latin typeface="宋体" panose="02010600030101010101" pitchFamily="2" charset="-122"/>
              </a:rPr>
              <a:t>Disk on Chip</a:t>
            </a:r>
            <a:endParaRPr lang="en-US" altLang="zh-CN" sz="2000" dirty="0">
              <a:solidFill>
                <a:schemeClr val="tx2"/>
              </a:solidFill>
              <a:latin typeface="宋体" panose="02010600030101010101" pitchFamily="2" charset="-122"/>
            </a:endParaRPr>
          </a:p>
          <a:p>
            <a:pPr lvl="1" fontAlgn="auto">
              <a:lnSpc>
                <a:spcPct val="110000"/>
              </a:lnSpc>
              <a:spcAft>
                <a:spcPts val="0"/>
              </a:spcAft>
              <a:buClr>
                <a:schemeClr val="tx1"/>
              </a:buClr>
              <a:buSzPct val="60000"/>
              <a:defRPr/>
            </a:pPr>
            <a:r>
              <a:rPr lang="en-US" altLang="zh-CN" sz="2000" dirty="0">
                <a:solidFill>
                  <a:schemeClr val="tx2"/>
                </a:solidFill>
                <a:latin typeface="宋体" panose="02010600030101010101" pitchFamily="2" charset="-122"/>
              </a:rPr>
              <a:t>DOM</a:t>
            </a:r>
            <a:r>
              <a:rPr lang="zh-CN" altLang="en-US" sz="2000" dirty="0">
                <a:solidFill>
                  <a:schemeClr val="tx2"/>
                </a:solidFill>
                <a:latin typeface="宋体" panose="02010600030101010101" pitchFamily="2" charset="-122"/>
              </a:rPr>
              <a:t>：</a:t>
            </a:r>
            <a:r>
              <a:rPr lang="en-US" altLang="zh-CN" sz="2000" dirty="0">
                <a:solidFill>
                  <a:schemeClr val="tx2"/>
                </a:solidFill>
                <a:latin typeface="宋体" panose="02010600030101010101" pitchFamily="2" charset="-122"/>
              </a:rPr>
              <a:t>IDE</a:t>
            </a:r>
            <a:r>
              <a:rPr lang="zh-CN" altLang="en-US" sz="2000" dirty="0">
                <a:solidFill>
                  <a:schemeClr val="tx2"/>
                </a:solidFill>
                <a:latin typeface="宋体" panose="02010600030101010101" pitchFamily="2" charset="-122"/>
              </a:rPr>
              <a:t>电子盘</a:t>
            </a:r>
            <a:endParaRPr lang="zh-CN" altLang="en-US" sz="2000" dirty="0">
              <a:solidFill>
                <a:schemeClr val="tx2"/>
              </a:solidFill>
              <a:latin typeface="宋体" panose="02010600030101010101" pitchFamily="2" charset="-122"/>
            </a:endParaRPr>
          </a:p>
          <a:p>
            <a:pPr lvl="1" fontAlgn="auto">
              <a:lnSpc>
                <a:spcPct val="110000"/>
              </a:lnSpc>
              <a:spcAft>
                <a:spcPts val="0"/>
              </a:spcAft>
              <a:buClr>
                <a:schemeClr val="tx1"/>
              </a:buClr>
              <a:buSzPct val="60000"/>
              <a:defRPr/>
            </a:pPr>
            <a:r>
              <a:rPr lang="en-US" altLang="zh-CN" sz="2000" dirty="0">
                <a:solidFill>
                  <a:schemeClr val="tx2"/>
                </a:solidFill>
                <a:latin typeface="宋体" panose="02010600030101010101" pitchFamily="2" charset="-122"/>
              </a:rPr>
              <a:t>CF</a:t>
            </a:r>
            <a:r>
              <a:rPr lang="zh-CN" altLang="en-US" sz="2000" dirty="0">
                <a:solidFill>
                  <a:schemeClr val="tx2"/>
                </a:solidFill>
                <a:latin typeface="宋体" panose="02010600030101010101" pitchFamily="2" charset="-122"/>
              </a:rPr>
              <a:t>：</a:t>
            </a:r>
            <a:r>
              <a:rPr lang="en-US" altLang="zh-CN" sz="2000" dirty="0">
                <a:solidFill>
                  <a:schemeClr val="tx2"/>
                </a:solidFill>
                <a:latin typeface="宋体" panose="02010600030101010101" pitchFamily="2" charset="-122"/>
              </a:rPr>
              <a:t>CompactFlash</a:t>
            </a:r>
            <a:endParaRPr lang="en-US" altLang="zh-CN" sz="2000" dirty="0">
              <a:solidFill>
                <a:schemeClr val="tx2"/>
              </a:solidFill>
              <a:latin typeface="宋体" panose="02010600030101010101" pitchFamily="2" charset="-122"/>
            </a:endParaRPr>
          </a:p>
          <a:p>
            <a:pPr lvl="1" fontAlgn="auto">
              <a:lnSpc>
                <a:spcPct val="110000"/>
              </a:lnSpc>
              <a:spcAft>
                <a:spcPts val="0"/>
              </a:spcAft>
              <a:buClr>
                <a:schemeClr val="tx1"/>
              </a:buClr>
              <a:buSzPct val="60000"/>
              <a:defRPr/>
            </a:pPr>
            <a:r>
              <a:rPr lang="en-US" altLang="zh-CN" sz="2000" dirty="0">
                <a:solidFill>
                  <a:schemeClr val="tx2"/>
                </a:solidFill>
                <a:latin typeface="宋体" panose="02010600030101010101" pitchFamily="2" charset="-122"/>
              </a:rPr>
              <a:t>SM</a:t>
            </a:r>
            <a:r>
              <a:rPr lang="zh-CN" altLang="en-US" sz="2000" dirty="0">
                <a:solidFill>
                  <a:schemeClr val="tx2"/>
                </a:solidFill>
                <a:latin typeface="宋体" panose="02010600030101010101" pitchFamily="2" charset="-122"/>
              </a:rPr>
              <a:t>：</a:t>
            </a:r>
            <a:r>
              <a:rPr lang="en-US" altLang="zh-CN" sz="2000" dirty="0">
                <a:solidFill>
                  <a:schemeClr val="tx2"/>
                </a:solidFill>
                <a:latin typeface="宋体" panose="02010600030101010101" pitchFamily="2" charset="-122"/>
              </a:rPr>
              <a:t>Smart Media</a:t>
            </a:r>
            <a:endParaRPr lang="en-US" altLang="zh-CN" sz="2000" dirty="0">
              <a:solidFill>
                <a:schemeClr val="tx2"/>
              </a:solidFill>
              <a:latin typeface="宋体" panose="02010600030101010101" pitchFamily="2" charset="-122"/>
            </a:endParaRPr>
          </a:p>
          <a:p>
            <a:pPr lvl="1" fontAlgn="auto">
              <a:lnSpc>
                <a:spcPct val="110000"/>
              </a:lnSpc>
              <a:spcAft>
                <a:spcPts val="0"/>
              </a:spcAft>
              <a:buClr>
                <a:schemeClr val="tx1"/>
              </a:buClr>
              <a:buSzPct val="60000"/>
              <a:defRPr/>
            </a:pPr>
            <a:r>
              <a:rPr lang="en-US" altLang="zh-CN" sz="2000" dirty="0">
                <a:solidFill>
                  <a:schemeClr val="tx2"/>
                </a:solidFill>
                <a:latin typeface="宋体" panose="02010600030101010101" pitchFamily="2" charset="-122"/>
              </a:rPr>
              <a:t>MS</a:t>
            </a:r>
            <a:r>
              <a:rPr lang="zh-CN" altLang="en-US" sz="2000" dirty="0">
                <a:solidFill>
                  <a:schemeClr val="tx2"/>
                </a:solidFill>
                <a:latin typeface="宋体" panose="02010600030101010101" pitchFamily="2" charset="-122"/>
              </a:rPr>
              <a:t>：</a:t>
            </a:r>
            <a:r>
              <a:rPr lang="en-US" altLang="zh-CN" sz="2000" dirty="0">
                <a:solidFill>
                  <a:schemeClr val="tx2"/>
                </a:solidFill>
                <a:latin typeface="宋体" panose="02010600030101010101" pitchFamily="2" charset="-122"/>
              </a:rPr>
              <a:t>Memory Stick</a:t>
            </a:r>
            <a:endParaRPr lang="en-US" altLang="zh-CN" sz="2000" dirty="0">
              <a:solidFill>
                <a:schemeClr val="tx2"/>
              </a:solidFill>
              <a:latin typeface="宋体" panose="02010600030101010101" pitchFamily="2" charset="-122"/>
            </a:endParaRPr>
          </a:p>
          <a:p>
            <a:pPr lvl="1" fontAlgn="auto">
              <a:lnSpc>
                <a:spcPct val="110000"/>
              </a:lnSpc>
              <a:spcAft>
                <a:spcPts val="0"/>
              </a:spcAft>
              <a:buClr>
                <a:schemeClr val="tx1"/>
              </a:buClr>
              <a:buSzPct val="60000"/>
              <a:defRPr/>
            </a:pPr>
            <a:r>
              <a:rPr lang="en-US" altLang="zh-CN" sz="2000" dirty="0">
                <a:solidFill>
                  <a:schemeClr val="tx2"/>
                </a:solidFill>
                <a:latin typeface="宋体" panose="02010600030101010101" pitchFamily="2" charset="-122"/>
              </a:rPr>
              <a:t>SSD</a:t>
            </a:r>
            <a:r>
              <a:rPr lang="zh-CN" altLang="en-US" sz="2000" dirty="0">
                <a:solidFill>
                  <a:schemeClr val="tx2"/>
                </a:solidFill>
                <a:latin typeface="宋体" panose="02010600030101010101" pitchFamily="2" charset="-122"/>
              </a:rPr>
              <a:t>：</a:t>
            </a:r>
            <a:r>
              <a:rPr lang="en-US" altLang="zh-CN" sz="2000" dirty="0">
                <a:solidFill>
                  <a:schemeClr val="tx2"/>
                </a:solidFill>
                <a:latin typeface="宋体" panose="02010600030101010101" pitchFamily="2" charset="-122"/>
              </a:rPr>
              <a:t>RAID</a:t>
            </a:r>
            <a:r>
              <a:rPr lang="zh-CN" altLang="en-US" sz="2000" dirty="0">
                <a:solidFill>
                  <a:schemeClr val="tx2"/>
                </a:solidFill>
                <a:latin typeface="宋体" panose="02010600030101010101" pitchFamily="2" charset="-122"/>
              </a:rPr>
              <a:t>方式的</a:t>
            </a:r>
            <a:r>
              <a:rPr lang="en-US" altLang="zh-CN" sz="2000" dirty="0">
                <a:solidFill>
                  <a:schemeClr val="tx2"/>
                </a:solidFill>
                <a:latin typeface="宋体" panose="02010600030101010101" pitchFamily="2" charset="-122"/>
              </a:rPr>
              <a:t>FLASH</a:t>
            </a:r>
            <a:endParaRPr lang="en-US" altLang="zh-CN" sz="2000" dirty="0">
              <a:solidFill>
                <a:schemeClr val="tx2"/>
              </a:solidFill>
              <a:latin typeface="宋体" panose="02010600030101010101" pitchFamily="2" charset="-122"/>
            </a:endParaRPr>
          </a:p>
          <a:p>
            <a:pPr fontAlgn="auto">
              <a:spcAft>
                <a:spcPts val="0"/>
              </a:spcAft>
              <a:defRPr/>
            </a:pPr>
            <a:endParaRPr kumimoji="1" lang="zh-CN" altLang="en-US" dirty="0"/>
          </a:p>
        </p:txBody>
      </p:sp>
    </p:spTree>
  </p:cSld>
  <p:clrMapOvr>
    <a:masterClrMapping/>
  </p:clrMapOvr>
  <p:transition spd="slow">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bwMode="auto">
          <a:xfrm>
            <a:off x="431540" y="1268760"/>
            <a:ext cx="8229600" cy="3420380"/>
          </a:xfrm>
          <a:prstGeom prst="rect">
            <a:avLst/>
          </a:prstGeom>
          <a:noFill/>
          <a:ln w="9525">
            <a:noFill/>
            <a:miter lim="800000"/>
          </a:ln>
        </p:spPr>
        <p:txBody>
          <a:bodyPr/>
          <a:lstStyle/>
          <a:p>
            <a:pPr marL="457200" indent="-457200" algn="just">
              <a:lnSpc>
                <a:spcPct val="140000"/>
              </a:lnSpc>
              <a:spcBef>
                <a:spcPct val="20000"/>
              </a:spcBef>
              <a:buClr>
                <a:schemeClr val="accent1"/>
              </a:buClr>
              <a:buSzPct val="60000"/>
              <a:buFont typeface="Wingdings" panose="05000000000000000000" pitchFamily="2" charset="2"/>
              <a:buChar char="u"/>
              <a:defRPr/>
            </a:pPr>
            <a:r>
              <a:rPr lang="zh-CN" altLang="en-US" sz="3200" b="1" kern="0" dirty="0">
                <a:solidFill>
                  <a:srgbClr val="0000CC"/>
                </a:solidFill>
                <a:latin typeface="+mn-lt"/>
                <a:ea typeface="+mn-ea"/>
              </a:rPr>
              <a:t>“</a:t>
            </a:r>
            <a:r>
              <a:rPr lang="zh-CN" altLang="en-US" sz="3200" b="1" kern="0" dirty="0">
                <a:solidFill>
                  <a:srgbClr val="FF0000"/>
                </a:solidFill>
                <a:latin typeface="+mn-lt"/>
                <a:ea typeface="+mn-ea"/>
              </a:rPr>
              <a:t>嵌入性</a:t>
            </a:r>
            <a:r>
              <a:rPr lang="zh-CN" altLang="en-US" sz="3200" b="1" kern="0" dirty="0">
                <a:solidFill>
                  <a:srgbClr val="0000CC"/>
                </a:solidFill>
                <a:latin typeface="+mn-lt"/>
                <a:ea typeface="+mn-ea"/>
              </a:rPr>
              <a:t>”、“</a:t>
            </a:r>
            <a:r>
              <a:rPr lang="zh-CN" altLang="en-US" sz="3200" b="1" kern="0" dirty="0">
                <a:solidFill>
                  <a:srgbClr val="FF0000"/>
                </a:solidFill>
                <a:latin typeface="+mn-lt"/>
                <a:ea typeface="+mn-ea"/>
              </a:rPr>
              <a:t>专用性</a:t>
            </a:r>
            <a:r>
              <a:rPr lang="zh-CN" altLang="en-US" sz="3200" b="1" kern="0" dirty="0">
                <a:solidFill>
                  <a:srgbClr val="0000CC"/>
                </a:solidFill>
                <a:latin typeface="+mn-lt"/>
                <a:ea typeface="+mn-ea"/>
              </a:rPr>
              <a:t>”与“</a:t>
            </a:r>
            <a:r>
              <a:rPr lang="zh-CN" altLang="en-US" sz="3200" b="1" kern="0" dirty="0">
                <a:solidFill>
                  <a:srgbClr val="FF0000"/>
                </a:solidFill>
                <a:latin typeface="+mn-lt"/>
                <a:ea typeface="+mn-ea"/>
              </a:rPr>
              <a:t>计算机系统</a:t>
            </a:r>
            <a:r>
              <a:rPr lang="zh-CN" altLang="en-US" sz="3200" b="1" kern="0" dirty="0">
                <a:solidFill>
                  <a:srgbClr val="0000CC"/>
                </a:solidFill>
                <a:latin typeface="+mn-lt"/>
                <a:ea typeface="+mn-ea"/>
              </a:rPr>
              <a:t>”是嵌入式系统的三个基本要素</a:t>
            </a:r>
            <a:endParaRPr lang="en-US" altLang="zh-CN" sz="3200" b="1" kern="0" dirty="0">
              <a:solidFill>
                <a:srgbClr val="0000CC"/>
              </a:solidFill>
              <a:latin typeface="+mn-lt"/>
              <a:ea typeface="+mn-ea"/>
            </a:endParaRPr>
          </a:p>
          <a:p>
            <a:pPr marL="457200" indent="-457200" algn="just">
              <a:lnSpc>
                <a:spcPct val="140000"/>
              </a:lnSpc>
              <a:spcBef>
                <a:spcPct val="20000"/>
              </a:spcBef>
              <a:buClr>
                <a:schemeClr val="accent1"/>
              </a:buClr>
              <a:buSzPct val="60000"/>
              <a:buFont typeface="Wingdings" panose="05000000000000000000" pitchFamily="2" charset="2"/>
              <a:buChar char="u"/>
              <a:defRPr/>
            </a:pPr>
            <a:r>
              <a:rPr lang="zh-CN" altLang="en-US" sz="3200" b="1" kern="0" dirty="0" smtClean="0">
                <a:solidFill>
                  <a:srgbClr val="0000CC"/>
                </a:solidFill>
                <a:latin typeface="+mn-lt"/>
                <a:ea typeface="+mn-ea"/>
              </a:rPr>
              <a:t>嵌入式</a:t>
            </a:r>
            <a:r>
              <a:rPr lang="zh-CN" altLang="en-US" sz="3200" b="1" kern="0" dirty="0">
                <a:solidFill>
                  <a:srgbClr val="0000CC"/>
                </a:solidFill>
                <a:latin typeface="+mn-lt"/>
                <a:ea typeface="+mn-ea"/>
              </a:rPr>
              <a:t>系统的嵌入式</a:t>
            </a:r>
            <a:r>
              <a:rPr lang="zh-CN" altLang="en-US" sz="3200" b="1" kern="0" dirty="0">
                <a:solidFill>
                  <a:srgbClr val="FF0000"/>
                </a:solidFill>
                <a:latin typeface="+mn-lt"/>
                <a:ea typeface="+mn-ea"/>
              </a:rPr>
              <a:t>本质</a:t>
            </a:r>
            <a:r>
              <a:rPr lang="zh-CN" altLang="en-US" sz="3200" b="1" kern="0" dirty="0">
                <a:solidFill>
                  <a:srgbClr val="0000CC"/>
                </a:solidFill>
                <a:latin typeface="+mn-lt"/>
                <a:ea typeface="+mn-ea"/>
              </a:rPr>
              <a:t>就是将一个</a:t>
            </a:r>
            <a:r>
              <a:rPr lang="zh-CN" altLang="en-US" sz="3200" b="1" kern="0" dirty="0">
                <a:solidFill>
                  <a:srgbClr val="FF0000"/>
                </a:solidFill>
                <a:latin typeface="+mn-lt"/>
                <a:ea typeface="+mn-ea"/>
              </a:rPr>
              <a:t>计算机</a:t>
            </a:r>
            <a:r>
              <a:rPr lang="zh-CN" altLang="en-US" sz="3200" b="1" kern="0" dirty="0">
                <a:solidFill>
                  <a:srgbClr val="0000CC"/>
                </a:solidFill>
                <a:latin typeface="+mn-lt"/>
                <a:ea typeface="+mn-ea"/>
              </a:rPr>
              <a:t>嵌入到一个</a:t>
            </a:r>
            <a:r>
              <a:rPr lang="zh-CN" altLang="en-US" sz="3200" b="1" kern="0" dirty="0">
                <a:solidFill>
                  <a:srgbClr val="FF0000"/>
                </a:solidFill>
                <a:latin typeface="+mn-lt"/>
                <a:ea typeface="+mn-ea"/>
              </a:rPr>
              <a:t>对象体系</a:t>
            </a:r>
            <a:r>
              <a:rPr lang="zh-CN" altLang="en-US" sz="3200" b="1" kern="0" dirty="0">
                <a:solidFill>
                  <a:srgbClr val="0000CC"/>
                </a:solidFill>
                <a:latin typeface="+mn-lt"/>
                <a:ea typeface="+mn-ea"/>
              </a:rPr>
              <a:t>中去</a:t>
            </a:r>
            <a:r>
              <a:rPr lang="zh-CN" altLang="en-US" sz="3200" b="1" kern="0" dirty="0" smtClean="0">
                <a:solidFill>
                  <a:srgbClr val="0000CC"/>
                </a:solidFill>
                <a:latin typeface="+mn-lt"/>
                <a:ea typeface="+mn-ea"/>
              </a:rPr>
              <a:t>。</a:t>
            </a:r>
            <a:endParaRPr lang="en-US" altLang="zh-CN" sz="3200" b="1" kern="0" dirty="0" smtClean="0">
              <a:solidFill>
                <a:srgbClr val="0000CC"/>
              </a:solidFill>
              <a:latin typeface="+mn-lt"/>
              <a:ea typeface="+mn-ea"/>
            </a:endParaRPr>
          </a:p>
          <a:p>
            <a:pPr marL="457200" indent="-457200" algn="just">
              <a:lnSpc>
                <a:spcPct val="140000"/>
              </a:lnSpc>
              <a:spcBef>
                <a:spcPct val="20000"/>
              </a:spcBef>
              <a:buClr>
                <a:schemeClr val="accent1"/>
              </a:buClr>
              <a:buSzPct val="60000"/>
              <a:buFont typeface="Wingdings" panose="05000000000000000000" pitchFamily="2" charset="2"/>
              <a:buChar char="u"/>
              <a:defRPr/>
            </a:pPr>
            <a:endParaRPr lang="zh-CN" altLang="en-US" sz="3200" b="1" kern="0" dirty="0">
              <a:solidFill>
                <a:srgbClr val="0000CC"/>
              </a:solidFill>
              <a:latin typeface="+mn-lt"/>
              <a:ea typeface="+mn-ea"/>
            </a:endParaRPr>
          </a:p>
        </p:txBody>
      </p:sp>
      <p:sp>
        <p:nvSpPr>
          <p:cNvPr id="6148" name="Rectangle 2"/>
          <p:cNvSpPr>
            <a:spLocks noGrp="1" noChangeArrowheads="1"/>
          </p:cNvSpPr>
          <p:nvPr>
            <p:ph type="title"/>
          </p:nvPr>
        </p:nvSpPr>
        <p:spPr>
          <a:xfrm>
            <a:off x="304800" y="376238"/>
            <a:ext cx="7162800" cy="838200"/>
          </a:xfrm>
        </p:spPr>
        <p:txBody>
          <a:bodyPr/>
          <a:lstStyle/>
          <a:p>
            <a:pPr eaLnBrk="1" hangingPunct="1"/>
            <a:r>
              <a:rPr lang="en-US" altLang="zh-CN" sz="2800" dirty="0" smtClean="0"/>
              <a:t>1.1.1  </a:t>
            </a:r>
            <a:r>
              <a:rPr lang="zh-CN" altLang="en-US" sz="2800" dirty="0" smtClean="0"/>
              <a:t>嵌入式系统的定义</a:t>
            </a:r>
            <a:endParaRPr lang="zh-CN" altLang="en-US" sz="2800" dirty="0" smtClean="0"/>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30188" y="242888"/>
            <a:ext cx="7005637" cy="954087"/>
          </a:xfrm>
        </p:spPr>
        <p:txBody>
          <a:bodyPr rtlCol="0"/>
          <a:lstStyle/>
          <a:p>
            <a:pPr fontAlgn="auto">
              <a:spcAft>
                <a:spcPts val="0"/>
              </a:spcAft>
              <a:defRPr/>
            </a:pPr>
            <a:r>
              <a:rPr kumimoji="1" lang="zh-TW" altLang="en-US" dirty="0" smtClean="0"/>
              <a:t>外围硬件设备（</a:t>
            </a:r>
            <a:r>
              <a:rPr kumimoji="1" lang="en-US" altLang="zh-TW" dirty="0"/>
              <a:t>2/2</a:t>
            </a:r>
            <a:r>
              <a:rPr kumimoji="1" lang="zh-TW" altLang="en-US" dirty="0" smtClean="0"/>
              <a:t>）</a:t>
            </a:r>
            <a:endParaRPr kumimoji="1" lang="zh-CN" altLang="en-US" dirty="0"/>
          </a:p>
        </p:txBody>
      </p:sp>
      <p:sp>
        <p:nvSpPr>
          <p:cNvPr id="3" name="内容占位符 2"/>
          <p:cNvSpPr>
            <a:spLocks noGrp="1"/>
          </p:cNvSpPr>
          <p:nvPr>
            <p:ph idx="1"/>
          </p:nvPr>
        </p:nvSpPr>
        <p:spPr>
          <a:xfrm>
            <a:off x="457200" y="1341438"/>
            <a:ext cx="8229600" cy="4824412"/>
          </a:xfrm>
        </p:spPr>
        <p:txBody>
          <a:bodyPr rtlCol="0">
            <a:normAutofit/>
          </a:bodyPr>
          <a:lstStyle/>
          <a:p>
            <a:pPr fontAlgn="auto">
              <a:lnSpc>
                <a:spcPct val="110000"/>
              </a:lnSpc>
              <a:spcAft>
                <a:spcPts val="0"/>
              </a:spcAft>
              <a:defRPr/>
            </a:pPr>
            <a:r>
              <a:rPr lang="en-US" altLang="zh-CN" sz="2400" dirty="0">
                <a:solidFill>
                  <a:schemeClr val="tx2"/>
                </a:solidFill>
                <a:latin typeface="宋体" panose="02010600030101010101" pitchFamily="2" charset="-122"/>
              </a:rPr>
              <a:t>I/O</a:t>
            </a:r>
            <a:r>
              <a:rPr lang="zh-CN" altLang="en-US" sz="2400" dirty="0">
                <a:solidFill>
                  <a:schemeClr val="tx2"/>
                </a:solidFill>
                <a:latin typeface="宋体" panose="02010600030101010101" pitchFamily="2" charset="-122"/>
              </a:rPr>
              <a:t>设备</a:t>
            </a:r>
            <a:endParaRPr lang="zh-CN" altLang="en-US" sz="2800" dirty="0">
              <a:solidFill>
                <a:schemeClr val="tx2"/>
              </a:solidFill>
              <a:latin typeface="宋体" panose="02010600030101010101" pitchFamily="2" charset="-122"/>
            </a:endParaRPr>
          </a:p>
          <a:p>
            <a:pPr lvl="1" fontAlgn="auto">
              <a:spcAft>
                <a:spcPts val="0"/>
              </a:spcAft>
              <a:buClr>
                <a:schemeClr val="tx1"/>
              </a:buClr>
              <a:buSzPct val="60000"/>
              <a:defRPr/>
            </a:pPr>
            <a:r>
              <a:rPr lang="en-US" altLang="zh-CN" sz="2000" dirty="0" smtClean="0">
                <a:solidFill>
                  <a:schemeClr val="tx2"/>
                </a:solidFill>
                <a:latin typeface="宋体" panose="02010600030101010101" pitchFamily="2" charset="-122"/>
              </a:rPr>
              <a:t>A/D</a:t>
            </a:r>
            <a:r>
              <a:rPr lang="zh-CN" altLang="en-US" sz="2000" dirty="0" smtClean="0">
                <a:solidFill>
                  <a:schemeClr val="tx2"/>
                </a:solidFill>
                <a:latin typeface="宋体" panose="02010600030101010101" pitchFamily="2" charset="-122"/>
              </a:rPr>
              <a:t>、</a:t>
            </a:r>
            <a:r>
              <a:rPr lang="en-US" altLang="zh-CN" sz="2000" dirty="0" smtClean="0">
                <a:solidFill>
                  <a:schemeClr val="tx2"/>
                </a:solidFill>
                <a:latin typeface="宋体" panose="02010600030101010101" pitchFamily="2" charset="-122"/>
              </a:rPr>
              <a:t>D/A</a:t>
            </a:r>
            <a:endParaRPr lang="en-US" altLang="zh-CN" sz="2000" dirty="0" smtClean="0">
              <a:solidFill>
                <a:schemeClr val="tx2"/>
              </a:solidFill>
              <a:latin typeface="宋体" panose="02010600030101010101" pitchFamily="2" charset="-122"/>
            </a:endParaRPr>
          </a:p>
          <a:p>
            <a:pPr lvl="1" fontAlgn="auto">
              <a:spcAft>
                <a:spcPts val="0"/>
              </a:spcAft>
              <a:buClr>
                <a:schemeClr val="tx1"/>
              </a:buClr>
              <a:buSzPct val="60000"/>
              <a:defRPr/>
            </a:pPr>
            <a:r>
              <a:rPr lang="zh-CN" altLang="en-US" sz="2000" dirty="0" smtClean="0">
                <a:solidFill>
                  <a:schemeClr val="tx2"/>
                </a:solidFill>
                <a:latin typeface="宋体" panose="02010600030101010101" pitchFamily="2" charset="-122"/>
              </a:rPr>
              <a:t>中断控制器</a:t>
            </a:r>
            <a:endParaRPr lang="zh-CN" altLang="en-US" sz="2000" dirty="0" smtClean="0">
              <a:solidFill>
                <a:schemeClr val="tx2"/>
              </a:solidFill>
              <a:latin typeface="宋体" panose="02010600030101010101" pitchFamily="2" charset="-122"/>
            </a:endParaRPr>
          </a:p>
          <a:p>
            <a:pPr lvl="1" fontAlgn="auto">
              <a:spcAft>
                <a:spcPts val="0"/>
              </a:spcAft>
              <a:buClr>
                <a:schemeClr val="tx1"/>
              </a:buClr>
              <a:buSzPct val="60000"/>
              <a:defRPr/>
            </a:pPr>
            <a:r>
              <a:rPr lang="en-US" altLang="zh-CN" sz="2000" dirty="0" smtClean="0">
                <a:solidFill>
                  <a:schemeClr val="tx2"/>
                </a:solidFill>
                <a:latin typeface="宋体" panose="02010600030101010101" pitchFamily="2" charset="-122"/>
              </a:rPr>
              <a:t>UART</a:t>
            </a:r>
            <a:endParaRPr lang="en-US" altLang="zh-CN" sz="2000" dirty="0" smtClean="0">
              <a:solidFill>
                <a:schemeClr val="tx2"/>
              </a:solidFill>
              <a:latin typeface="宋体" panose="02010600030101010101" pitchFamily="2" charset="-122"/>
            </a:endParaRPr>
          </a:p>
          <a:p>
            <a:pPr lvl="1" fontAlgn="auto">
              <a:spcAft>
                <a:spcPts val="0"/>
              </a:spcAft>
              <a:buClr>
                <a:schemeClr val="tx1"/>
              </a:buClr>
              <a:buSzPct val="60000"/>
              <a:defRPr/>
            </a:pPr>
            <a:r>
              <a:rPr lang="en-US" altLang="zh-CN" sz="2000" dirty="0" smtClean="0">
                <a:solidFill>
                  <a:schemeClr val="tx2"/>
                </a:solidFill>
                <a:latin typeface="宋体" panose="02010600030101010101" pitchFamily="2" charset="-122"/>
              </a:rPr>
              <a:t>LCD</a:t>
            </a:r>
            <a:endParaRPr lang="en-US" altLang="zh-CN" sz="2000" dirty="0" smtClean="0">
              <a:solidFill>
                <a:schemeClr val="tx2"/>
              </a:solidFill>
              <a:latin typeface="宋体" panose="02010600030101010101" pitchFamily="2" charset="-122"/>
            </a:endParaRPr>
          </a:p>
          <a:p>
            <a:pPr fontAlgn="auto">
              <a:spcAft>
                <a:spcPts val="0"/>
              </a:spcAft>
              <a:defRPr/>
            </a:pPr>
            <a:endParaRPr lang="en-US" altLang="zh-CN" sz="2400" dirty="0" smtClean="0">
              <a:solidFill>
                <a:schemeClr val="tx2"/>
              </a:solidFill>
              <a:latin typeface="宋体" panose="02010600030101010101" pitchFamily="2" charset="-122"/>
            </a:endParaRPr>
          </a:p>
          <a:p>
            <a:pPr fontAlgn="auto">
              <a:spcAft>
                <a:spcPts val="0"/>
              </a:spcAft>
              <a:defRPr/>
            </a:pPr>
            <a:r>
              <a:rPr lang="zh-CN" altLang="en-US" sz="2400" dirty="0" smtClean="0">
                <a:solidFill>
                  <a:schemeClr val="tx2"/>
                </a:solidFill>
                <a:latin typeface="宋体" panose="02010600030101010101" pitchFamily="2" charset="-122"/>
              </a:rPr>
              <a:t>通讯设备</a:t>
            </a:r>
            <a:endParaRPr lang="zh-CN" altLang="en-US" sz="2400" dirty="0" smtClean="0">
              <a:solidFill>
                <a:schemeClr val="tx2"/>
              </a:solidFill>
              <a:latin typeface="宋体" panose="02010600030101010101" pitchFamily="2" charset="-122"/>
            </a:endParaRPr>
          </a:p>
          <a:p>
            <a:pPr lvl="1" fontAlgn="auto">
              <a:spcAft>
                <a:spcPts val="0"/>
              </a:spcAft>
              <a:buClr>
                <a:schemeClr val="tx1"/>
              </a:buClr>
              <a:buSzPct val="60000"/>
              <a:defRPr/>
            </a:pPr>
            <a:r>
              <a:rPr lang="zh-CN" altLang="en-US" sz="2000" dirty="0" smtClean="0">
                <a:solidFill>
                  <a:schemeClr val="tx2"/>
                </a:solidFill>
                <a:latin typeface="宋体" panose="02010600030101010101" pitchFamily="2" charset="-122"/>
              </a:rPr>
              <a:t>有线通讯：</a:t>
            </a:r>
            <a:r>
              <a:rPr lang="en-US" altLang="zh-CN" sz="2000" dirty="0" smtClean="0">
                <a:solidFill>
                  <a:schemeClr val="tx2"/>
                </a:solidFill>
                <a:latin typeface="宋体" panose="02010600030101010101" pitchFamily="2" charset="-122"/>
              </a:rPr>
              <a:t>IEEE1394</a:t>
            </a:r>
            <a:r>
              <a:rPr lang="zh-CN" altLang="en-US" sz="2000" dirty="0" smtClean="0">
                <a:solidFill>
                  <a:schemeClr val="tx2"/>
                </a:solidFill>
                <a:latin typeface="宋体" panose="02010600030101010101" pitchFamily="2" charset="-122"/>
              </a:rPr>
              <a:t>、</a:t>
            </a:r>
            <a:r>
              <a:rPr lang="en-US" altLang="zh-CN" sz="2000" dirty="0" smtClean="0">
                <a:solidFill>
                  <a:schemeClr val="tx2"/>
                </a:solidFill>
                <a:latin typeface="宋体" panose="02010600030101010101" pitchFamily="2" charset="-122"/>
              </a:rPr>
              <a:t>USB</a:t>
            </a:r>
            <a:endParaRPr lang="en-US" altLang="zh-CN" sz="2000" dirty="0" smtClean="0">
              <a:solidFill>
                <a:schemeClr val="tx2"/>
              </a:solidFill>
              <a:latin typeface="宋体" panose="02010600030101010101" pitchFamily="2" charset="-122"/>
            </a:endParaRPr>
          </a:p>
          <a:p>
            <a:pPr lvl="1" fontAlgn="auto">
              <a:spcAft>
                <a:spcPts val="0"/>
              </a:spcAft>
              <a:buClr>
                <a:schemeClr val="tx1"/>
              </a:buClr>
              <a:buSzPct val="60000"/>
              <a:defRPr/>
            </a:pPr>
            <a:r>
              <a:rPr lang="zh-CN" altLang="en-US" sz="2000" dirty="0" smtClean="0">
                <a:solidFill>
                  <a:schemeClr val="tx2"/>
                </a:solidFill>
                <a:latin typeface="宋体" panose="02010600030101010101" pitchFamily="2" charset="-122"/>
              </a:rPr>
              <a:t>无线通讯：</a:t>
            </a:r>
            <a:r>
              <a:rPr lang="en-US" altLang="zh-CN" sz="2000" dirty="0" smtClean="0">
                <a:solidFill>
                  <a:schemeClr val="tx2"/>
                </a:solidFill>
                <a:latin typeface="宋体" panose="02010600030101010101" pitchFamily="2" charset="-122"/>
              </a:rPr>
              <a:t>IrDA</a:t>
            </a:r>
            <a:r>
              <a:rPr lang="zh-CN" altLang="en-US" sz="2000" dirty="0" smtClean="0">
                <a:solidFill>
                  <a:schemeClr val="tx2"/>
                </a:solidFill>
                <a:latin typeface="宋体" panose="02010600030101010101" pitchFamily="2" charset="-122"/>
              </a:rPr>
              <a:t>、</a:t>
            </a:r>
            <a:r>
              <a:rPr lang="en-US" altLang="zh-CN" sz="2000" dirty="0" smtClean="0">
                <a:solidFill>
                  <a:schemeClr val="tx2"/>
                </a:solidFill>
                <a:latin typeface="宋体" panose="02010600030101010101" pitchFamily="2" charset="-122"/>
              </a:rPr>
              <a:t>Bluetooth</a:t>
            </a:r>
            <a:r>
              <a:rPr lang="zh-CN" altLang="en-US" sz="2000" dirty="0" smtClean="0">
                <a:solidFill>
                  <a:schemeClr val="tx2"/>
                </a:solidFill>
                <a:latin typeface="宋体" panose="02010600030101010101" pitchFamily="2" charset="-122"/>
              </a:rPr>
              <a:t>、</a:t>
            </a:r>
            <a:r>
              <a:rPr lang="en-US" altLang="zh-CN" sz="2000" dirty="0" smtClean="0">
                <a:solidFill>
                  <a:schemeClr val="tx2"/>
                </a:solidFill>
                <a:latin typeface="宋体" panose="02010600030101010101" pitchFamily="2" charset="-122"/>
              </a:rPr>
              <a:t>802.11b/g</a:t>
            </a:r>
            <a:endParaRPr lang="en-US" altLang="zh-CN" sz="2000" dirty="0" smtClean="0">
              <a:solidFill>
                <a:schemeClr val="tx2"/>
              </a:solidFill>
              <a:latin typeface="宋体" panose="02010600030101010101" pitchFamily="2" charset="-122"/>
            </a:endParaRPr>
          </a:p>
          <a:p>
            <a:pPr fontAlgn="auto">
              <a:spcAft>
                <a:spcPts val="0"/>
              </a:spcAft>
              <a:defRPr/>
            </a:pPr>
            <a:endParaRPr kumimoji="1" lang="zh-CN" altLang="en-US" dirty="0"/>
          </a:p>
        </p:txBody>
      </p:sp>
    </p:spTree>
  </p:cSld>
  <p:clrMapOvr>
    <a:masterClrMapping/>
  </p:clrMapOvr>
  <p:transition spd="slow">
    <p:fad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730" name="Picture 2"/>
          <p:cNvPicPr>
            <a:picLocks noChangeAspect="1" noChangeArrowheads="1"/>
          </p:cNvPicPr>
          <p:nvPr/>
        </p:nvPicPr>
        <p:blipFill>
          <a:blip r:embed="rId1"/>
          <a:srcRect/>
          <a:stretch>
            <a:fillRect/>
          </a:stretch>
        </p:blipFill>
        <p:spPr bwMode="auto">
          <a:xfrm>
            <a:off x="80963" y="1347788"/>
            <a:ext cx="7335837" cy="4286250"/>
          </a:xfrm>
          <a:prstGeom prst="rect">
            <a:avLst/>
          </a:prstGeom>
          <a:noFill/>
          <a:ln w="9525">
            <a:noFill/>
            <a:miter lim="800000"/>
            <a:headEnd/>
            <a:tailEnd/>
          </a:ln>
          <a:effectLst>
            <a:prstShdw prst="shdw17" dist="17961" dir="2700000">
              <a:schemeClr val="accent1">
                <a:gamma/>
                <a:shade val="60000"/>
                <a:invGamma/>
              </a:schemeClr>
            </a:prstShdw>
          </a:effectLst>
        </p:spPr>
      </p:pic>
      <p:pic>
        <p:nvPicPr>
          <p:cNvPr id="73731" name="Picture 3"/>
          <p:cNvPicPr>
            <a:picLocks noChangeAspect="1" noChangeArrowheads="1"/>
          </p:cNvPicPr>
          <p:nvPr/>
        </p:nvPicPr>
        <p:blipFill>
          <a:blip r:embed="rId2"/>
          <a:srcRect/>
          <a:stretch>
            <a:fillRect/>
          </a:stretch>
        </p:blipFill>
        <p:spPr bwMode="auto">
          <a:xfrm>
            <a:off x="7493000" y="1712913"/>
            <a:ext cx="1533525" cy="3067050"/>
          </a:xfrm>
          <a:prstGeom prst="rect">
            <a:avLst/>
          </a:prstGeom>
          <a:noFill/>
          <a:ln w="9525">
            <a:noFill/>
            <a:miter lim="800000"/>
            <a:headEnd/>
            <a:tailEnd/>
          </a:ln>
          <a:effectLst>
            <a:prstShdw prst="shdw17" dist="17961" dir="2700000">
              <a:schemeClr val="accent1">
                <a:gamma/>
                <a:shade val="60000"/>
                <a:invGamma/>
              </a:schemeClr>
            </a:prstShdw>
          </a:effectLst>
        </p:spPr>
      </p:pic>
      <p:sp>
        <p:nvSpPr>
          <p:cNvPr id="36868" name="Rectangle 2"/>
          <p:cNvSpPr>
            <a:spLocks noGrp="1" noChangeArrowheads="1"/>
          </p:cNvSpPr>
          <p:nvPr>
            <p:ph type="title"/>
          </p:nvPr>
        </p:nvSpPr>
        <p:spPr>
          <a:xfrm>
            <a:off x="304800" y="376238"/>
            <a:ext cx="7162800" cy="838200"/>
          </a:xfrm>
        </p:spPr>
        <p:txBody>
          <a:bodyPr/>
          <a:lstStyle/>
          <a:p>
            <a:pPr eaLnBrk="1" hangingPunct="1"/>
            <a:r>
              <a:rPr lang="en-US" altLang="zh-CN" sz="2800" smtClean="0"/>
              <a:t>1.3.1  </a:t>
            </a:r>
            <a:r>
              <a:rPr lang="zh-CN" altLang="en-US" sz="2800" smtClean="0"/>
              <a:t>嵌入式系统硬件平台</a:t>
            </a:r>
            <a:endParaRPr lang="zh-CN" altLang="en-US" sz="2800" b="0" smtClean="0"/>
          </a:p>
        </p:txBody>
      </p:sp>
    </p:spTree>
  </p:cSld>
  <p:clrMapOvr>
    <a:masterClrMapping/>
  </p:clrMapOvr>
  <p:transition>
    <p:fad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a:xfrm>
            <a:off x="304800" y="376238"/>
            <a:ext cx="7162800" cy="838200"/>
          </a:xfrm>
        </p:spPr>
        <p:txBody>
          <a:bodyPr/>
          <a:lstStyle/>
          <a:p>
            <a:pPr eaLnBrk="1" hangingPunct="1"/>
            <a:r>
              <a:rPr lang="en-US" altLang="zh-CN" sz="2800" smtClean="0"/>
              <a:t>1.3.1  </a:t>
            </a:r>
            <a:r>
              <a:rPr lang="zh-CN" altLang="en-US" sz="2800" smtClean="0"/>
              <a:t>嵌入式系统硬件平台</a:t>
            </a:r>
            <a:endParaRPr lang="zh-CN" altLang="en-US" sz="2800" b="0" smtClean="0"/>
          </a:p>
        </p:txBody>
      </p:sp>
      <p:pic>
        <p:nvPicPr>
          <p:cNvPr id="2" name="图片 1"/>
          <p:cNvPicPr>
            <a:picLocks noChangeAspect="1"/>
          </p:cNvPicPr>
          <p:nvPr/>
        </p:nvPicPr>
        <p:blipFill>
          <a:blip r:embed="rId1"/>
          <a:stretch>
            <a:fillRect/>
          </a:stretch>
        </p:blipFill>
        <p:spPr>
          <a:xfrm>
            <a:off x="87778" y="1214438"/>
            <a:ext cx="8984722" cy="4986870"/>
          </a:xfrm>
          <a:prstGeom prst="rect">
            <a:avLst/>
          </a:prstGeom>
        </p:spPr>
      </p:pic>
    </p:spTree>
  </p:cSld>
  <p:clrMapOvr>
    <a:masterClrMapping/>
  </p:clrMapOvr>
  <p:transition>
    <p:fad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3"/>
          <p:cNvSpPr txBox="1">
            <a:spLocks noChangeArrowheads="1"/>
          </p:cNvSpPr>
          <p:nvPr/>
        </p:nvSpPr>
        <p:spPr bwMode="auto">
          <a:xfrm>
            <a:off x="1143000" y="1493838"/>
            <a:ext cx="6186488" cy="3429000"/>
          </a:xfrm>
          <a:prstGeom prst="rect">
            <a:avLst/>
          </a:prstGeom>
          <a:noFill/>
          <a:ln w="9525">
            <a:noFill/>
            <a:miter lim="800000"/>
          </a:ln>
        </p:spPr>
        <p:txBody>
          <a:bodyPr/>
          <a:lstStyle/>
          <a:p>
            <a:pPr marL="342900" indent="-342900">
              <a:lnSpc>
                <a:spcPct val="120000"/>
              </a:lnSpc>
              <a:spcBef>
                <a:spcPct val="20000"/>
              </a:spcBef>
              <a:buClr>
                <a:schemeClr val="accent1"/>
              </a:buClr>
              <a:buSzPct val="60000"/>
              <a:buFont typeface="Wingdings" panose="05000000000000000000" pitchFamily="2" charset="2"/>
              <a:buChar char="u"/>
              <a:defRPr/>
            </a:pPr>
            <a:r>
              <a:rPr lang="en-US" altLang="zh-CN" sz="3200" b="1" kern="0" dirty="0">
                <a:solidFill>
                  <a:schemeClr val="tx2"/>
                </a:solidFill>
                <a:latin typeface="+mn-lt"/>
                <a:ea typeface="+mn-ea"/>
              </a:rPr>
              <a:t> </a:t>
            </a:r>
            <a:r>
              <a:rPr lang="zh-CN" altLang="en-US" sz="3200" b="1" kern="0" dirty="0">
                <a:solidFill>
                  <a:schemeClr val="tx2"/>
                </a:solidFill>
                <a:latin typeface="+mn-lt"/>
                <a:ea typeface="+mn-ea"/>
              </a:rPr>
              <a:t>嵌入式系统的体系结构</a:t>
            </a:r>
            <a:endParaRPr lang="en-US" altLang="zh-CN" sz="3200" b="1" kern="0" dirty="0">
              <a:solidFill>
                <a:schemeClr val="tx2"/>
              </a:solidFill>
              <a:latin typeface="+mn-lt"/>
              <a:ea typeface="+mn-ea"/>
            </a:endParaRPr>
          </a:p>
          <a:p>
            <a:pPr marL="800100" lvl="1" indent="-342900">
              <a:lnSpc>
                <a:spcPct val="120000"/>
              </a:lnSpc>
              <a:spcBef>
                <a:spcPct val="20000"/>
              </a:spcBef>
              <a:buClr>
                <a:schemeClr val="accent1"/>
              </a:buClr>
              <a:buSzPct val="60000"/>
              <a:buFont typeface="Wingdings" panose="05000000000000000000" pitchFamily="2" charset="2"/>
              <a:buChar char="Ø"/>
              <a:defRPr/>
            </a:pPr>
            <a:r>
              <a:rPr lang="zh-CN" altLang="en-US" sz="2800" b="1" kern="0" dirty="0">
                <a:solidFill>
                  <a:schemeClr val="tx2"/>
                </a:solidFill>
                <a:latin typeface="+mn-lt"/>
                <a:ea typeface="+mn-ea"/>
              </a:rPr>
              <a:t>嵌入式系统硬件平台</a:t>
            </a:r>
            <a:endParaRPr lang="en-US" altLang="zh-CN" sz="2800" b="1" kern="0" dirty="0">
              <a:solidFill>
                <a:schemeClr val="tx2"/>
              </a:solidFill>
              <a:latin typeface="+mn-lt"/>
              <a:ea typeface="+mn-ea"/>
            </a:endParaRPr>
          </a:p>
          <a:p>
            <a:pPr marL="800100" lvl="1" indent="-342900">
              <a:lnSpc>
                <a:spcPct val="120000"/>
              </a:lnSpc>
              <a:spcBef>
                <a:spcPct val="20000"/>
              </a:spcBef>
              <a:buClr>
                <a:schemeClr val="accent1"/>
              </a:buClr>
              <a:buSzPct val="60000"/>
              <a:buFont typeface="Wingdings" panose="05000000000000000000" pitchFamily="2" charset="2"/>
              <a:buChar char="Ø"/>
              <a:defRPr/>
            </a:pPr>
            <a:r>
              <a:rPr lang="zh-CN" altLang="en-US" sz="2800" b="1" kern="0" dirty="0">
                <a:solidFill>
                  <a:srgbClr val="C00000"/>
                </a:solidFill>
                <a:latin typeface="+mn-lt"/>
                <a:ea typeface="+mn-ea"/>
              </a:rPr>
              <a:t>硬件抽象层</a:t>
            </a:r>
            <a:endParaRPr lang="zh-CN" altLang="en-US" sz="2800" b="1" kern="0" dirty="0">
              <a:solidFill>
                <a:srgbClr val="C00000"/>
              </a:solidFill>
              <a:latin typeface="+mn-lt"/>
              <a:ea typeface="+mn-ea"/>
            </a:endParaRPr>
          </a:p>
          <a:p>
            <a:pPr marL="800100" lvl="1" indent="-342900">
              <a:lnSpc>
                <a:spcPct val="120000"/>
              </a:lnSpc>
              <a:spcBef>
                <a:spcPct val="20000"/>
              </a:spcBef>
              <a:buClr>
                <a:schemeClr val="accent1"/>
              </a:buClr>
              <a:buSzPct val="60000"/>
              <a:buFont typeface="Wingdings" panose="05000000000000000000" pitchFamily="2" charset="2"/>
              <a:buChar char="Ø"/>
              <a:defRPr/>
            </a:pPr>
            <a:r>
              <a:rPr lang="zh-CN" altLang="en-US" sz="2800" b="1" kern="0" dirty="0">
                <a:solidFill>
                  <a:schemeClr val="tx2"/>
                </a:solidFill>
                <a:latin typeface="+mn-lt"/>
                <a:ea typeface="+mn-ea"/>
              </a:rPr>
              <a:t>嵌入式操作系统</a:t>
            </a:r>
            <a:endParaRPr lang="zh-CN" altLang="en-US" sz="2800" b="1" kern="0" dirty="0">
              <a:solidFill>
                <a:schemeClr val="tx2"/>
              </a:solidFill>
              <a:latin typeface="+mn-lt"/>
              <a:ea typeface="+mn-ea"/>
            </a:endParaRPr>
          </a:p>
          <a:p>
            <a:pPr marL="800100" lvl="1" indent="-342900">
              <a:lnSpc>
                <a:spcPct val="120000"/>
              </a:lnSpc>
              <a:spcBef>
                <a:spcPct val="20000"/>
              </a:spcBef>
              <a:buClr>
                <a:schemeClr val="accent1"/>
              </a:buClr>
              <a:buSzPct val="60000"/>
              <a:buFont typeface="Wingdings" panose="05000000000000000000" pitchFamily="2" charset="2"/>
              <a:buChar char="Ø"/>
              <a:defRPr/>
            </a:pPr>
            <a:r>
              <a:rPr lang="zh-CN" altLang="en-US" sz="2800" b="1" kern="0" dirty="0">
                <a:solidFill>
                  <a:schemeClr val="tx2"/>
                </a:solidFill>
                <a:latin typeface="+mn-lt"/>
                <a:ea typeface="+mn-ea"/>
              </a:rPr>
              <a:t>嵌入式应用软件</a:t>
            </a:r>
            <a:endParaRPr lang="zh-CN" altLang="en-US" sz="2800" b="1" kern="0" dirty="0">
              <a:solidFill>
                <a:schemeClr val="tx2"/>
              </a:solidFill>
              <a:latin typeface="+mn-lt"/>
              <a:ea typeface="+mn-ea"/>
            </a:endParaRPr>
          </a:p>
          <a:p>
            <a:pPr marL="342900" indent="-342900">
              <a:lnSpc>
                <a:spcPct val="120000"/>
              </a:lnSpc>
              <a:spcBef>
                <a:spcPct val="20000"/>
              </a:spcBef>
              <a:buClr>
                <a:schemeClr val="accent1"/>
              </a:buClr>
              <a:buSzPct val="60000"/>
              <a:buFont typeface="Wingdings" panose="05000000000000000000" pitchFamily="2" charset="2"/>
              <a:buChar char="u"/>
              <a:defRPr/>
            </a:pPr>
            <a:endParaRPr lang="en-US" altLang="zh-CN" sz="3200" b="1" kern="0" dirty="0">
              <a:solidFill>
                <a:schemeClr val="tx2"/>
              </a:solidFill>
              <a:latin typeface="+mn-lt"/>
              <a:ea typeface="+mn-ea"/>
            </a:endParaRPr>
          </a:p>
          <a:p>
            <a:pPr marL="342900" indent="-342900">
              <a:lnSpc>
                <a:spcPct val="120000"/>
              </a:lnSpc>
              <a:spcBef>
                <a:spcPct val="20000"/>
              </a:spcBef>
              <a:buClr>
                <a:schemeClr val="accent1"/>
              </a:buClr>
              <a:buSzPct val="60000"/>
              <a:buFont typeface="Wingdings" panose="05000000000000000000" pitchFamily="2" charset="2"/>
              <a:buChar char="u"/>
              <a:defRPr/>
            </a:pPr>
            <a:endParaRPr lang="en-US" altLang="zh-CN" sz="3200" b="1" kern="0" dirty="0">
              <a:solidFill>
                <a:schemeClr val="tx2"/>
              </a:solidFill>
              <a:latin typeface="+mn-lt"/>
              <a:ea typeface="+mn-ea"/>
            </a:endParaRPr>
          </a:p>
          <a:p>
            <a:pPr marL="342900" indent="-342900">
              <a:lnSpc>
                <a:spcPct val="120000"/>
              </a:lnSpc>
              <a:spcBef>
                <a:spcPct val="20000"/>
              </a:spcBef>
              <a:buClr>
                <a:schemeClr val="accent1"/>
              </a:buClr>
              <a:buSzPct val="60000"/>
              <a:buFont typeface="Wingdings" panose="05000000000000000000" pitchFamily="2" charset="2"/>
              <a:buChar char="u"/>
              <a:defRPr/>
            </a:pPr>
            <a:endParaRPr lang="en-US" altLang="zh-CN" sz="3200" b="1" kern="0" dirty="0">
              <a:solidFill>
                <a:schemeClr val="tx2"/>
              </a:solidFill>
              <a:latin typeface="+mn-lt"/>
              <a:ea typeface="+mn-ea"/>
            </a:endParaRPr>
          </a:p>
          <a:p>
            <a:pPr marL="342900" indent="-342900">
              <a:lnSpc>
                <a:spcPct val="120000"/>
              </a:lnSpc>
              <a:spcBef>
                <a:spcPct val="20000"/>
              </a:spcBef>
              <a:buClr>
                <a:schemeClr val="accent1"/>
              </a:buClr>
              <a:buSzPct val="60000"/>
              <a:buFont typeface="Wingdings" panose="05000000000000000000" pitchFamily="2" charset="2"/>
              <a:buChar char="u"/>
              <a:defRPr/>
            </a:pPr>
            <a:endParaRPr lang="zh-CN" altLang="en-US" sz="3900" b="1" kern="0" dirty="0">
              <a:solidFill>
                <a:schemeClr val="tx2"/>
              </a:solidFill>
              <a:latin typeface="+mn-lt"/>
              <a:ea typeface="+mn-ea"/>
            </a:endParaRPr>
          </a:p>
          <a:p>
            <a:pPr marL="342900" indent="-342900">
              <a:lnSpc>
                <a:spcPct val="120000"/>
              </a:lnSpc>
              <a:spcBef>
                <a:spcPct val="20000"/>
              </a:spcBef>
              <a:buClr>
                <a:schemeClr val="accent1"/>
              </a:buClr>
              <a:buSzPct val="60000"/>
              <a:buFont typeface="Wingdings" panose="05000000000000000000" pitchFamily="2" charset="2"/>
              <a:buNone/>
              <a:defRPr/>
            </a:pPr>
            <a:endParaRPr lang="en-US" altLang="zh-CN" sz="3900" b="1" kern="0" dirty="0">
              <a:solidFill>
                <a:schemeClr val="bg2"/>
              </a:solidFill>
              <a:latin typeface="+mn-lt"/>
              <a:ea typeface="+mn-ea"/>
            </a:endParaRPr>
          </a:p>
        </p:txBody>
      </p:sp>
      <p:sp>
        <p:nvSpPr>
          <p:cNvPr id="9" name="矩形 8"/>
          <p:cNvSpPr/>
          <p:nvPr/>
        </p:nvSpPr>
        <p:spPr>
          <a:xfrm>
            <a:off x="0" y="909638"/>
            <a:ext cx="8990013" cy="32861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Tree>
  </p:cSld>
  <p:clrMapOvr>
    <a:masterClrMapping/>
  </p:clrMapOvr>
  <p:transition>
    <p:fad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3"/>
          <p:cNvSpPr>
            <a:spLocks noGrp="1" noChangeArrowheads="1"/>
          </p:cNvSpPr>
          <p:nvPr>
            <p:ph type="body" idx="1"/>
          </p:nvPr>
        </p:nvSpPr>
        <p:spPr>
          <a:xfrm>
            <a:off x="285750" y="3395663"/>
            <a:ext cx="8229600" cy="3462337"/>
          </a:xfrm>
        </p:spPr>
        <p:txBody>
          <a:bodyPr/>
          <a:lstStyle/>
          <a:p>
            <a:pPr eaLnBrk="1" hangingPunct="1">
              <a:lnSpc>
                <a:spcPct val="115000"/>
              </a:lnSpc>
              <a:buFont typeface="Wingdings" panose="05000000000000000000" pitchFamily="2" charset="2"/>
              <a:buNone/>
            </a:pPr>
            <a:r>
              <a:rPr lang="en-US" altLang="zh-CN" sz="2800" dirty="0" smtClean="0"/>
              <a:t>		</a:t>
            </a:r>
            <a:r>
              <a:rPr lang="zh-CN" altLang="en-US" sz="2800" dirty="0" smtClean="0"/>
              <a:t>硬件抽象层通过</a:t>
            </a:r>
            <a:r>
              <a:rPr lang="zh-CN" altLang="en-US" sz="2800" dirty="0" smtClean="0">
                <a:solidFill>
                  <a:srgbClr val="FF0000"/>
                </a:solidFill>
              </a:rPr>
              <a:t>硬件抽象层接口</a:t>
            </a:r>
            <a:r>
              <a:rPr lang="zh-CN" altLang="en-US" sz="2800" dirty="0" smtClean="0"/>
              <a:t>向操作系统以及应用程序提供对硬件进行抽象后的服务。</a:t>
            </a:r>
            <a:endParaRPr lang="zh-CN" altLang="en-US" sz="2800" dirty="0" smtClean="0"/>
          </a:p>
          <a:p>
            <a:pPr eaLnBrk="1" hangingPunct="1">
              <a:lnSpc>
                <a:spcPct val="115000"/>
              </a:lnSpc>
              <a:buFont typeface="Wingdings" panose="05000000000000000000" pitchFamily="2" charset="2"/>
              <a:buNone/>
            </a:pPr>
            <a:r>
              <a:rPr lang="zh-CN" altLang="en-US" sz="2800" dirty="0" smtClean="0"/>
              <a:t>		当操作系统或应用程序调用硬件抽象层</a:t>
            </a:r>
            <a:r>
              <a:rPr lang="en-US" altLang="zh-CN" sz="2800" dirty="0" smtClean="0"/>
              <a:t>API</a:t>
            </a:r>
            <a:r>
              <a:rPr lang="zh-CN" altLang="en-US" sz="2800" dirty="0" smtClean="0"/>
              <a:t>进行设计时，只要硬件抽象层</a:t>
            </a:r>
            <a:r>
              <a:rPr lang="en-US" altLang="zh-CN" sz="2800" dirty="0" smtClean="0"/>
              <a:t>API</a:t>
            </a:r>
            <a:r>
              <a:rPr lang="zh-CN" altLang="en-US" sz="2800" dirty="0" smtClean="0"/>
              <a:t>能够在下层硬件平台上实现，那么操作系统和应用程序的代码就可以移植。</a:t>
            </a:r>
            <a:endParaRPr lang="zh-CN" altLang="en-US" sz="2800" dirty="0" smtClean="0"/>
          </a:p>
        </p:txBody>
      </p:sp>
      <p:sp>
        <p:nvSpPr>
          <p:cNvPr id="39939" name="Rectangle 2"/>
          <p:cNvSpPr>
            <a:spLocks noGrp="1" noChangeArrowheads="1"/>
          </p:cNvSpPr>
          <p:nvPr>
            <p:ph type="title"/>
          </p:nvPr>
        </p:nvSpPr>
        <p:spPr>
          <a:xfrm>
            <a:off x="304800" y="428625"/>
            <a:ext cx="7162800" cy="838200"/>
          </a:xfrm>
        </p:spPr>
        <p:txBody>
          <a:bodyPr/>
          <a:lstStyle/>
          <a:p>
            <a:pPr eaLnBrk="1" hangingPunct="1"/>
            <a:r>
              <a:rPr lang="en-US" altLang="zh-CN" sz="2800" smtClean="0"/>
              <a:t>1.3.2  </a:t>
            </a:r>
            <a:r>
              <a:rPr lang="zh-CN" altLang="en-US" sz="2800" smtClean="0"/>
              <a:t>硬件抽象层</a:t>
            </a:r>
            <a:endParaRPr lang="zh-CN" altLang="en-US" sz="2800" smtClean="0"/>
          </a:p>
        </p:txBody>
      </p:sp>
      <p:grpSp>
        <p:nvGrpSpPr>
          <p:cNvPr id="39940" name="Group 20"/>
          <p:cNvGrpSpPr/>
          <p:nvPr/>
        </p:nvGrpSpPr>
        <p:grpSpPr bwMode="auto">
          <a:xfrm>
            <a:off x="1500188" y="1285875"/>
            <a:ext cx="5286375" cy="2000250"/>
            <a:chOff x="889" y="1817"/>
            <a:chExt cx="2119" cy="1969"/>
          </a:xfrm>
        </p:grpSpPr>
        <p:sp>
          <p:nvSpPr>
            <p:cNvPr id="39942" name="Text Box 10"/>
            <p:cNvSpPr txBox="1">
              <a:spLocks noChangeArrowheads="1"/>
            </p:cNvSpPr>
            <p:nvPr/>
          </p:nvSpPr>
          <p:spPr bwMode="auto">
            <a:xfrm>
              <a:off x="889" y="1828"/>
              <a:ext cx="2119" cy="771"/>
            </a:xfrm>
            <a:prstGeom prst="rect">
              <a:avLst/>
            </a:prstGeom>
            <a:solidFill>
              <a:srgbClr val="FFFF99"/>
            </a:solidFill>
            <a:ln w="9525">
              <a:solidFill>
                <a:srgbClr val="000000"/>
              </a:solidFill>
              <a:miter lim="800000"/>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72000"/>
                </a:lnSpc>
              </a:pPr>
              <a:endParaRPr lang="en-US" altLang="zh-CN" sz="2400">
                <a:solidFill>
                  <a:srgbClr val="000000"/>
                </a:solidFill>
                <a:latin typeface="Times New Roman" panose="02020603050405020304" pitchFamily="18" charset="0"/>
              </a:endParaRPr>
            </a:p>
            <a:p>
              <a:pPr algn="ctr" eaLnBrk="1" hangingPunct="1">
                <a:lnSpc>
                  <a:spcPct val="72000"/>
                </a:lnSpc>
              </a:pPr>
              <a:r>
                <a:rPr lang="zh-CN" altLang="en-US" sz="2400" b="1">
                  <a:solidFill>
                    <a:srgbClr val="000000"/>
                  </a:solidFill>
                  <a:latin typeface="Times New Roman" panose="02020603050405020304" pitchFamily="18" charset="0"/>
                  <a:ea typeface="楷体_GB2312" panose="02010609030101010101" pitchFamily="49" charset="-122"/>
                </a:rPr>
                <a:t>嵌入式操作系统</a:t>
              </a:r>
              <a:endParaRPr lang="zh-CN" altLang="en-US" sz="2400" b="1">
                <a:solidFill>
                  <a:srgbClr val="000000"/>
                </a:solidFill>
                <a:latin typeface="Times New Roman" panose="02020603050405020304" pitchFamily="18" charset="0"/>
                <a:ea typeface="楷体_GB2312" panose="02010609030101010101" pitchFamily="49" charset="-122"/>
              </a:endParaRPr>
            </a:p>
          </p:txBody>
        </p:sp>
        <p:sp>
          <p:nvSpPr>
            <p:cNvPr id="39943" name="Rectangle 5"/>
            <p:cNvSpPr>
              <a:spLocks noChangeArrowheads="1"/>
            </p:cNvSpPr>
            <p:nvPr/>
          </p:nvSpPr>
          <p:spPr bwMode="auto">
            <a:xfrm>
              <a:off x="889" y="2604"/>
              <a:ext cx="2119" cy="1182"/>
            </a:xfrm>
            <a:prstGeom prst="rect">
              <a:avLst/>
            </a:prstGeom>
            <a:solidFill>
              <a:srgbClr val="C0C0C0"/>
            </a:solidFill>
            <a:ln w="9525">
              <a:solidFill>
                <a:srgbClr val="000000"/>
              </a:solidFill>
              <a:miter lim="800000"/>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9944" name="Text Box 7"/>
            <p:cNvSpPr txBox="1">
              <a:spLocks noChangeArrowheads="1"/>
            </p:cNvSpPr>
            <p:nvPr/>
          </p:nvSpPr>
          <p:spPr bwMode="auto">
            <a:xfrm>
              <a:off x="1339" y="2435"/>
              <a:ext cx="1301" cy="437"/>
            </a:xfrm>
            <a:prstGeom prst="rect">
              <a:avLst/>
            </a:prstGeom>
            <a:solidFill>
              <a:schemeClr val="accent2">
                <a:lumMod val="20000"/>
                <a:lumOff val="80000"/>
              </a:schemeClr>
            </a:solidFill>
            <a:ln w="15875">
              <a:solidFill>
                <a:schemeClr val="tx1"/>
              </a:solidFill>
              <a:miter lim="800000"/>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400" b="1">
                  <a:solidFill>
                    <a:srgbClr val="000000"/>
                  </a:solidFill>
                  <a:latin typeface="Times New Roman" panose="02020603050405020304" pitchFamily="18" charset="0"/>
                  <a:ea typeface="楷体_GB2312" panose="02010609030101010101" pitchFamily="49" charset="-122"/>
                </a:rPr>
                <a:t>  硬件抽象层</a:t>
              </a:r>
              <a:endParaRPr lang="zh-CN" altLang="en-US" sz="2400" b="1">
                <a:solidFill>
                  <a:srgbClr val="000000"/>
                </a:solidFill>
                <a:latin typeface="Times New Roman" panose="02020603050405020304" pitchFamily="18" charset="0"/>
                <a:ea typeface="楷体_GB2312" panose="02010609030101010101" pitchFamily="49" charset="-122"/>
              </a:endParaRPr>
            </a:p>
          </p:txBody>
        </p:sp>
        <p:sp>
          <p:nvSpPr>
            <p:cNvPr id="39945" name="Line 8"/>
            <p:cNvSpPr>
              <a:spLocks noChangeShapeType="1"/>
            </p:cNvSpPr>
            <p:nvPr/>
          </p:nvSpPr>
          <p:spPr bwMode="auto">
            <a:xfrm>
              <a:off x="889" y="1817"/>
              <a:ext cx="2119" cy="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grpSp>
      <p:sp>
        <p:nvSpPr>
          <p:cNvPr id="39941" name="矩形 24"/>
          <p:cNvSpPr>
            <a:spLocks noChangeArrowheads="1"/>
          </p:cNvSpPr>
          <p:nvPr/>
        </p:nvSpPr>
        <p:spPr bwMode="auto">
          <a:xfrm>
            <a:off x="2786063" y="2500313"/>
            <a:ext cx="295433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ts val="1800"/>
              </a:spcBef>
            </a:pPr>
            <a:r>
              <a:rPr lang="zh-CN" altLang="en-US" sz="2400" b="1">
                <a:solidFill>
                  <a:srgbClr val="000000"/>
                </a:solidFill>
                <a:latin typeface="Times New Roman" panose="02020603050405020304" pitchFamily="18" charset="0"/>
                <a:ea typeface="楷体_GB2312" panose="02010609030101010101" pitchFamily="49" charset="-122"/>
              </a:rPr>
              <a:t>嵌入式系统硬件平台</a:t>
            </a:r>
            <a:endParaRPr lang="zh-CN" altLang="en-US" sz="2400" b="1">
              <a:solidFill>
                <a:srgbClr val="000000"/>
              </a:solidFill>
              <a:ea typeface="楷体_GB2312" panose="02010609030101010101" pitchFamily="49" charset="-122"/>
            </a:endParaRPr>
          </a:p>
        </p:txBody>
      </p:sp>
    </p:spTree>
  </p:cSld>
  <p:clrMapOvr>
    <a:masterClrMapping/>
  </p:clrMapOvr>
  <p:transition>
    <p:fad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3"/>
          <p:cNvSpPr>
            <a:spLocks noGrp="1" noChangeArrowheads="1"/>
          </p:cNvSpPr>
          <p:nvPr>
            <p:ph type="body" idx="1"/>
          </p:nvPr>
        </p:nvSpPr>
        <p:spPr>
          <a:xfrm>
            <a:off x="468313" y="3429000"/>
            <a:ext cx="8229600" cy="2714625"/>
          </a:xfrm>
        </p:spPr>
        <p:txBody>
          <a:bodyPr/>
          <a:lstStyle/>
          <a:p>
            <a:pPr eaLnBrk="1" hangingPunct="1">
              <a:lnSpc>
                <a:spcPct val="125000"/>
              </a:lnSpc>
            </a:pPr>
            <a:r>
              <a:rPr lang="en-US" altLang="zh-CN" smtClean="0"/>
              <a:t>HAL</a:t>
            </a:r>
            <a:r>
              <a:rPr lang="zh-CN" altLang="en-US" smtClean="0"/>
              <a:t>屏蔽了底层硬件的多样性，操作系统不再面对具体的硬件环境，而是面对由这个中间层次所代表的、逻辑上的硬件环境</a:t>
            </a:r>
            <a:endParaRPr lang="zh-CN" altLang="en-US" smtClean="0"/>
          </a:p>
          <a:p>
            <a:pPr eaLnBrk="1" hangingPunct="1">
              <a:lnSpc>
                <a:spcPct val="125000"/>
              </a:lnSpc>
            </a:pPr>
            <a:r>
              <a:rPr lang="en-US" altLang="zh-CN" smtClean="0"/>
              <a:t>HAL</a:t>
            </a:r>
            <a:r>
              <a:rPr lang="zh-CN" altLang="en-US" smtClean="0"/>
              <a:t>的引入大大推动了嵌入式实时系统的通用化，从而为嵌入式系统的广泛应用提供了可能。 </a:t>
            </a:r>
            <a:endParaRPr lang="zh-CN" altLang="en-US" smtClean="0"/>
          </a:p>
        </p:txBody>
      </p:sp>
      <p:sp>
        <p:nvSpPr>
          <p:cNvPr id="40963" name="Text Box 12"/>
          <p:cNvSpPr txBox="1">
            <a:spLocks noChangeArrowheads="1"/>
          </p:cNvSpPr>
          <p:nvPr/>
        </p:nvSpPr>
        <p:spPr bwMode="auto">
          <a:xfrm>
            <a:off x="5072063" y="1779588"/>
            <a:ext cx="3473450" cy="506412"/>
          </a:xfrm>
          <a:prstGeom prst="rect">
            <a:avLst/>
          </a:prstGeom>
          <a:solidFill>
            <a:srgbClr val="CC99FF"/>
          </a:solidFill>
          <a:ln w="19050">
            <a:solidFill>
              <a:srgbClr val="000000"/>
            </a:solidFill>
            <a:miter lim="800000"/>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400" b="1">
                <a:solidFill>
                  <a:srgbClr val="000000"/>
                </a:solidFill>
                <a:latin typeface="Times New Roman" panose="02020603050405020304" pitchFamily="18" charset="0"/>
                <a:ea typeface="楷体_GB2312" panose="02010609030101010101" pitchFamily="49" charset="-122"/>
              </a:rPr>
              <a:t>操作系统与</a:t>
            </a:r>
            <a:r>
              <a:rPr lang="en-US" altLang="zh-CN" sz="2400" b="1">
                <a:solidFill>
                  <a:srgbClr val="000000"/>
                </a:solidFill>
                <a:latin typeface="Times New Roman" panose="02020603050405020304" pitchFamily="18" charset="0"/>
                <a:ea typeface="楷体_GB2312" panose="02010609030101010101" pitchFamily="49" charset="-122"/>
              </a:rPr>
              <a:t>HAL</a:t>
            </a:r>
            <a:r>
              <a:rPr lang="zh-CN" altLang="en-US" sz="2400" b="1">
                <a:solidFill>
                  <a:srgbClr val="000000"/>
                </a:solidFill>
                <a:latin typeface="Times New Roman" panose="02020603050405020304" pitchFamily="18" charset="0"/>
                <a:ea typeface="楷体_GB2312" panose="02010609030101010101" pitchFamily="49" charset="-122"/>
              </a:rPr>
              <a:t>的接口</a:t>
            </a:r>
            <a:endParaRPr lang="zh-CN" altLang="en-US" sz="2400" b="1">
              <a:solidFill>
                <a:srgbClr val="000000"/>
              </a:solidFill>
              <a:latin typeface="Times New Roman" panose="02020603050405020304" pitchFamily="18" charset="0"/>
              <a:ea typeface="楷体_GB2312" panose="02010609030101010101" pitchFamily="49" charset="-122"/>
            </a:endParaRPr>
          </a:p>
        </p:txBody>
      </p:sp>
      <p:sp>
        <p:nvSpPr>
          <p:cNvPr id="40964" name="Text Box 13"/>
          <p:cNvSpPr txBox="1">
            <a:spLocks noChangeArrowheads="1"/>
          </p:cNvSpPr>
          <p:nvPr/>
        </p:nvSpPr>
        <p:spPr bwMode="auto">
          <a:xfrm>
            <a:off x="5072063" y="2357438"/>
            <a:ext cx="2928937" cy="474662"/>
          </a:xfrm>
          <a:prstGeom prst="rect">
            <a:avLst/>
          </a:prstGeom>
          <a:solidFill>
            <a:srgbClr val="CC99FF"/>
          </a:solidFill>
          <a:ln w="19050">
            <a:solidFill>
              <a:srgbClr val="000000"/>
            </a:solidFill>
            <a:miter lim="800000"/>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400" b="1">
                <a:solidFill>
                  <a:srgbClr val="000000"/>
                </a:solidFill>
                <a:latin typeface="Times New Roman" panose="02020603050405020304" pitchFamily="18" charset="0"/>
                <a:ea typeface="楷体_GB2312" panose="02010609030101010101" pitchFamily="49" charset="-122"/>
              </a:rPr>
              <a:t>HAL</a:t>
            </a:r>
            <a:r>
              <a:rPr lang="zh-CN" altLang="en-US" sz="2400" b="1">
                <a:solidFill>
                  <a:srgbClr val="000000"/>
                </a:solidFill>
                <a:latin typeface="Times New Roman" panose="02020603050405020304" pitchFamily="18" charset="0"/>
                <a:ea typeface="楷体_GB2312" panose="02010609030101010101" pitchFamily="49" charset="-122"/>
              </a:rPr>
              <a:t>与硬件的接口</a:t>
            </a:r>
            <a:endParaRPr lang="zh-CN" altLang="en-US" sz="2400" b="1">
              <a:solidFill>
                <a:srgbClr val="000000"/>
              </a:solidFill>
              <a:ea typeface="楷体_GB2312" panose="02010609030101010101" pitchFamily="49" charset="-122"/>
            </a:endParaRPr>
          </a:p>
        </p:txBody>
      </p:sp>
      <p:grpSp>
        <p:nvGrpSpPr>
          <p:cNvPr id="40965" name="Group 20"/>
          <p:cNvGrpSpPr/>
          <p:nvPr/>
        </p:nvGrpSpPr>
        <p:grpSpPr bwMode="auto">
          <a:xfrm>
            <a:off x="782638" y="1360488"/>
            <a:ext cx="3289300" cy="1854200"/>
            <a:chOff x="932" y="2153"/>
            <a:chExt cx="2072" cy="1168"/>
          </a:xfrm>
        </p:grpSpPr>
        <p:sp>
          <p:nvSpPr>
            <p:cNvPr id="40969" name="Text Box 6"/>
            <p:cNvSpPr txBox="1">
              <a:spLocks noChangeArrowheads="1"/>
            </p:cNvSpPr>
            <p:nvPr/>
          </p:nvSpPr>
          <p:spPr bwMode="auto">
            <a:xfrm>
              <a:off x="934" y="2736"/>
              <a:ext cx="2070" cy="585"/>
            </a:xfrm>
            <a:prstGeom prst="rect">
              <a:avLst/>
            </a:prstGeom>
            <a:solidFill>
              <a:srgbClr val="CCFFCC"/>
            </a:solidFill>
            <a:ln w="9525">
              <a:solidFill>
                <a:srgbClr val="000000"/>
              </a:solidFill>
              <a:miter lim="800000"/>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ts val="1800"/>
                </a:spcBef>
              </a:pPr>
              <a:endParaRPr lang="en-US" altLang="zh-CN" sz="2400" b="1">
                <a:solidFill>
                  <a:srgbClr val="000000"/>
                </a:solidFill>
                <a:latin typeface="Times New Roman" panose="02020603050405020304" pitchFamily="18" charset="0"/>
                <a:ea typeface="楷体_GB2312" panose="02010609030101010101" pitchFamily="49" charset="-122"/>
              </a:endParaRPr>
            </a:p>
            <a:p>
              <a:pPr algn="ctr" eaLnBrk="1" hangingPunct="1"/>
              <a:r>
                <a:rPr lang="zh-CN" altLang="en-US" sz="2400" b="1">
                  <a:solidFill>
                    <a:srgbClr val="000000"/>
                  </a:solidFill>
                  <a:latin typeface="Times New Roman" panose="02020603050405020304" pitchFamily="18" charset="0"/>
                  <a:ea typeface="楷体_GB2312" panose="02010609030101010101" pitchFamily="49" charset="-122"/>
                </a:rPr>
                <a:t>嵌入式系统硬件平台</a:t>
              </a:r>
              <a:endParaRPr lang="en-US" altLang="zh-CN" sz="2400" b="1">
                <a:solidFill>
                  <a:srgbClr val="000000"/>
                </a:solidFill>
                <a:latin typeface="Times New Roman" panose="02020603050405020304" pitchFamily="18" charset="0"/>
                <a:ea typeface="楷体_GB2312" panose="02010609030101010101" pitchFamily="49" charset="-122"/>
              </a:endParaRPr>
            </a:p>
            <a:p>
              <a:pPr algn="ctr" eaLnBrk="1" hangingPunct="1"/>
              <a:endParaRPr lang="zh-CN" altLang="en-US" sz="2400" b="1">
                <a:solidFill>
                  <a:srgbClr val="000000"/>
                </a:solidFill>
                <a:ea typeface="楷体_GB2312" panose="02010609030101010101" pitchFamily="49" charset="-122"/>
              </a:endParaRPr>
            </a:p>
          </p:txBody>
        </p:sp>
        <p:sp>
          <p:nvSpPr>
            <p:cNvPr id="40970" name="Text Box 10"/>
            <p:cNvSpPr txBox="1">
              <a:spLocks noChangeArrowheads="1"/>
            </p:cNvSpPr>
            <p:nvPr/>
          </p:nvSpPr>
          <p:spPr bwMode="auto">
            <a:xfrm>
              <a:off x="932" y="2153"/>
              <a:ext cx="2072" cy="628"/>
            </a:xfrm>
            <a:prstGeom prst="rect">
              <a:avLst/>
            </a:prstGeom>
            <a:solidFill>
              <a:srgbClr val="FFFF99"/>
            </a:solidFill>
            <a:ln w="9525">
              <a:solidFill>
                <a:srgbClr val="000000"/>
              </a:solidFill>
              <a:miter lim="800000"/>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72000"/>
                </a:lnSpc>
              </a:pPr>
              <a:endParaRPr lang="en-US" altLang="zh-CN" sz="2400">
                <a:solidFill>
                  <a:srgbClr val="000000"/>
                </a:solidFill>
                <a:latin typeface="Times New Roman" panose="02020603050405020304" pitchFamily="18" charset="0"/>
              </a:endParaRPr>
            </a:p>
            <a:p>
              <a:pPr algn="ctr" eaLnBrk="1" hangingPunct="1">
                <a:lnSpc>
                  <a:spcPct val="72000"/>
                </a:lnSpc>
              </a:pPr>
              <a:r>
                <a:rPr lang="zh-CN" altLang="en-US" sz="2400" b="1">
                  <a:solidFill>
                    <a:srgbClr val="000000"/>
                  </a:solidFill>
                  <a:latin typeface="Times New Roman" panose="02020603050405020304" pitchFamily="18" charset="0"/>
                  <a:ea typeface="楷体_GB2312" panose="02010609030101010101" pitchFamily="49" charset="-122"/>
                </a:rPr>
                <a:t>嵌入式操作系统</a:t>
              </a:r>
              <a:endParaRPr lang="zh-CN" altLang="en-US" sz="2400" b="1">
                <a:solidFill>
                  <a:srgbClr val="000000"/>
                </a:solidFill>
                <a:latin typeface="Times New Roman" panose="02020603050405020304" pitchFamily="18" charset="0"/>
                <a:ea typeface="楷体_GB2312" panose="02010609030101010101" pitchFamily="49" charset="-122"/>
              </a:endParaRPr>
            </a:p>
          </p:txBody>
        </p:sp>
        <p:sp>
          <p:nvSpPr>
            <p:cNvPr id="40971" name="Text Box 7"/>
            <p:cNvSpPr txBox="1">
              <a:spLocks noChangeArrowheads="1"/>
            </p:cNvSpPr>
            <p:nvPr/>
          </p:nvSpPr>
          <p:spPr bwMode="auto">
            <a:xfrm>
              <a:off x="934" y="2601"/>
              <a:ext cx="2070" cy="270"/>
            </a:xfrm>
            <a:prstGeom prst="rect">
              <a:avLst/>
            </a:prstGeom>
            <a:solidFill>
              <a:schemeClr val="accent2">
                <a:lumMod val="20000"/>
                <a:lumOff val="80000"/>
              </a:schemeClr>
            </a:solidFill>
            <a:ln w="15875">
              <a:solidFill>
                <a:schemeClr val="tx1"/>
              </a:solidFill>
              <a:miter lim="800000"/>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ts val="5400"/>
                </a:spcBef>
              </a:pPr>
              <a:r>
                <a:rPr lang="zh-CN" altLang="en-US" sz="16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硬件抽象层</a:t>
              </a:r>
              <a:endParaRPr lang="zh-CN" altLang="en-US" sz="2400" b="1" dirty="0">
                <a:solidFill>
                  <a:srgbClr val="000000"/>
                </a:solidFill>
                <a:latin typeface="Times New Roman" panose="02020603050405020304" pitchFamily="18" charset="0"/>
                <a:ea typeface="楷体_GB2312" panose="02010609030101010101" pitchFamily="49" charset="-122"/>
              </a:endParaRPr>
            </a:p>
          </p:txBody>
        </p:sp>
      </p:grpSp>
      <p:sp>
        <p:nvSpPr>
          <p:cNvPr id="40966" name="AutoShape 18"/>
          <p:cNvSpPr>
            <a:spLocks noChangeArrowheads="1"/>
          </p:cNvSpPr>
          <p:nvPr/>
        </p:nvSpPr>
        <p:spPr bwMode="auto">
          <a:xfrm>
            <a:off x="4071938" y="1928813"/>
            <a:ext cx="1000125" cy="273050"/>
          </a:xfrm>
          <a:prstGeom prst="leftArrow">
            <a:avLst>
              <a:gd name="adj1" fmla="val 50000"/>
              <a:gd name="adj2" fmla="val 60114"/>
            </a:avLst>
          </a:prstGeom>
          <a:solidFill>
            <a:srgbClr val="00FF00"/>
          </a:solidFill>
          <a:ln w="9525">
            <a:solidFill>
              <a:srgbClr val="000000"/>
            </a:solidFill>
            <a:miter lim="800000"/>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0967" name="AutoShape 18"/>
          <p:cNvSpPr>
            <a:spLocks noChangeArrowheads="1"/>
          </p:cNvSpPr>
          <p:nvPr/>
        </p:nvSpPr>
        <p:spPr bwMode="auto">
          <a:xfrm>
            <a:off x="4071938" y="2370138"/>
            <a:ext cx="1000125" cy="273050"/>
          </a:xfrm>
          <a:prstGeom prst="leftArrow">
            <a:avLst>
              <a:gd name="adj1" fmla="val 50000"/>
              <a:gd name="adj2" fmla="val 60114"/>
            </a:avLst>
          </a:prstGeom>
          <a:solidFill>
            <a:srgbClr val="00FF00"/>
          </a:solidFill>
          <a:ln w="9525">
            <a:solidFill>
              <a:srgbClr val="000000"/>
            </a:solidFill>
            <a:miter lim="800000"/>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0968" name="Rectangle 2"/>
          <p:cNvSpPr>
            <a:spLocks noGrp="1" noChangeArrowheads="1"/>
          </p:cNvSpPr>
          <p:nvPr>
            <p:ph type="title"/>
          </p:nvPr>
        </p:nvSpPr>
        <p:spPr>
          <a:xfrm>
            <a:off x="304800" y="428625"/>
            <a:ext cx="7162800" cy="838200"/>
          </a:xfrm>
        </p:spPr>
        <p:txBody>
          <a:bodyPr/>
          <a:lstStyle/>
          <a:p>
            <a:pPr eaLnBrk="1" hangingPunct="1"/>
            <a:r>
              <a:rPr lang="en-US" altLang="zh-CN" sz="2800" smtClean="0"/>
              <a:t>1.3.2  </a:t>
            </a:r>
            <a:r>
              <a:rPr lang="zh-CN" altLang="en-US" sz="2800" smtClean="0"/>
              <a:t>硬件抽象层</a:t>
            </a:r>
            <a:endParaRPr lang="zh-CN" altLang="en-US" sz="2800" smtClean="0"/>
          </a:p>
        </p:txBody>
      </p:sp>
    </p:spTree>
  </p:cSld>
  <p:clrMapOvr>
    <a:masterClrMapping/>
  </p:clrMapOvr>
  <p:transition>
    <p:fade/>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3"/>
          <p:cNvSpPr txBox="1">
            <a:spLocks noChangeArrowheads="1"/>
          </p:cNvSpPr>
          <p:nvPr/>
        </p:nvSpPr>
        <p:spPr bwMode="auto">
          <a:xfrm>
            <a:off x="1143000" y="1493838"/>
            <a:ext cx="6186488" cy="3429000"/>
          </a:xfrm>
          <a:prstGeom prst="rect">
            <a:avLst/>
          </a:prstGeom>
          <a:noFill/>
          <a:ln w="9525">
            <a:noFill/>
            <a:miter lim="800000"/>
          </a:ln>
        </p:spPr>
        <p:txBody>
          <a:bodyPr/>
          <a:lstStyle/>
          <a:p>
            <a:pPr marL="342900" indent="-342900">
              <a:lnSpc>
                <a:spcPct val="120000"/>
              </a:lnSpc>
              <a:spcBef>
                <a:spcPct val="20000"/>
              </a:spcBef>
              <a:buClr>
                <a:schemeClr val="accent1"/>
              </a:buClr>
              <a:buSzPct val="60000"/>
              <a:buFont typeface="Wingdings" panose="05000000000000000000" pitchFamily="2" charset="2"/>
              <a:buChar char="u"/>
              <a:defRPr/>
            </a:pPr>
            <a:r>
              <a:rPr lang="en-US" altLang="zh-CN" sz="3200" b="1" kern="0" dirty="0">
                <a:solidFill>
                  <a:schemeClr val="tx2"/>
                </a:solidFill>
                <a:latin typeface="+mn-lt"/>
                <a:ea typeface="+mn-ea"/>
              </a:rPr>
              <a:t> </a:t>
            </a:r>
            <a:r>
              <a:rPr lang="zh-CN" altLang="en-US" sz="3200" b="1" kern="0" dirty="0">
                <a:solidFill>
                  <a:schemeClr val="tx2"/>
                </a:solidFill>
                <a:latin typeface="+mn-lt"/>
                <a:ea typeface="+mn-ea"/>
              </a:rPr>
              <a:t>嵌入式系统的体系结构</a:t>
            </a:r>
            <a:endParaRPr lang="en-US" altLang="zh-CN" sz="3200" b="1" kern="0" dirty="0">
              <a:solidFill>
                <a:schemeClr val="tx2"/>
              </a:solidFill>
              <a:latin typeface="+mn-lt"/>
              <a:ea typeface="+mn-ea"/>
            </a:endParaRPr>
          </a:p>
          <a:p>
            <a:pPr marL="800100" lvl="1" indent="-342900">
              <a:lnSpc>
                <a:spcPct val="120000"/>
              </a:lnSpc>
              <a:spcBef>
                <a:spcPct val="20000"/>
              </a:spcBef>
              <a:buClr>
                <a:schemeClr val="accent1"/>
              </a:buClr>
              <a:buSzPct val="60000"/>
              <a:buFont typeface="Wingdings" panose="05000000000000000000" pitchFamily="2" charset="2"/>
              <a:buChar char="Ø"/>
              <a:defRPr/>
            </a:pPr>
            <a:r>
              <a:rPr lang="zh-CN" altLang="en-US" sz="2800" b="1" kern="0" dirty="0">
                <a:solidFill>
                  <a:schemeClr val="tx2"/>
                </a:solidFill>
                <a:latin typeface="+mn-lt"/>
                <a:ea typeface="+mn-ea"/>
              </a:rPr>
              <a:t>嵌入式系统硬件平台</a:t>
            </a:r>
            <a:endParaRPr lang="en-US" altLang="zh-CN" sz="2800" b="1" kern="0" dirty="0">
              <a:solidFill>
                <a:schemeClr val="tx2"/>
              </a:solidFill>
              <a:latin typeface="+mn-lt"/>
              <a:ea typeface="+mn-ea"/>
            </a:endParaRPr>
          </a:p>
          <a:p>
            <a:pPr marL="800100" lvl="1" indent="-342900">
              <a:lnSpc>
                <a:spcPct val="120000"/>
              </a:lnSpc>
              <a:spcBef>
                <a:spcPct val="20000"/>
              </a:spcBef>
              <a:buClr>
                <a:schemeClr val="accent1"/>
              </a:buClr>
              <a:buSzPct val="60000"/>
              <a:buFont typeface="Wingdings" panose="05000000000000000000" pitchFamily="2" charset="2"/>
              <a:buChar char="Ø"/>
              <a:defRPr/>
            </a:pPr>
            <a:r>
              <a:rPr lang="zh-CN" altLang="en-US" sz="2800" b="1" kern="0" dirty="0">
                <a:solidFill>
                  <a:schemeClr val="tx2"/>
                </a:solidFill>
                <a:latin typeface="+mn-lt"/>
                <a:ea typeface="+mn-ea"/>
              </a:rPr>
              <a:t>硬件抽象层</a:t>
            </a:r>
            <a:endParaRPr lang="zh-CN" altLang="en-US" sz="2800" b="1" kern="0" dirty="0">
              <a:solidFill>
                <a:schemeClr val="tx2"/>
              </a:solidFill>
              <a:latin typeface="+mn-lt"/>
              <a:ea typeface="+mn-ea"/>
            </a:endParaRPr>
          </a:p>
          <a:p>
            <a:pPr marL="800100" lvl="1" indent="-342900">
              <a:lnSpc>
                <a:spcPct val="120000"/>
              </a:lnSpc>
              <a:spcBef>
                <a:spcPct val="20000"/>
              </a:spcBef>
              <a:buClr>
                <a:schemeClr val="accent1"/>
              </a:buClr>
              <a:buSzPct val="60000"/>
              <a:buFont typeface="Wingdings" panose="05000000000000000000" pitchFamily="2" charset="2"/>
              <a:buChar char="Ø"/>
              <a:defRPr/>
            </a:pPr>
            <a:r>
              <a:rPr lang="zh-CN" altLang="en-US" sz="2800" b="1" kern="0" dirty="0">
                <a:solidFill>
                  <a:srgbClr val="C00000"/>
                </a:solidFill>
                <a:latin typeface="+mn-lt"/>
                <a:ea typeface="+mn-ea"/>
              </a:rPr>
              <a:t>嵌入式操作系统</a:t>
            </a:r>
            <a:endParaRPr lang="zh-CN" altLang="en-US" sz="2800" b="1" kern="0" dirty="0">
              <a:solidFill>
                <a:srgbClr val="C00000"/>
              </a:solidFill>
              <a:latin typeface="+mn-lt"/>
              <a:ea typeface="+mn-ea"/>
            </a:endParaRPr>
          </a:p>
          <a:p>
            <a:pPr marL="800100" lvl="1" indent="-342900">
              <a:lnSpc>
                <a:spcPct val="120000"/>
              </a:lnSpc>
              <a:spcBef>
                <a:spcPct val="20000"/>
              </a:spcBef>
              <a:buClr>
                <a:schemeClr val="accent1"/>
              </a:buClr>
              <a:buSzPct val="60000"/>
              <a:buFont typeface="Wingdings" panose="05000000000000000000" pitchFamily="2" charset="2"/>
              <a:buChar char="Ø"/>
              <a:defRPr/>
            </a:pPr>
            <a:r>
              <a:rPr lang="zh-CN" altLang="en-US" sz="2800" b="1" kern="0" dirty="0">
                <a:solidFill>
                  <a:schemeClr val="tx2"/>
                </a:solidFill>
                <a:latin typeface="+mn-lt"/>
                <a:ea typeface="+mn-ea"/>
              </a:rPr>
              <a:t>嵌入式应用软件</a:t>
            </a:r>
            <a:endParaRPr lang="zh-CN" altLang="en-US" sz="2800" b="1" kern="0" dirty="0">
              <a:solidFill>
                <a:schemeClr val="tx2"/>
              </a:solidFill>
              <a:latin typeface="+mn-lt"/>
              <a:ea typeface="+mn-ea"/>
            </a:endParaRPr>
          </a:p>
          <a:p>
            <a:pPr marL="342900" indent="-342900">
              <a:lnSpc>
                <a:spcPct val="120000"/>
              </a:lnSpc>
              <a:spcBef>
                <a:spcPct val="20000"/>
              </a:spcBef>
              <a:buClr>
                <a:schemeClr val="accent1"/>
              </a:buClr>
              <a:buSzPct val="60000"/>
              <a:buFont typeface="Wingdings" panose="05000000000000000000" pitchFamily="2" charset="2"/>
              <a:buChar char="u"/>
              <a:defRPr/>
            </a:pPr>
            <a:endParaRPr lang="en-US" altLang="zh-CN" sz="3200" b="1" kern="0" dirty="0">
              <a:solidFill>
                <a:schemeClr val="tx2"/>
              </a:solidFill>
              <a:latin typeface="+mn-lt"/>
              <a:ea typeface="+mn-ea"/>
            </a:endParaRPr>
          </a:p>
          <a:p>
            <a:pPr marL="342900" indent="-342900">
              <a:lnSpc>
                <a:spcPct val="120000"/>
              </a:lnSpc>
              <a:spcBef>
                <a:spcPct val="20000"/>
              </a:spcBef>
              <a:buClr>
                <a:schemeClr val="accent1"/>
              </a:buClr>
              <a:buSzPct val="60000"/>
              <a:buFont typeface="Wingdings" panose="05000000000000000000" pitchFamily="2" charset="2"/>
              <a:buChar char="u"/>
              <a:defRPr/>
            </a:pPr>
            <a:endParaRPr lang="en-US" altLang="zh-CN" sz="3200" b="1" kern="0" dirty="0">
              <a:solidFill>
                <a:schemeClr val="tx2"/>
              </a:solidFill>
              <a:latin typeface="+mn-lt"/>
              <a:ea typeface="+mn-ea"/>
            </a:endParaRPr>
          </a:p>
          <a:p>
            <a:pPr marL="342900" indent="-342900">
              <a:lnSpc>
                <a:spcPct val="120000"/>
              </a:lnSpc>
              <a:spcBef>
                <a:spcPct val="20000"/>
              </a:spcBef>
              <a:buClr>
                <a:schemeClr val="accent1"/>
              </a:buClr>
              <a:buSzPct val="60000"/>
              <a:buFont typeface="Wingdings" panose="05000000000000000000" pitchFamily="2" charset="2"/>
              <a:buChar char="u"/>
              <a:defRPr/>
            </a:pPr>
            <a:endParaRPr lang="en-US" altLang="zh-CN" sz="3200" b="1" kern="0" dirty="0">
              <a:solidFill>
                <a:schemeClr val="tx2"/>
              </a:solidFill>
              <a:latin typeface="+mn-lt"/>
              <a:ea typeface="+mn-ea"/>
            </a:endParaRPr>
          </a:p>
          <a:p>
            <a:pPr marL="342900" indent="-342900">
              <a:lnSpc>
                <a:spcPct val="120000"/>
              </a:lnSpc>
              <a:spcBef>
                <a:spcPct val="20000"/>
              </a:spcBef>
              <a:buClr>
                <a:schemeClr val="accent1"/>
              </a:buClr>
              <a:buSzPct val="60000"/>
              <a:buFont typeface="Wingdings" panose="05000000000000000000" pitchFamily="2" charset="2"/>
              <a:buChar char="u"/>
              <a:defRPr/>
            </a:pPr>
            <a:endParaRPr lang="zh-CN" altLang="en-US" sz="3900" b="1" kern="0" dirty="0">
              <a:solidFill>
                <a:schemeClr val="tx2"/>
              </a:solidFill>
              <a:latin typeface="+mn-lt"/>
              <a:ea typeface="+mn-ea"/>
            </a:endParaRPr>
          </a:p>
          <a:p>
            <a:pPr marL="342900" indent="-342900">
              <a:lnSpc>
                <a:spcPct val="120000"/>
              </a:lnSpc>
              <a:spcBef>
                <a:spcPct val="20000"/>
              </a:spcBef>
              <a:buClr>
                <a:schemeClr val="accent1"/>
              </a:buClr>
              <a:buSzPct val="60000"/>
              <a:buFont typeface="Wingdings" panose="05000000000000000000" pitchFamily="2" charset="2"/>
              <a:buNone/>
              <a:defRPr/>
            </a:pPr>
            <a:endParaRPr lang="en-US" altLang="zh-CN" sz="3900" b="1" kern="0" dirty="0">
              <a:solidFill>
                <a:schemeClr val="bg2"/>
              </a:solidFill>
              <a:latin typeface="+mn-lt"/>
              <a:ea typeface="+mn-ea"/>
            </a:endParaRPr>
          </a:p>
        </p:txBody>
      </p:sp>
      <p:sp>
        <p:nvSpPr>
          <p:cNvPr id="9" name="矩形 8"/>
          <p:cNvSpPr/>
          <p:nvPr/>
        </p:nvSpPr>
        <p:spPr>
          <a:xfrm>
            <a:off x="0" y="909638"/>
            <a:ext cx="8990013" cy="32861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Tree>
  </p:cSld>
  <p:clrMapOvr>
    <a:masterClrMapping/>
  </p:clrMapOvr>
  <p:transition>
    <p:fad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内容占位符 2"/>
          <p:cNvSpPr>
            <a:spLocks noGrp="1"/>
          </p:cNvSpPr>
          <p:nvPr>
            <p:ph idx="1"/>
          </p:nvPr>
        </p:nvSpPr>
        <p:spPr>
          <a:xfrm>
            <a:off x="319682" y="1304764"/>
            <a:ext cx="8644805" cy="5076564"/>
          </a:xfrm>
        </p:spPr>
        <p:txBody>
          <a:bodyPr/>
          <a:lstStyle/>
          <a:p>
            <a:r>
              <a:rPr lang="zh-CN" altLang="en-US" sz="2800" dirty="0" smtClean="0">
                <a:solidFill>
                  <a:srgbClr val="FF0000"/>
                </a:solidFill>
              </a:rPr>
              <a:t>嵌入式操作系统</a:t>
            </a:r>
            <a:r>
              <a:rPr lang="zh-CN" altLang="en-US" sz="2800" dirty="0" smtClean="0"/>
              <a:t>具有通用操作系统的一般功能</a:t>
            </a:r>
            <a:endParaRPr lang="en-US" altLang="zh-CN" sz="2800" dirty="0" smtClean="0"/>
          </a:p>
          <a:p>
            <a:pPr lvl="1"/>
            <a:r>
              <a:rPr lang="zh-CN" altLang="en-US" sz="2600" dirty="0" smtClean="0">
                <a:solidFill>
                  <a:schemeClr val="accent1">
                    <a:lumMod val="75000"/>
                  </a:schemeClr>
                </a:solidFill>
              </a:rPr>
              <a:t>向上提供对用户的接口（图形界面、库函数</a:t>
            </a:r>
            <a:r>
              <a:rPr lang="en-US" altLang="zh-CN" sz="2600" dirty="0" smtClean="0">
                <a:solidFill>
                  <a:schemeClr val="accent1">
                    <a:lumMod val="75000"/>
                  </a:schemeClr>
                </a:solidFill>
              </a:rPr>
              <a:t>API</a:t>
            </a:r>
            <a:r>
              <a:rPr lang="zh-CN" altLang="en-US" sz="2600" dirty="0" smtClean="0">
                <a:solidFill>
                  <a:schemeClr val="accent1">
                    <a:lumMod val="75000"/>
                  </a:schemeClr>
                </a:solidFill>
              </a:rPr>
              <a:t>等）</a:t>
            </a:r>
            <a:endParaRPr lang="en-US" altLang="zh-CN" sz="2600" dirty="0" smtClean="0">
              <a:solidFill>
                <a:schemeClr val="accent1">
                  <a:lumMod val="75000"/>
                </a:schemeClr>
              </a:solidFill>
            </a:endParaRPr>
          </a:p>
          <a:p>
            <a:pPr lvl="1"/>
            <a:r>
              <a:rPr lang="zh-CN" altLang="en-US" sz="2600" dirty="0" smtClean="0">
                <a:solidFill>
                  <a:schemeClr val="accent1">
                    <a:lumMod val="75000"/>
                  </a:schemeClr>
                </a:solidFill>
              </a:rPr>
              <a:t>向下提供与硬件设备交互的接口（硬件驱动程序等）</a:t>
            </a:r>
            <a:endParaRPr lang="en-US" altLang="zh-CN" sz="2600" dirty="0" smtClean="0">
              <a:solidFill>
                <a:schemeClr val="accent1">
                  <a:lumMod val="75000"/>
                </a:schemeClr>
              </a:solidFill>
            </a:endParaRPr>
          </a:p>
          <a:p>
            <a:r>
              <a:rPr lang="zh-CN" altLang="en-US" sz="2800" dirty="0" smtClean="0"/>
              <a:t>嵌入式操作系统的</a:t>
            </a:r>
            <a:r>
              <a:rPr lang="zh-CN" altLang="en-US" sz="2800" dirty="0" smtClean="0">
                <a:solidFill>
                  <a:srgbClr val="FF0000"/>
                </a:solidFill>
              </a:rPr>
              <a:t>系统实时性</a:t>
            </a:r>
            <a:r>
              <a:rPr lang="zh-CN" altLang="en-US" sz="2800" dirty="0" smtClean="0"/>
              <a:t>、</a:t>
            </a:r>
            <a:r>
              <a:rPr lang="zh-CN" altLang="en-US" sz="2800" dirty="0" smtClean="0">
                <a:solidFill>
                  <a:srgbClr val="FF0000"/>
                </a:solidFill>
              </a:rPr>
              <a:t>硬件依赖性</a:t>
            </a:r>
            <a:r>
              <a:rPr lang="zh-CN" altLang="en-US" sz="2800" dirty="0" smtClean="0"/>
              <a:t>、</a:t>
            </a:r>
            <a:r>
              <a:rPr lang="zh-CN" altLang="en-US" sz="2800" dirty="0" smtClean="0">
                <a:solidFill>
                  <a:srgbClr val="FF0000"/>
                </a:solidFill>
              </a:rPr>
              <a:t>软件固化</a:t>
            </a:r>
            <a:r>
              <a:rPr lang="zh-CN" altLang="en-US" sz="2800" dirty="0" smtClean="0">
                <a:solidFill>
                  <a:srgbClr val="FF0000"/>
                </a:solidFill>
              </a:rPr>
              <a:t>性</a:t>
            </a:r>
            <a:r>
              <a:rPr lang="zh-CN" altLang="en-US" sz="2800" dirty="0" smtClean="0"/>
              <a:t>及</a:t>
            </a:r>
            <a:r>
              <a:rPr lang="zh-CN" altLang="en-US" sz="2800" dirty="0" smtClean="0">
                <a:solidFill>
                  <a:srgbClr val="FF0000"/>
                </a:solidFill>
              </a:rPr>
              <a:t>应用专用性</a:t>
            </a:r>
            <a:r>
              <a:rPr lang="zh-CN" altLang="en-US" sz="2800" dirty="0" smtClean="0"/>
              <a:t>等方面，具有更加鲜明的</a:t>
            </a:r>
            <a:r>
              <a:rPr lang="zh-CN" altLang="en-US" sz="2800" dirty="0" smtClean="0"/>
              <a:t>特点</a:t>
            </a:r>
            <a:endParaRPr lang="en-US" altLang="zh-CN" sz="2800" dirty="0" smtClean="0"/>
          </a:p>
          <a:p>
            <a:pPr eaLnBrk="1" hangingPunct="1">
              <a:lnSpc>
                <a:spcPct val="110000"/>
              </a:lnSpc>
              <a:buFont typeface="Wingdings" panose="05000000000000000000" pitchFamily="2" charset="2"/>
              <a:buChar char="p"/>
            </a:pPr>
            <a:r>
              <a:rPr lang="zh-CN" altLang="en-US" sz="2800" dirty="0">
                <a:solidFill>
                  <a:schemeClr val="tx2"/>
                </a:solidFill>
                <a:latin typeface="宋体" panose="02010600030101010101" pitchFamily="2" charset="-122"/>
              </a:rPr>
              <a:t>典型性能指标</a:t>
            </a:r>
            <a:endParaRPr lang="zh-CN" altLang="en-US" sz="2800" dirty="0">
              <a:solidFill>
                <a:schemeClr val="tx2"/>
              </a:solidFill>
              <a:latin typeface="宋体" panose="02010600030101010101" pitchFamily="2" charset="-122"/>
            </a:endParaRPr>
          </a:p>
          <a:p>
            <a:pPr lvl="1" eaLnBrk="1" hangingPunct="1">
              <a:lnSpc>
                <a:spcPct val="110000"/>
              </a:lnSpc>
              <a:buClr>
                <a:schemeClr val="tx1"/>
              </a:buClr>
              <a:buSzPct val="60000"/>
              <a:buFont typeface="Wingdings" panose="05000000000000000000" pitchFamily="2" charset="2"/>
              <a:buChar char="n"/>
            </a:pPr>
            <a:r>
              <a:rPr lang="zh-CN" altLang="en-US" dirty="0">
                <a:solidFill>
                  <a:schemeClr val="tx2"/>
                </a:solidFill>
                <a:latin typeface="宋体" panose="02010600030101010101" pitchFamily="2" charset="-122"/>
              </a:rPr>
              <a:t>内核大小：几</a:t>
            </a:r>
            <a:r>
              <a:rPr lang="en-US" altLang="zh-CN" dirty="0">
                <a:solidFill>
                  <a:schemeClr val="tx2"/>
                </a:solidFill>
                <a:latin typeface="宋体" panose="02010600030101010101" pitchFamily="2" charset="-122"/>
              </a:rPr>
              <a:t>K</a:t>
            </a:r>
            <a:r>
              <a:rPr lang="zh-CN" altLang="en-US" dirty="0">
                <a:solidFill>
                  <a:schemeClr val="tx2"/>
                </a:solidFill>
                <a:latin typeface="宋体" panose="02010600030101010101" pitchFamily="2" charset="-122"/>
              </a:rPr>
              <a:t>～几百</a:t>
            </a:r>
            <a:r>
              <a:rPr lang="en-US" altLang="zh-CN" dirty="0">
                <a:solidFill>
                  <a:schemeClr val="tx2"/>
                </a:solidFill>
                <a:latin typeface="宋体" panose="02010600030101010101" pitchFamily="2" charset="-122"/>
              </a:rPr>
              <a:t>K</a:t>
            </a:r>
            <a:r>
              <a:rPr lang="zh-CN" altLang="en-US" dirty="0">
                <a:solidFill>
                  <a:schemeClr val="tx2"/>
                </a:solidFill>
                <a:latin typeface="宋体" panose="02010600030101010101" pitchFamily="2" charset="-122"/>
              </a:rPr>
              <a:t>；</a:t>
            </a:r>
            <a:endParaRPr lang="zh-CN" altLang="en-US" dirty="0">
              <a:solidFill>
                <a:schemeClr val="tx2"/>
              </a:solidFill>
              <a:latin typeface="宋体" panose="02010600030101010101" pitchFamily="2" charset="-122"/>
            </a:endParaRPr>
          </a:p>
          <a:p>
            <a:pPr lvl="1" eaLnBrk="1" hangingPunct="1">
              <a:lnSpc>
                <a:spcPct val="110000"/>
              </a:lnSpc>
              <a:buClr>
                <a:schemeClr val="tx1"/>
              </a:buClr>
              <a:buSzPct val="60000"/>
              <a:buFont typeface="Wingdings" panose="05000000000000000000" pitchFamily="2" charset="2"/>
              <a:buChar char="n"/>
            </a:pPr>
            <a:r>
              <a:rPr lang="zh-CN" altLang="en-US" dirty="0">
                <a:solidFill>
                  <a:schemeClr val="tx2"/>
                </a:solidFill>
                <a:latin typeface="宋体" panose="02010600030101010101" pitchFamily="2" charset="-122"/>
              </a:rPr>
              <a:t>调度时间片：</a:t>
            </a:r>
            <a:r>
              <a:rPr lang="en-US" altLang="zh-CN" dirty="0">
                <a:solidFill>
                  <a:schemeClr val="tx2"/>
                </a:solidFill>
                <a:latin typeface="宋体" panose="02010600030101010101" pitchFamily="2" charset="-122"/>
              </a:rPr>
              <a:t>1ms</a:t>
            </a:r>
            <a:r>
              <a:rPr lang="zh-CN" altLang="en-US" dirty="0">
                <a:solidFill>
                  <a:schemeClr val="tx2"/>
                </a:solidFill>
                <a:latin typeface="宋体" panose="02010600030101010101" pitchFamily="2" charset="-122"/>
              </a:rPr>
              <a:t>；</a:t>
            </a:r>
            <a:endParaRPr lang="zh-CN" altLang="en-US" dirty="0">
              <a:solidFill>
                <a:schemeClr val="tx2"/>
              </a:solidFill>
              <a:latin typeface="宋体" panose="02010600030101010101" pitchFamily="2" charset="-122"/>
            </a:endParaRPr>
          </a:p>
          <a:p>
            <a:pPr lvl="1" eaLnBrk="1" hangingPunct="1">
              <a:lnSpc>
                <a:spcPct val="110000"/>
              </a:lnSpc>
              <a:buClr>
                <a:schemeClr val="tx1"/>
              </a:buClr>
              <a:buSzPct val="60000"/>
              <a:buFont typeface="Wingdings" panose="05000000000000000000" pitchFamily="2" charset="2"/>
              <a:buChar char="n"/>
            </a:pPr>
            <a:r>
              <a:rPr lang="zh-CN" altLang="en-US" dirty="0">
                <a:solidFill>
                  <a:schemeClr val="tx2"/>
                </a:solidFill>
                <a:latin typeface="宋体" panose="02010600030101010101" pitchFamily="2" charset="-122"/>
              </a:rPr>
              <a:t>实时任务响应时间：</a:t>
            </a:r>
            <a:r>
              <a:rPr lang="en-US" altLang="zh-CN" dirty="0">
                <a:solidFill>
                  <a:schemeClr val="tx2"/>
                </a:solidFill>
                <a:latin typeface="宋体" panose="02010600030101010101" pitchFamily="2" charset="-122"/>
              </a:rPr>
              <a:t>20</a:t>
            </a:r>
            <a:r>
              <a:rPr lang="zh-CN" altLang="en-US" dirty="0">
                <a:solidFill>
                  <a:schemeClr val="tx2"/>
                </a:solidFill>
                <a:latin typeface="宋体" panose="02010600030101010101" pitchFamily="2" charset="-122"/>
              </a:rPr>
              <a:t>～</a:t>
            </a:r>
            <a:r>
              <a:rPr lang="en-US" altLang="zh-CN" dirty="0">
                <a:solidFill>
                  <a:schemeClr val="tx2"/>
                </a:solidFill>
                <a:latin typeface="宋体" panose="02010600030101010101" pitchFamily="2" charset="-122"/>
              </a:rPr>
              <a:t>40</a:t>
            </a:r>
            <a:r>
              <a:rPr lang="zh-CN" altLang="en-US" dirty="0">
                <a:solidFill>
                  <a:schemeClr val="tx2"/>
                </a:solidFill>
                <a:latin typeface="宋体" panose="02010600030101010101" pitchFamily="2" charset="-122"/>
              </a:rPr>
              <a:t>微妙</a:t>
            </a:r>
            <a:endParaRPr lang="zh-CN" altLang="en-US" dirty="0">
              <a:solidFill>
                <a:schemeClr val="tx2"/>
              </a:solidFill>
              <a:latin typeface="宋体" panose="02010600030101010101" pitchFamily="2" charset="-122"/>
            </a:endParaRPr>
          </a:p>
          <a:p>
            <a:pPr lvl="1" eaLnBrk="1" hangingPunct="1">
              <a:lnSpc>
                <a:spcPct val="110000"/>
              </a:lnSpc>
              <a:buClr>
                <a:schemeClr val="tx1"/>
              </a:buClr>
              <a:buSzPct val="60000"/>
              <a:buFont typeface="Wingdings" panose="05000000000000000000" pitchFamily="2" charset="2"/>
              <a:buChar char="n"/>
            </a:pPr>
            <a:r>
              <a:rPr lang="zh-CN" altLang="en-US" dirty="0">
                <a:solidFill>
                  <a:schemeClr val="tx2"/>
                </a:solidFill>
                <a:latin typeface="宋体" panose="02010600030101010101" pitchFamily="2" charset="-122"/>
              </a:rPr>
              <a:t>一般任务响应时间：</a:t>
            </a:r>
            <a:r>
              <a:rPr lang="en-US" altLang="zh-CN" dirty="0">
                <a:solidFill>
                  <a:schemeClr val="tx2"/>
                </a:solidFill>
                <a:latin typeface="宋体" panose="02010600030101010101" pitchFamily="2" charset="-122"/>
              </a:rPr>
              <a:t>20</a:t>
            </a:r>
            <a:r>
              <a:rPr lang="zh-CN" altLang="en-US" dirty="0">
                <a:solidFill>
                  <a:schemeClr val="tx2"/>
                </a:solidFill>
                <a:latin typeface="宋体" panose="02010600030101010101" pitchFamily="2" charset="-122"/>
              </a:rPr>
              <a:t>微妙～几百</a:t>
            </a:r>
            <a:r>
              <a:rPr lang="zh-CN" altLang="en-US" dirty="0" smtClean="0">
                <a:solidFill>
                  <a:schemeClr val="tx2"/>
                </a:solidFill>
                <a:latin typeface="宋体" panose="02010600030101010101" pitchFamily="2" charset="-122"/>
              </a:rPr>
              <a:t>毫秒</a:t>
            </a:r>
            <a:endParaRPr lang="zh-CN" altLang="en-US" sz="3200" dirty="0" smtClean="0"/>
          </a:p>
        </p:txBody>
      </p:sp>
      <p:sp>
        <p:nvSpPr>
          <p:cNvPr id="45059" name="Rectangle 2"/>
          <p:cNvSpPr>
            <a:spLocks noGrp="1" noChangeArrowheads="1"/>
          </p:cNvSpPr>
          <p:nvPr>
            <p:ph type="title"/>
          </p:nvPr>
        </p:nvSpPr>
        <p:spPr>
          <a:xfrm>
            <a:off x="304800" y="376238"/>
            <a:ext cx="7162800" cy="838200"/>
          </a:xfrm>
        </p:spPr>
        <p:txBody>
          <a:bodyPr/>
          <a:lstStyle/>
          <a:p>
            <a:pPr eaLnBrk="1" hangingPunct="1"/>
            <a:r>
              <a:rPr lang="en-US" altLang="zh-CN" sz="2800" smtClean="0"/>
              <a:t>1.3.3  </a:t>
            </a:r>
            <a:r>
              <a:rPr lang="zh-CN" altLang="en-US" sz="2800" smtClean="0"/>
              <a:t>嵌入式操作系统</a:t>
            </a:r>
            <a:endParaRPr lang="zh-CN" altLang="en-US" sz="2800" b="0" smtClean="0"/>
          </a:p>
        </p:txBody>
      </p:sp>
    </p:spTree>
  </p:cSld>
  <p:clrMapOvr>
    <a:masterClrMapping/>
  </p:clrMapOvr>
  <p:transition>
    <p:fade/>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6082" name="Group 41"/>
          <p:cNvGrpSpPr/>
          <p:nvPr/>
        </p:nvGrpSpPr>
        <p:grpSpPr bwMode="auto">
          <a:xfrm>
            <a:off x="1116013" y="1341438"/>
            <a:ext cx="6985000" cy="5256212"/>
            <a:chOff x="703" y="845"/>
            <a:chExt cx="4400" cy="3311"/>
          </a:xfrm>
        </p:grpSpPr>
        <p:sp>
          <p:nvSpPr>
            <p:cNvPr id="46084" name="Rectangle 6"/>
            <p:cNvSpPr>
              <a:spLocks noChangeArrowheads="1"/>
            </p:cNvSpPr>
            <p:nvPr/>
          </p:nvSpPr>
          <p:spPr bwMode="auto">
            <a:xfrm>
              <a:off x="703" y="845"/>
              <a:ext cx="4400" cy="3311"/>
            </a:xfrm>
            <a:prstGeom prst="rect">
              <a:avLst/>
            </a:prstGeom>
            <a:solidFill>
              <a:srgbClr val="CCFFCC"/>
            </a:solidFill>
            <a:ln w="9525">
              <a:solidFill>
                <a:srgbClr val="000000"/>
              </a:solidFill>
              <a:miter lim="800000"/>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b="1">
                <a:solidFill>
                  <a:srgbClr val="000000"/>
                </a:solidFill>
                <a:latin typeface="Times New Roman" panose="02020603050405020304" pitchFamily="18" charset="0"/>
                <a:ea typeface="楷体_GB2312" panose="02010609030101010101" pitchFamily="49" charset="-122"/>
              </a:endParaRPr>
            </a:p>
          </p:txBody>
        </p:sp>
        <p:sp>
          <p:nvSpPr>
            <p:cNvPr id="46085" name="Rectangle 7"/>
            <p:cNvSpPr>
              <a:spLocks noChangeArrowheads="1"/>
            </p:cNvSpPr>
            <p:nvPr/>
          </p:nvSpPr>
          <p:spPr bwMode="auto">
            <a:xfrm>
              <a:off x="1518" y="3297"/>
              <a:ext cx="3096" cy="368"/>
            </a:xfrm>
            <a:prstGeom prst="rect">
              <a:avLst/>
            </a:prstGeom>
            <a:solidFill>
              <a:srgbClr val="CCFFFF"/>
            </a:solidFill>
            <a:ln w="9525">
              <a:solidFill>
                <a:srgbClr val="000000"/>
              </a:solidFill>
              <a:miter lim="800000"/>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b="1">
                  <a:solidFill>
                    <a:srgbClr val="000000"/>
                  </a:solidFill>
                  <a:latin typeface="Times New Roman" panose="02020603050405020304" pitchFamily="18" charset="0"/>
                  <a:ea typeface="楷体_GB2312" panose="02010609030101010101" pitchFamily="49" charset="-122"/>
                </a:rPr>
                <a:t>驱动程序、</a:t>
              </a:r>
              <a:r>
                <a:rPr lang="en-US" altLang="zh-CN" b="1">
                  <a:solidFill>
                    <a:srgbClr val="000000"/>
                  </a:solidFill>
                  <a:latin typeface="Times New Roman" panose="02020603050405020304" pitchFamily="18" charset="0"/>
                  <a:ea typeface="楷体_GB2312" panose="02010609030101010101" pitchFamily="49" charset="-122"/>
                </a:rPr>
                <a:t>HAL/BSP</a:t>
              </a:r>
              <a:endParaRPr lang="en-US" altLang="zh-CN" b="1">
                <a:solidFill>
                  <a:srgbClr val="000000"/>
                </a:solidFill>
                <a:latin typeface="Times New Roman" panose="02020603050405020304" pitchFamily="18" charset="0"/>
                <a:ea typeface="楷体_GB2312" panose="02010609030101010101" pitchFamily="49" charset="-122"/>
              </a:endParaRPr>
            </a:p>
          </p:txBody>
        </p:sp>
        <p:sp>
          <p:nvSpPr>
            <p:cNvPr id="46086" name="Text Box 8"/>
            <p:cNvSpPr txBox="1">
              <a:spLocks noChangeArrowheads="1"/>
            </p:cNvSpPr>
            <p:nvPr/>
          </p:nvSpPr>
          <p:spPr bwMode="auto">
            <a:xfrm>
              <a:off x="703" y="3297"/>
              <a:ext cx="815"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r>
                <a:rPr lang="zh-CN" altLang="en-US" b="1">
                  <a:solidFill>
                    <a:srgbClr val="000000"/>
                  </a:solidFill>
                  <a:latin typeface="Times New Roman" panose="02020603050405020304" pitchFamily="18" charset="0"/>
                </a:rPr>
                <a:t>驱动层</a:t>
              </a:r>
              <a:endParaRPr lang="zh-CN" altLang="en-US" b="1">
                <a:solidFill>
                  <a:srgbClr val="000000"/>
                </a:solidFill>
                <a:latin typeface="Times New Roman" panose="02020603050405020304" pitchFamily="18" charset="0"/>
              </a:endParaRPr>
            </a:p>
          </p:txBody>
        </p:sp>
        <p:sp>
          <p:nvSpPr>
            <p:cNvPr id="46087" name="Rectangle 9"/>
            <p:cNvSpPr>
              <a:spLocks noChangeArrowheads="1"/>
            </p:cNvSpPr>
            <p:nvPr/>
          </p:nvSpPr>
          <p:spPr bwMode="auto">
            <a:xfrm>
              <a:off x="1518" y="1581"/>
              <a:ext cx="3096" cy="1594"/>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6088" name="Rectangle 10"/>
            <p:cNvSpPr>
              <a:spLocks noChangeArrowheads="1"/>
            </p:cNvSpPr>
            <p:nvPr/>
          </p:nvSpPr>
          <p:spPr bwMode="auto">
            <a:xfrm>
              <a:off x="1518" y="1581"/>
              <a:ext cx="3096" cy="367"/>
            </a:xfrm>
            <a:prstGeom prst="rect">
              <a:avLst/>
            </a:prstGeom>
            <a:solidFill>
              <a:srgbClr val="FFCC99"/>
            </a:solidFill>
            <a:ln w="9525">
              <a:solidFill>
                <a:srgbClr val="000000"/>
              </a:solidFill>
              <a:miter lim="800000"/>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b="1">
                  <a:solidFill>
                    <a:srgbClr val="000000"/>
                  </a:solidFill>
                  <a:latin typeface="Times New Roman" panose="02020603050405020304" pitchFamily="18" charset="0"/>
                  <a:ea typeface="楷体_GB2312" panose="02010609030101010101" pitchFamily="49" charset="-122"/>
                </a:rPr>
                <a:t>应用程序接口（</a:t>
              </a:r>
              <a:r>
                <a:rPr lang="en-US" altLang="zh-CN" b="1">
                  <a:solidFill>
                    <a:srgbClr val="000000"/>
                  </a:solidFill>
                  <a:latin typeface="Times New Roman" panose="02020603050405020304" pitchFamily="18" charset="0"/>
                  <a:ea typeface="楷体_GB2312" panose="02010609030101010101" pitchFamily="49" charset="-122"/>
                </a:rPr>
                <a:t>API</a:t>
              </a:r>
              <a:r>
                <a:rPr lang="zh-CN" altLang="en-US" b="1">
                  <a:solidFill>
                    <a:srgbClr val="000000"/>
                  </a:solidFill>
                  <a:latin typeface="Times New Roman" panose="02020603050405020304" pitchFamily="18" charset="0"/>
                  <a:ea typeface="楷体_GB2312" panose="02010609030101010101" pitchFamily="49" charset="-122"/>
                </a:rPr>
                <a:t>）</a:t>
              </a:r>
              <a:endParaRPr lang="zh-CN" altLang="en-US" b="1">
                <a:solidFill>
                  <a:srgbClr val="000000"/>
                </a:solidFill>
                <a:latin typeface="Times New Roman" panose="02020603050405020304" pitchFamily="18" charset="0"/>
                <a:ea typeface="楷体_GB2312" panose="02010609030101010101" pitchFamily="49" charset="-122"/>
              </a:endParaRPr>
            </a:p>
          </p:txBody>
        </p:sp>
        <p:sp>
          <p:nvSpPr>
            <p:cNvPr id="46089" name="Rectangle 11"/>
            <p:cNvSpPr>
              <a:spLocks noChangeArrowheads="1"/>
            </p:cNvSpPr>
            <p:nvPr/>
          </p:nvSpPr>
          <p:spPr bwMode="auto">
            <a:xfrm>
              <a:off x="1518" y="1949"/>
              <a:ext cx="1466" cy="1226"/>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6090" name="Rectangle 12"/>
            <p:cNvSpPr>
              <a:spLocks noChangeArrowheads="1"/>
            </p:cNvSpPr>
            <p:nvPr/>
          </p:nvSpPr>
          <p:spPr bwMode="auto">
            <a:xfrm>
              <a:off x="3147" y="1949"/>
              <a:ext cx="1467" cy="1226"/>
            </a:xfrm>
            <a:prstGeom prst="rect">
              <a:avLst/>
            </a:prstGeom>
            <a:solidFill>
              <a:srgbClr val="00CCFF"/>
            </a:solidFill>
            <a:ln w="9525">
              <a:solidFill>
                <a:srgbClr val="000000"/>
              </a:solidFill>
              <a:miter lim="800000"/>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6091" name="Oval 13"/>
            <p:cNvSpPr>
              <a:spLocks noChangeArrowheads="1"/>
            </p:cNvSpPr>
            <p:nvPr/>
          </p:nvSpPr>
          <p:spPr bwMode="auto">
            <a:xfrm>
              <a:off x="3473" y="2483"/>
              <a:ext cx="652" cy="490"/>
            </a:xfrm>
            <a:prstGeom prst="ellipse">
              <a:avLst/>
            </a:prstGeom>
            <a:solidFill>
              <a:srgbClr val="C0C0C0"/>
            </a:solidFill>
            <a:ln w="9525">
              <a:solidFill>
                <a:srgbClr val="969696"/>
              </a:solidFill>
              <a:rou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6092" name="Text Box 14"/>
            <p:cNvSpPr txBox="1">
              <a:spLocks noChangeArrowheads="1"/>
            </p:cNvSpPr>
            <p:nvPr/>
          </p:nvSpPr>
          <p:spPr bwMode="auto">
            <a:xfrm>
              <a:off x="3321" y="2651"/>
              <a:ext cx="978" cy="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64000"/>
                </a:lnSpc>
              </a:pPr>
              <a:r>
                <a:rPr lang="zh-CN" altLang="en-US" b="1">
                  <a:solidFill>
                    <a:srgbClr val="000000"/>
                  </a:solidFill>
                  <a:latin typeface="Times New Roman" panose="02020603050405020304" pitchFamily="18" charset="0"/>
                  <a:ea typeface="楷体_GB2312" panose="02010609030101010101" pitchFamily="49" charset="-122"/>
                </a:rPr>
                <a:t>数据库</a:t>
              </a:r>
              <a:endParaRPr lang="zh-CN" altLang="en-US" b="1">
                <a:solidFill>
                  <a:srgbClr val="000000"/>
                </a:solidFill>
                <a:latin typeface="Times New Roman" panose="02020603050405020304" pitchFamily="18" charset="0"/>
                <a:ea typeface="楷体_GB2312" panose="02010609030101010101" pitchFamily="49" charset="-122"/>
              </a:endParaRPr>
            </a:p>
            <a:p>
              <a:pPr algn="ctr" eaLnBrk="1" hangingPunct="1">
                <a:lnSpc>
                  <a:spcPct val="64000"/>
                </a:lnSpc>
              </a:pPr>
              <a:r>
                <a:rPr lang="zh-CN" altLang="en-US" b="1">
                  <a:solidFill>
                    <a:srgbClr val="000000"/>
                  </a:solidFill>
                  <a:latin typeface="Times New Roman" panose="02020603050405020304" pitchFamily="18" charset="0"/>
                  <a:ea typeface="楷体_GB2312" panose="02010609030101010101" pitchFamily="49" charset="-122"/>
                </a:rPr>
                <a:t>模块</a:t>
              </a:r>
              <a:endParaRPr lang="zh-CN" altLang="en-US" b="1">
                <a:solidFill>
                  <a:srgbClr val="000000"/>
                </a:solidFill>
                <a:latin typeface="Times New Roman" panose="02020603050405020304" pitchFamily="18" charset="0"/>
                <a:ea typeface="楷体_GB2312" panose="02010609030101010101" pitchFamily="49" charset="-122"/>
              </a:endParaRPr>
            </a:p>
          </p:txBody>
        </p:sp>
        <p:sp>
          <p:nvSpPr>
            <p:cNvPr id="46093" name="Oval 15"/>
            <p:cNvSpPr>
              <a:spLocks noChangeArrowheads="1"/>
            </p:cNvSpPr>
            <p:nvPr/>
          </p:nvSpPr>
          <p:spPr bwMode="auto">
            <a:xfrm>
              <a:off x="3147" y="2296"/>
              <a:ext cx="652" cy="310"/>
            </a:xfrm>
            <a:prstGeom prst="ellipse">
              <a:avLst/>
            </a:prstGeom>
            <a:solidFill>
              <a:srgbClr val="C0C0C0"/>
            </a:solidFill>
            <a:ln w="9525">
              <a:solidFill>
                <a:srgbClr val="C0C0C0"/>
              </a:solidFill>
              <a:rou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6094" name="Text Box 16"/>
            <p:cNvSpPr txBox="1">
              <a:spLocks noChangeArrowheads="1"/>
            </p:cNvSpPr>
            <p:nvPr/>
          </p:nvSpPr>
          <p:spPr bwMode="auto">
            <a:xfrm>
              <a:off x="3152" y="2296"/>
              <a:ext cx="726" cy="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r>
                <a:rPr lang="zh-CN" altLang="en-US" b="1">
                  <a:solidFill>
                    <a:srgbClr val="000000"/>
                  </a:solidFill>
                  <a:latin typeface="Times New Roman" panose="02020603050405020304" pitchFamily="18" charset="0"/>
                  <a:ea typeface="楷体_GB2312" panose="02010609030101010101" pitchFamily="49" charset="-122"/>
                </a:rPr>
                <a:t>网络模块</a:t>
              </a:r>
              <a:endParaRPr lang="zh-CN" altLang="en-US" b="1">
                <a:solidFill>
                  <a:srgbClr val="000000"/>
                </a:solidFill>
                <a:latin typeface="Times New Roman" panose="02020603050405020304" pitchFamily="18" charset="0"/>
                <a:ea typeface="楷体_GB2312" panose="02010609030101010101" pitchFamily="49" charset="-122"/>
              </a:endParaRPr>
            </a:p>
          </p:txBody>
        </p:sp>
        <p:sp>
          <p:nvSpPr>
            <p:cNvPr id="46095" name="Oval 17"/>
            <p:cNvSpPr>
              <a:spLocks noChangeArrowheads="1"/>
            </p:cNvSpPr>
            <p:nvPr/>
          </p:nvSpPr>
          <p:spPr bwMode="auto">
            <a:xfrm>
              <a:off x="3787" y="2251"/>
              <a:ext cx="681" cy="302"/>
            </a:xfrm>
            <a:prstGeom prst="ellipse">
              <a:avLst/>
            </a:prstGeom>
            <a:solidFill>
              <a:srgbClr val="C0C0C0"/>
            </a:solidFill>
            <a:ln w="9525">
              <a:solidFill>
                <a:srgbClr val="C0C0C0"/>
              </a:solidFill>
              <a:rou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6096" name="Text Box 18"/>
            <p:cNvSpPr txBox="1">
              <a:spLocks noChangeArrowheads="1"/>
            </p:cNvSpPr>
            <p:nvPr/>
          </p:nvSpPr>
          <p:spPr bwMode="auto">
            <a:xfrm>
              <a:off x="3798" y="2278"/>
              <a:ext cx="715" cy="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r>
                <a:rPr lang="zh-CN" altLang="en-US" b="1">
                  <a:solidFill>
                    <a:srgbClr val="000000"/>
                  </a:solidFill>
                  <a:latin typeface="Times New Roman" panose="02020603050405020304" pitchFamily="18" charset="0"/>
                  <a:ea typeface="楷体_GB2312" panose="02010609030101010101" pitchFamily="49" charset="-122"/>
                </a:rPr>
                <a:t>图形驱动</a:t>
              </a:r>
              <a:endParaRPr lang="zh-CN" altLang="en-US" b="1">
                <a:solidFill>
                  <a:srgbClr val="000000"/>
                </a:solidFill>
                <a:latin typeface="Times New Roman" panose="02020603050405020304" pitchFamily="18" charset="0"/>
                <a:ea typeface="楷体_GB2312" panose="02010609030101010101" pitchFamily="49" charset="-122"/>
              </a:endParaRPr>
            </a:p>
          </p:txBody>
        </p:sp>
        <p:sp>
          <p:nvSpPr>
            <p:cNvPr id="46097" name="Oval 20"/>
            <p:cNvSpPr>
              <a:spLocks noChangeArrowheads="1"/>
            </p:cNvSpPr>
            <p:nvPr/>
          </p:nvSpPr>
          <p:spPr bwMode="auto">
            <a:xfrm>
              <a:off x="2023" y="2483"/>
              <a:ext cx="674" cy="490"/>
            </a:xfrm>
            <a:prstGeom prst="ellipse">
              <a:avLst/>
            </a:prstGeom>
            <a:solidFill>
              <a:srgbClr val="C0C0C0"/>
            </a:solidFill>
            <a:ln w="9525">
              <a:solidFill>
                <a:srgbClr val="969696"/>
              </a:solidFill>
              <a:rou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6098" name="Text Box 21"/>
            <p:cNvSpPr txBox="1">
              <a:spLocks noChangeArrowheads="1"/>
            </p:cNvSpPr>
            <p:nvPr/>
          </p:nvSpPr>
          <p:spPr bwMode="auto">
            <a:xfrm>
              <a:off x="2114" y="2614"/>
              <a:ext cx="630" cy="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r>
                <a:rPr lang="en-US" altLang="zh-CN" b="1">
                  <a:solidFill>
                    <a:srgbClr val="000000"/>
                  </a:solidFill>
                  <a:latin typeface="Times New Roman" panose="02020603050405020304" pitchFamily="18" charset="0"/>
                  <a:ea typeface="楷体_GB2312" panose="02010609030101010101" pitchFamily="49" charset="-122"/>
                </a:rPr>
                <a:t>OS</a:t>
              </a:r>
              <a:r>
                <a:rPr lang="zh-CN" altLang="en-US" b="1">
                  <a:solidFill>
                    <a:srgbClr val="000000"/>
                  </a:solidFill>
                  <a:latin typeface="Times New Roman" panose="02020603050405020304" pitchFamily="18" charset="0"/>
                  <a:ea typeface="楷体_GB2312" panose="02010609030101010101" pitchFamily="49" charset="-122"/>
                </a:rPr>
                <a:t>核</a:t>
              </a:r>
              <a:endParaRPr lang="zh-CN" altLang="en-US" b="1">
                <a:solidFill>
                  <a:srgbClr val="000000"/>
                </a:solidFill>
                <a:latin typeface="Times New Roman" panose="02020603050405020304" pitchFamily="18" charset="0"/>
                <a:ea typeface="楷体_GB2312" panose="02010609030101010101" pitchFamily="49" charset="-122"/>
              </a:endParaRPr>
            </a:p>
          </p:txBody>
        </p:sp>
        <p:sp>
          <p:nvSpPr>
            <p:cNvPr id="46099" name="Oval 22"/>
            <p:cNvSpPr>
              <a:spLocks noChangeArrowheads="1"/>
            </p:cNvSpPr>
            <p:nvPr/>
          </p:nvSpPr>
          <p:spPr bwMode="auto">
            <a:xfrm>
              <a:off x="1686" y="2296"/>
              <a:ext cx="674" cy="309"/>
            </a:xfrm>
            <a:prstGeom prst="ellipse">
              <a:avLst/>
            </a:prstGeom>
            <a:solidFill>
              <a:srgbClr val="C0C0C0"/>
            </a:solidFill>
            <a:ln w="9525">
              <a:solidFill>
                <a:srgbClr val="C0C0C0"/>
              </a:solidFill>
              <a:rou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6100" name="Text Box 23"/>
            <p:cNvSpPr txBox="1">
              <a:spLocks noChangeArrowheads="1"/>
            </p:cNvSpPr>
            <p:nvPr/>
          </p:nvSpPr>
          <p:spPr bwMode="auto">
            <a:xfrm>
              <a:off x="1701" y="2341"/>
              <a:ext cx="816" cy="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r>
                <a:rPr lang="zh-CN" altLang="en-US" sz="1600" b="1">
                  <a:solidFill>
                    <a:srgbClr val="000000"/>
                  </a:solidFill>
                  <a:latin typeface="Times New Roman" panose="02020603050405020304" pitchFamily="18" charset="0"/>
                  <a:ea typeface="楷体_GB2312" panose="02010609030101010101" pitchFamily="49" charset="-122"/>
                </a:rPr>
                <a:t>内存管理</a:t>
              </a:r>
              <a:endParaRPr lang="zh-CN" altLang="en-US" sz="1600" b="1">
                <a:solidFill>
                  <a:srgbClr val="000000"/>
                </a:solidFill>
                <a:latin typeface="Times New Roman" panose="02020603050405020304" pitchFamily="18" charset="0"/>
                <a:ea typeface="楷体_GB2312" panose="02010609030101010101" pitchFamily="49" charset="-122"/>
              </a:endParaRPr>
            </a:p>
          </p:txBody>
        </p:sp>
        <p:sp>
          <p:nvSpPr>
            <p:cNvPr id="46101" name="Oval 24"/>
            <p:cNvSpPr>
              <a:spLocks noChangeArrowheads="1"/>
            </p:cNvSpPr>
            <p:nvPr/>
          </p:nvSpPr>
          <p:spPr bwMode="auto">
            <a:xfrm>
              <a:off x="2295" y="2251"/>
              <a:ext cx="664" cy="302"/>
            </a:xfrm>
            <a:prstGeom prst="ellipse">
              <a:avLst/>
            </a:prstGeom>
            <a:solidFill>
              <a:srgbClr val="C0C0C0"/>
            </a:solidFill>
            <a:ln w="9525">
              <a:solidFill>
                <a:srgbClr val="C0C0C0"/>
              </a:solidFill>
              <a:rou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6102" name="Text Box 25"/>
            <p:cNvSpPr txBox="1">
              <a:spLocks noChangeArrowheads="1"/>
            </p:cNvSpPr>
            <p:nvPr/>
          </p:nvSpPr>
          <p:spPr bwMode="auto">
            <a:xfrm>
              <a:off x="2291" y="2316"/>
              <a:ext cx="680"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r>
                <a:rPr lang="zh-CN" altLang="en-US" sz="1600" b="1">
                  <a:solidFill>
                    <a:srgbClr val="000000"/>
                  </a:solidFill>
                  <a:latin typeface="Times New Roman" panose="02020603050405020304" pitchFamily="18" charset="0"/>
                  <a:ea typeface="楷体_GB2312" panose="02010609030101010101" pitchFamily="49" charset="-122"/>
                </a:rPr>
                <a:t>文件管理</a:t>
              </a:r>
              <a:endParaRPr lang="zh-CN" altLang="en-US" sz="1600" b="1">
                <a:solidFill>
                  <a:srgbClr val="000000"/>
                </a:solidFill>
                <a:latin typeface="Times New Roman" panose="02020603050405020304" pitchFamily="18" charset="0"/>
                <a:ea typeface="楷体_GB2312" panose="02010609030101010101" pitchFamily="49" charset="-122"/>
              </a:endParaRPr>
            </a:p>
          </p:txBody>
        </p:sp>
        <p:sp>
          <p:nvSpPr>
            <p:cNvPr id="46103" name="Text Box 26"/>
            <p:cNvSpPr txBox="1">
              <a:spLocks noChangeArrowheads="1"/>
            </p:cNvSpPr>
            <p:nvPr/>
          </p:nvSpPr>
          <p:spPr bwMode="auto">
            <a:xfrm>
              <a:off x="703" y="2439"/>
              <a:ext cx="815"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r>
                <a:rPr lang="en-US" altLang="zh-CN" b="1">
                  <a:solidFill>
                    <a:srgbClr val="000000"/>
                  </a:solidFill>
                  <a:latin typeface="Times New Roman" panose="02020603050405020304" pitchFamily="18" charset="0"/>
                  <a:ea typeface="楷体_GB2312" panose="02010609030101010101" pitchFamily="49" charset="-122"/>
                </a:rPr>
                <a:t>OS</a:t>
              </a:r>
              <a:r>
                <a:rPr lang="zh-CN" altLang="en-US" b="1">
                  <a:solidFill>
                    <a:srgbClr val="000000"/>
                  </a:solidFill>
                  <a:latin typeface="Times New Roman" panose="02020603050405020304" pitchFamily="18" charset="0"/>
                  <a:ea typeface="楷体_GB2312" panose="02010609030101010101" pitchFamily="49" charset="-122"/>
                </a:rPr>
                <a:t>层</a:t>
              </a:r>
              <a:endParaRPr lang="zh-CN" altLang="en-US" b="1">
                <a:solidFill>
                  <a:srgbClr val="000000"/>
                </a:solidFill>
                <a:latin typeface="Times New Roman" panose="02020603050405020304" pitchFamily="18" charset="0"/>
                <a:ea typeface="楷体_GB2312" panose="02010609030101010101" pitchFamily="49" charset="-122"/>
              </a:endParaRPr>
            </a:p>
          </p:txBody>
        </p:sp>
        <p:sp>
          <p:nvSpPr>
            <p:cNvPr id="46104" name="Text Box 27"/>
            <p:cNvSpPr txBox="1">
              <a:spLocks noChangeArrowheads="1"/>
            </p:cNvSpPr>
            <p:nvPr/>
          </p:nvSpPr>
          <p:spPr bwMode="auto">
            <a:xfrm>
              <a:off x="703" y="1581"/>
              <a:ext cx="815"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r>
                <a:rPr lang="zh-CN" altLang="en-US" b="1">
                  <a:solidFill>
                    <a:srgbClr val="000000"/>
                  </a:solidFill>
                  <a:latin typeface="Times New Roman" panose="02020603050405020304" pitchFamily="18" charset="0"/>
                  <a:ea typeface="楷体_GB2312" panose="02010609030101010101" pitchFamily="49" charset="-122"/>
                </a:rPr>
                <a:t>应用层</a:t>
              </a:r>
              <a:endParaRPr lang="zh-CN" altLang="en-US" b="1">
                <a:solidFill>
                  <a:srgbClr val="000000"/>
                </a:solidFill>
                <a:latin typeface="Times New Roman" panose="02020603050405020304" pitchFamily="18" charset="0"/>
                <a:ea typeface="楷体_GB2312" panose="02010609030101010101" pitchFamily="49" charset="-122"/>
              </a:endParaRPr>
            </a:p>
          </p:txBody>
        </p:sp>
        <p:sp>
          <p:nvSpPr>
            <p:cNvPr id="46105" name="Text Box 28"/>
            <p:cNvSpPr txBox="1">
              <a:spLocks noChangeArrowheads="1"/>
            </p:cNvSpPr>
            <p:nvPr/>
          </p:nvSpPr>
          <p:spPr bwMode="auto">
            <a:xfrm>
              <a:off x="1837" y="1933"/>
              <a:ext cx="815" cy="3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r>
                <a:rPr lang="zh-CN" altLang="en-US" b="1">
                  <a:solidFill>
                    <a:srgbClr val="000000"/>
                  </a:solidFill>
                  <a:latin typeface="Times New Roman" panose="02020603050405020304" pitchFamily="18" charset="0"/>
                  <a:ea typeface="楷体_GB2312" panose="02010609030101010101" pitchFamily="49" charset="-122"/>
                </a:rPr>
                <a:t>基本模块</a:t>
              </a:r>
              <a:endParaRPr lang="zh-CN" altLang="en-US" b="1">
                <a:solidFill>
                  <a:srgbClr val="000000"/>
                </a:solidFill>
                <a:latin typeface="Times New Roman" panose="02020603050405020304" pitchFamily="18" charset="0"/>
                <a:ea typeface="楷体_GB2312" panose="02010609030101010101" pitchFamily="49" charset="-122"/>
              </a:endParaRPr>
            </a:p>
          </p:txBody>
        </p:sp>
        <p:sp>
          <p:nvSpPr>
            <p:cNvPr id="46106" name="Text Box 29"/>
            <p:cNvSpPr txBox="1">
              <a:spLocks noChangeArrowheads="1"/>
            </p:cNvSpPr>
            <p:nvPr/>
          </p:nvSpPr>
          <p:spPr bwMode="auto">
            <a:xfrm>
              <a:off x="3473" y="1949"/>
              <a:ext cx="815" cy="3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r>
                <a:rPr lang="zh-CN" altLang="en-US" b="1">
                  <a:solidFill>
                    <a:srgbClr val="000000"/>
                  </a:solidFill>
                  <a:latin typeface="Times New Roman" panose="02020603050405020304" pitchFamily="18" charset="0"/>
                  <a:ea typeface="楷体_GB2312" panose="02010609030101010101" pitchFamily="49" charset="-122"/>
                </a:rPr>
                <a:t>扩展模块</a:t>
              </a:r>
              <a:endParaRPr lang="zh-CN" altLang="en-US" b="1">
                <a:solidFill>
                  <a:srgbClr val="000000"/>
                </a:solidFill>
                <a:latin typeface="Times New Roman" panose="02020603050405020304" pitchFamily="18" charset="0"/>
                <a:ea typeface="楷体_GB2312" panose="02010609030101010101" pitchFamily="49" charset="-122"/>
              </a:endParaRPr>
            </a:p>
          </p:txBody>
        </p:sp>
        <p:sp>
          <p:nvSpPr>
            <p:cNvPr id="46107" name="Oval 30"/>
            <p:cNvSpPr>
              <a:spLocks noChangeArrowheads="1"/>
            </p:cNvSpPr>
            <p:nvPr/>
          </p:nvSpPr>
          <p:spPr bwMode="auto">
            <a:xfrm>
              <a:off x="2007" y="2930"/>
              <a:ext cx="643" cy="228"/>
            </a:xfrm>
            <a:prstGeom prst="ellipse">
              <a:avLst/>
            </a:prstGeom>
            <a:solidFill>
              <a:srgbClr val="C0C0C0"/>
            </a:solidFill>
            <a:ln w="9525">
              <a:solidFill>
                <a:srgbClr val="C0C0C0"/>
              </a:solidFill>
              <a:rou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6108" name="Text Box 31"/>
            <p:cNvSpPr txBox="1">
              <a:spLocks noChangeArrowheads="1"/>
            </p:cNvSpPr>
            <p:nvPr/>
          </p:nvSpPr>
          <p:spPr bwMode="auto">
            <a:xfrm>
              <a:off x="1973" y="2913"/>
              <a:ext cx="771" cy="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r>
                <a:rPr lang="zh-CN" altLang="en-US" b="1">
                  <a:solidFill>
                    <a:srgbClr val="000000"/>
                  </a:solidFill>
                  <a:latin typeface="Times New Roman" panose="02020603050405020304" pitchFamily="18" charset="0"/>
                  <a:ea typeface="楷体_GB2312" panose="02010609030101010101" pitchFamily="49" charset="-122"/>
                </a:rPr>
                <a:t>进程调度</a:t>
              </a:r>
              <a:endParaRPr lang="zh-CN" altLang="en-US" b="1">
                <a:solidFill>
                  <a:srgbClr val="000000"/>
                </a:solidFill>
                <a:latin typeface="Times New Roman" panose="02020603050405020304" pitchFamily="18" charset="0"/>
                <a:ea typeface="楷体_GB2312" panose="02010609030101010101" pitchFamily="49" charset="-122"/>
              </a:endParaRPr>
            </a:p>
          </p:txBody>
        </p:sp>
        <p:sp>
          <p:nvSpPr>
            <p:cNvPr id="46109" name="Rectangle 32"/>
            <p:cNvSpPr>
              <a:spLocks noChangeArrowheads="1"/>
            </p:cNvSpPr>
            <p:nvPr/>
          </p:nvSpPr>
          <p:spPr bwMode="auto">
            <a:xfrm>
              <a:off x="2106" y="900"/>
              <a:ext cx="1956" cy="355"/>
            </a:xfrm>
            <a:prstGeom prst="rect">
              <a:avLst/>
            </a:prstGeom>
            <a:solidFill>
              <a:srgbClr val="99CCFF"/>
            </a:solidFill>
            <a:ln w="9525">
              <a:solidFill>
                <a:srgbClr val="000000"/>
              </a:solidFill>
              <a:miter lim="800000"/>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000000"/>
                </a:solidFill>
              </a:endParaRPr>
            </a:p>
          </p:txBody>
        </p:sp>
        <p:sp>
          <p:nvSpPr>
            <p:cNvPr id="46110" name="Rectangle 33"/>
            <p:cNvSpPr>
              <a:spLocks noChangeArrowheads="1"/>
            </p:cNvSpPr>
            <p:nvPr/>
          </p:nvSpPr>
          <p:spPr bwMode="auto">
            <a:xfrm>
              <a:off x="2007" y="968"/>
              <a:ext cx="1955" cy="355"/>
            </a:xfrm>
            <a:prstGeom prst="rect">
              <a:avLst/>
            </a:prstGeom>
            <a:solidFill>
              <a:srgbClr val="CCFFFF"/>
            </a:solidFill>
            <a:ln w="9525">
              <a:solidFill>
                <a:srgbClr val="000000"/>
              </a:solidFill>
              <a:miter lim="800000"/>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000000"/>
                </a:solidFill>
              </a:endParaRPr>
            </a:p>
          </p:txBody>
        </p:sp>
        <p:sp>
          <p:nvSpPr>
            <p:cNvPr id="46111" name="Rectangle 34"/>
            <p:cNvSpPr>
              <a:spLocks noChangeArrowheads="1"/>
            </p:cNvSpPr>
            <p:nvPr/>
          </p:nvSpPr>
          <p:spPr bwMode="auto">
            <a:xfrm>
              <a:off x="1907" y="1035"/>
              <a:ext cx="1956" cy="356"/>
            </a:xfrm>
            <a:prstGeom prst="rect">
              <a:avLst/>
            </a:prstGeom>
            <a:solidFill>
              <a:srgbClr val="FFFF99"/>
            </a:solidFill>
            <a:ln w="9525">
              <a:solidFill>
                <a:srgbClr val="000000"/>
              </a:solidFill>
              <a:miter lim="800000"/>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000" b="1">
                  <a:solidFill>
                    <a:srgbClr val="000000"/>
                  </a:solidFill>
                  <a:latin typeface="Times New Roman" panose="02020603050405020304" pitchFamily="18" charset="0"/>
                  <a:ea typeface="楷体_GB2312" panose="02010609030101010101" pitchFamily="49" charset="-122"/>
                </a:rPr>
                <a:t>应用程序</a:t>
              </a:r>
              <a:endParaRPr lang="zh-CN" altLang="en-US" sz="2000" b="1">
                <a:solidFill>
                  <a:srgbClr val="000000"/>
                </a:solidFill>
                <a:latin typeface="Times New Roman" panose="02020603050405020304" pitchFamily="18" charset="0"/>
                <a:ea typeface="楷体_GB2312" panose="02010609030101010101" pitchFamily="49" charset="-122"/>
              </a:endParaRPr>
            </a:p>
          </p:txBody>
        </p:sp>
        <p:sp>
          <p:nvSpPr>
            <p:cNvPr id="46112" name="Text Box 35"/>
            <p:cNvSpPr txBox="1">
              <a:spLocks noChangeArrowheads="1"/>
            </p:cNvSpPr>
            <p:nvPr/>
          </p:nvSpPr>
          <p:spPr bwMode="auto">
            <a:xfrm>
              <a:off x="1927" y="1384"/>
              <a:ext cx="2281"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b="1">
                  <a:solidFill>
                    <a:srgbClr val="000000"/>
                  </a:solidFill>
                  <a:latin typeface="Times New Roman" panose="02020603050405020304" pitchFamily="18" charset="0"/>
                  <a:ea typeface="楷体_GB2312" panose="02010609030101010101" pitchFamily="49" charset="-122"/>
                </a:rPr>
                <a:t>文件系统</a:t>
              </a:r>
              <a:r>
                <a:rPr lang="en-US" altLang="zh-CN" b="1">
                  <a:solidFill>
                    <a:srgbClr val="000000"/>
                  </a:solidFill>
                  <a:latin typeface="Times New Roman" panose="02020603050405020304" pitchFamily="18" charset="0"/>
                  <a:ea typeface="楷体_GB2312" panose="02010609030101010101" pitchFamily="49" charset="-122"/>
                </a:rPr>
                <a:t>/</a:t>
              </a:r>
              <a:r>
                <a:rPr lang="zh-CN" altLang="en-US" b="1">
                  <a:solidFill>
                    <a:srgbClr val="000000"/>
                  </a:solidFill>
                  <a:latin typeface="Times New Roman" panose="02020603050405020304" pitchFamily="18" charset="0"/>
                  <a:ea typeface="楷体_GB2312" panose="02010609030101010101" pitchFamily="49" charset="-122"/>
                </a:rPr>
                <a:t>图形用户接口</a:t>
              </a:r>
              <a:endParaRPr lang="zh-CN" altLang="en-US" b="1">
                <a:solidFill>
                  <a:srgbClr val="000000"/>
                </a:solidFill>
                <a:latin typeface="Times New Roman" panose="02020603050405020304" pitchFamily="18" charset="0"/>
                <a:ea typeface="楷体_GB2312" panose="02010609030101010101" pitchFamily="49" charset="-122"/>
              </a:endParaRPr>
            </a:p>
          </p:txBody>
        </p:sp>
        <p:sp>
          <p:nvSpPr>
            <p:cNvPr id="46113" name="Rectangle 36"/>
            <p:cNvSpPr>
              <a:spLocks noChangeArrowheads="1"/>
            </p:cNvSpPr>
            <p:nvPr/>
          </p:nvSpPr>
          <p:spPr bwMode="auto">
            <a:xfrm>
              <a:off x="703" y="3787"/>
              <a:ext cx="4400" cy="368"/>
            </a:xfrm>
            <a:prstGeom prst="rect">
              <a:avLst/>
            </a:prstGeom>
            <a:solidFill>
              <a:srgbClr val="FFFF99"/>
            </a:solidFill>
            <a:ln w="9525">
              <a:solidFill>
                <a:srgbClr val="000000"/>
              </a:solidFill>
              <a:miter lim="800000"/>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b="1">
                  <a:solidFill>
                    <a:srgbClr val="000000"/>
                  </a:solidFill>
                  <a:latin typeface="Times New Roman" panose="02020603050405020304" pitchFamily="18" charset="0"/>
                  <a:ea typeface="楷体_GB2312" panose="02010609030101010101" pitchFamily="49" charset="-122"/>
                </a:rPr>
                <a:t>硬件层</a:t>
              </a:r>
              <a:endParaRPr lang="zh-CN" altLang="en-US" b="1">
                <a:solidFill>
                  <a:srgbClr val="000000"/>
                </a:solidFill>
                <a:latin typeface="Times New Roman" panose="02020603050405020304" pitchFamily="18" charset="0"/>
                <a:ea typeface="楷体_GB2312" panose="02010609030101010101" pitchFamily="49" charset="-122"/>
              </a:endParaRPr>
            </a:p>
          </p:txBody>
        </p:sp>
      </p:grpSp>
      <p:sp>
        <p:nvSpPr>
          <p:cNvPr id="46083" name="Rectangle 2"/>
          <p:cNvSpPr>
            <a:spLocks noGrp="1" noChangeArrowheads="1"/>
          </p:cNvSpPr>
          <p:nvPr>
            <p:ph type="title"/>
          </p:nvPr>
        </p:nvSpPr>
        <p:spPr>
          <a:xfrm>
            <a:off x="304800" y="376238"/>
            <a:ext cx="7162800" cy="838200"/>
          </a:xfrm>
        </p:spPr>
        <p:txBody>
          <a:bodyPr/>
          <a:lstStyle/>
          <a:p>
            <a:pPr eaLnBrk="1" hangingPunct="1"/>
            <a:r>
              <a:rPr lang="en-US" altLang="zh-CN" sz="2800" smtClean="0"/>
              <a:t>1.3.3  </a:t>
            </a:r>
            <a:r>
              <a:rPr lang="zh-CN" altLang="en-US" sz="2800" smtClean="0"/>
              <a:t>嵌入式操作系统</a:t>
            </a:r>
            <a:endParaRPr lang="zh-CN" altLang="en-US" sz="2800" b="0" smtClean="0"/>
          </a:p>
        </p:txBody>
      </p:sp>
    </p:spTree>
  </p:cSld>
  <p:clrMapOvr>
    <a:masterClrMapping/>
  </p:clrMapOvr>
  <p:transition>
    <p:fade/>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2"/>
          <p:cNvSpPr txBox="1">
            <a:spLocks noChangeArrowheads="1"/>
          </p:cNvSpPr>
          <p:nvPr/>
        </p:nvSpPr>
        <p:spPr>
          <a:xfrm>
            <a:off x="304800" y="500063"/>
            <a:ext cx="7162800" cy="428625"/>
          </a:xfrm>
          <a:prstGeom prst="rect">
            <a:avLst/>
          </a:prstGeom>
        </p:spPr>
        <p:txBody>
          <a:bodyPr/>
          <a:lstStyle/>
          <a:p>
            <a:pPr>
              <a:defRPr/>
            </a:pPr>
            <a:r>
              <a:rPr lang="en-US" altLang="zh-CN" sz="2800" b="1" kern="0" dirty="0">
                <a:solidFill>
                  <a:schemeClr val="tx2"/>
                </a:solidFill>
                <a:latin typeface="+mj-lt"/>
                <a:ea typeface="+mj-ea"/>
                <a:cs typeface="+mj-cs"/>
              </a:rPr>
              <a:t>1.3.3  </a:t>
            </a:r>
            <a:r>
              <a:rPr lang="zh-CN" altLang="en-US" sz="2800" b="1" kern="0" dirty="0">
                <a:solidFill>
                  <a:schemeClr val="tx2"/>
                </a:solidFill>
                <a:latin typeface="+mj-lt"/>
                <a:ea typeface="+mj-ea"/>
                <a:cs typeface="+mj-cs"/>
              </a:rPr>
              <a:t>嵌入式操作系统</a:t>
            </a:r>
            <a:endParaRPr lang="zh-CN" altLang="en-US" sz="2800" kern="0" dirty="0">
              <a:solidFill>
                <a:schemeClr val="tx2"/>
              </a:solidFill>
              <a:latin typeface="+mj-lt"/>
              <a:ea typeface="+mj-ea"/>
              <a:cs typeface="+mj-cs"/>
            </a:endParaRPr>
          </a:p>
        </p:txBody>
      </p:sp>
      <p:sp>
        <p:nvSpPr>
          <p:cNvPr id="15" name="Rectangle 3"/>
          <p:cNvSpPr txBox="1">
            <a:spLocks noChangeArrowheads="1"/>
          </p:cNvSpPr>
          <p:nvPr/>
        </p:nvSpPr>
        <p:spPr>
          <a:xfrm>
            <a:off x="317812" y="1484784"/>
            <a:ext cx="8682680" cy="4659312"/>
          </a:xfrm>
          <a:prstGeom prst="rect">
            <a:avLst/>
          </a:prstGeom>
        </p:spPr>
        <p:txBody>
          <a:bodyPr/>
          <a:lstStyle/>
          <a:p>
            <a:pPr marL="342900" indent="-342900">
              <a:lnSpc>
                <a:spcPct val="110000"/>
              </a:lnSpc>
              <a:spcBef>
                <a:spcPct val="20000"/>
              </a:spcBef>
              <a:buClr>
                <a:schemeClr val="accent1"/>
              </a:buClr>
              <a:buSzPct val="60000"/>
              <a:defRPr/>
            </a:pPr>
            <a:r>
              <a:rPr lang="en-US" altLang="zh-CN" sz="2500" b="1" kern="0" dirty="0">
                <a:solidFill>
                  <a:srgbClr val="0000CC"/>
                </a:solidFill>
                <a:latin typeface="+mn-lt"/>
                <a:ea typeface="+mn-ea"/>
              </a:rPr>
              <a:t>	</a:t>
            </a:r>
            <a:r>
              <a:rPr lang="zh-CN" altLang="en-US" sz="2500" b="1" kern="0" dirty="0">
                <a:solidFill>
                  <a:srgbClr val="0000CC"/>
                </a:solidFill>
                <a:latin typeface="+mn-lt"/>
                <a:ea typeface="+mn-ea"/>
              </a:rPr>
              <a:t>国际上常见的嵌入式操作系统大约有</a:t>
            </a:r>
            <a:r>
              <a:rPr lang="en-US" altLang="zh-CN" sz="2500" b="1" kern="0" dirty="0">
                <a:solidFill>
                  <a:srgbClr val="0000CC"/>
                </a:solidFill>
                <a:latin typeface="+mn-lt"/>
                <a:ea typeface="+mn-ea"/>
              </a:rPr>
              <a:t>40</a:t>
            </a:r>
            <a:r>
              <a:rPr lang="zh-CN" altLang="en-US" sz="2500" b="1" kern="0" dirty="0">
                <a:solidFill>
                  <a:srgbClr val="0000CC"/>
                </a:solidFill>
                <a:latin typeface="+mn-lt"/>
                <a:ea typeface="+mn-ea"/>
              </a:rPr>
              <a:t>种左右</a:t>
            </a:r>
            <a:endParaRPr lang="en-US" altLang="zh-CN" sz="2500" b="1" kern="0" dirty="0">
              <a:solidFill>
                <a:srgbClr val="0000CC"/>
              </a:solidFill>
              <a:latin typeface="+mn-lt"/>
              <a:ea typeface="+mn-ea"/>
            </a:endParaRPr>
          </a:p>
          <a:p>
            <a:pPr marL="342900" indent="-342900">
              <a:lnSpc>
                <a:spcPct val="110000"/>
              </a:lnSpc>
              <a:spcBef>
                <a:spcPct val="20000"/>
              </a:spcBef>
              <a:buClr>
                <a:schemeClr val="accent1"/>
              </a:buClr>
              <a:buSzPct val="60000"/>
              <a:defRPr/>
            </a:pPr>
            <a:r>
              <a:rPr lang="en-US" altLang="zh-CN" sz="2000" b="1" kern="0" dirty="0">
                <a:solidFill>
                  <a:schemeClr val="bg1">
                    <a:lumMod val="10000"/>
                  </a:schemeClr>
                </a:solidFill>
                <a:latin typeface="+mn-lt"/>
                <a:ea typeface="+mn-ea"/>
              </a:rPr>
              <a:t>	</a:t>
            </a:r>
            <a:r>
              <a:rPr lang="zh-CN" altLang="en-US" sz="2400" b="1" kern="0" dirty="0">
                <a:solidFill>
                  <a:schemeClr val="bg1">
                    <a:lumMod val="10000"/>
                  </a:schemeClr>
                </a:solidFill>
                <a:latin typeface="+mn-lt"/>
                <a:ea typeface="+mn-ea"/>
              </a:rPr>
              <a:t>比如：</a:t>
            </a:r>
            <a:r>
              <a:rPr lang="en-US" altLang="zh-CN" sz="2400" b="1" kern="0" dirty="0">
                <a:solidFill>
                  <a:schemeClr val="bg1">
                    <a:lumMod val="10000"/>
                  </a:schemeClr>
                </a:solidFill>
                <a:latin typeface="+mn-lt"/>
                <a:ea typeface="+mn-ea"/>
              </a:rPr>
              <a:t>Linux</a:t>
            </a:r>
            <a:r>
              <a:rPr lang="zh-CN" altLang="en-US" sz="2400" b="1" kern="0" dirty="0">
                <a:solidFill>
                  <a:schemeClr val="bg1">
                    <a:lumMod val="10000"/>
                  </a:schemeClr>
                </a:solidFill>
                <a:latin typeface="+mn-lt"/>
                <a:ea typeface="+mn-ea"/>
              </a:rPr>
              <a:t>、</a:t>
            </a:r>
            <a:r>
              <a:rPr lang="en-US" altLang="zh-CN" sz="2400" b="1" kern="0" dirty="0" err="1">
                <a:solidFill>
                  <a:schemeClr val="bg1">
                    <a:lumMod val="10000"/>
                  </a:schemeClr>
                </a:solidFill>
                <a:latin typeface="+mn-lt"/>
                <a:ea typeface="+mn-ea"/>
              </a:rPr>
              <a:t>uClinux</a:t>
            </a:r>
            <a:r>
              <a:rPr lang="zh-CN" altLang="en-US" sz="2400" b="1" kern="0" dirty="0">
                <a:solidFill>
                  <a:schemeClr val="bg1">
                    <a:lumMod val="10000"/>
                  </a:schemeClr>
                </a:solidFill>
                <a:latin typeface="+mn-lt"/>
                <a:ea typeface="+mn-ea"/>
              </a:rPr>
              <a:t>、</a:t>
            </a:r>
            <a:r>
              <a:rPr lang="en-US" altLang="zh-CN" sz="2400" b="1" kern="0" dirty="0">
                <a:solidFill>
                  <a:schemeClr val="bg1">
                    <a:lumMod val="10000"/>
                  </a:schemeClr>
                </a:solidFill>
                <a:latin typeface="+mn-lt"/>
                <a:ea typeface="+mn-ea"/>
              </a:rPr>
              <a:t>WinCE</a:t>
            </a:r>
            <a:r>
              <a:rPr lang="zh-CN" altLang="en-US" sz="2400" b="1" kern="0" dirty="0">
                <a:solidFill>
                  <a:schemeClr val="bg1">
                    <a:lumMod val="10000"/>
                  </a:schemeClr>
                </a:solidFill>
                <a:latin typeface="+mn-lt"/>
                <a:ea typeface="+mn-ea"/>
              </a:rPr>
              <a:t>、</a:t>
            </a:r>
            <a:r>
              <a:rPr lang="en-US" altLang="zh-CN" sz="2400" b="1" kern="0" dirty="0" err="1">
                <a:solidFill>
                  <a:schemeClr val="bg1">
                    <a:lumMod val="10000"/>
                  </a:schemeClr>
                </a:solidFill>
                <a:latin typeface="+mn-lt"/>
                <a:ea typeface="+mn-ea"/>
              </a:rPr>
              <a:t>PalmOS</a:t>
            </a:r>
            <a:r>
              <a:rPr lang="zh-CN" altLang="en-US" sz="2400" b="1" kern="0" dirty="0">
                <a:solidFill>
                  <a:schemeClr val="bg1">
                    <a:lumMod val="10000"/>
                  </a:schemeClr>
                </a:solidFill>
                <a:latin typeface="+mn-lt"/>
                <a:ea typeface="+mn-ea"/>
              </a:rPr>
              <a:t>、</a:t>
            </a:r>
            <a:r>
              <a:rPr lang="en-US" altLang="zh-CN" sz="2400" b="1" kern="0" dirty="0" err="1">
                <a:solidFill>
                  <a:schemeClr val="bg1">
                    <a:lumMod val="10000"/>
                  </a:schemeClr>
                </a:solidFill>
                <a:latin typeface="+mn-lt"/>
                <a:ea typeface="+mn-ea"/>
              </a:rPr>
              <a:t>Symbian</a:t>
            </a:r>
            <a:r>
              <a:rPr lang="zh-CN" altLang="en-US" sz="2400" b="1" kern="0" dirty="0">
                <a:solidFill>
                  <a:schemeClr val="bg1">
                    <a:lumMod val="10000"/>
                  </a:schemeClr>
                </a:solidFill>
                <a:latin typeface="+mn-lt"/>
                <a:ea typeface="+mn-ea"/>
              </a:rPr>
              <a:t>、</a:t>
            </a:r>
            <a:r>
              <a:rPr lang="en-US" altLang="zh-CN" sz="2400" b="1" kern="0" dirty="0" err="1">
                <a:solidFill>
                  <a:schemeClr val="bg1">
                    <a:lumMod val="10000"/>
                  </a:schemeClr>
                </a:solidFill>
                <a:latin typeface="+mn-lt"/>
                <a:ea typeface="+mn-ea"/>
              </a:rPr>
              <a:t>eCos</a:t>
            </a:r>
            <a:r>
              <a:rPr lang="zh-CN" altLang="en-US" sz="2400" b="1" kern="0" dirty="0">
                <a:solidFill>
                  <a:schemeClr val="bg1">
                    <a:lumMod val="10000"/>
                  </a:schemeClr>
                </a:solidFill>
                <a:latin typeface="+mn-lt"/>
                <a:ea typeface="+mn-ea"/>
              </a:rPr>
              <a:t>、</a:t>
            </a:r>
            <a:r>
              <a:rPr lang="en-US" altLang="zh-CN" sz="2400" b="1" kern="0" dirty="0" err="1">
                <a:solidFill>
                  <a:schemeClr val="bg1">
                    <a:lumMod val="10000"/>
                  </a:schemeClr>
                </a:solidFill>
                <a:latin typeface="+mn-lt"/>
                <a:ea typeface="+mn-ea"/>
              </a:rPr>
              <a:t>uCOS</a:t>
            </a:r>
            <a:r>
              <a:rPr lang="en-US" altLang="zh-CN" sz="2400" b="1" kern="0" dirty="0">
                <a:solidFill>
                  <a:schemeClr val="bg1">
                    <a:lumMod val="10000"/>
                  </a:schemeClr>
                </a:solidFill>
                <a:latin typeface="+mn-lt"/>
                <a:ea typeface="+mn-ea"/>
              </a:rPr>
              <a:t>-II</a:t>
            </a:r>
            <a:r>
              <a:rPr lang="zh-CN" altLang="en-US" sz="2400" b="1" kern="0" dirty="0">
                <a:solidFill>
                  <a:schemeClr val="bg1">
                    <a:lumMod val="10000"/>
                  </a:schemeClr>
                </a:solidFill>
                <a:latin typeface="+mn-lt"/>
                <a:ea typeface="+mn-ea"/>
              </a:rPr>
              <a:t>、</a:t>
            </a:r>
            <a:r>
              <a:rPr lang="en-US" altLang="zh-CN" sz="2400" b="1" kern="0" dirty="0" err="1">
                <a:solidFill>
                  <a:schemeClr val="bg1">
                    <a:lumMod val="10000"/>
                  </a:schemeClr>
                </a:solidFill>
                <a:latin typeface="+mn-lt"/>
                <a:ea typeface="+mn-ea"/>
              </a:rPr>
              <a:t>VxWorks</a:t>
            </a:r>
            <a:r>
              <a:rPr lang="zh-CN" altLang="en-US" sz="2400" b="1" kern="0" dirty="0">
                <a:solidFill>
                  <a:schemeClr val="bg1">
                    <a:lumMod val="10000"/>
                  </a:schemeClr>
                </a:solidFill>
                <a:latin typeface="+mn-lt"/>
                <a:ea typeface="+mn-ea"/>
              </a:rPr>
              <a:t>、</a:t>
            </a:r>
            <a:r>
              <a:rPr lang="en-US" altLang="zh-CN" sz="2400" b="1" kern="0" dirty="0" err="1">
                <a:solidFill>
                  <a:schemeClr val="bg1">
                    <a:lumMod val="10000"/>
                  </a:schemeClr>
                </a:solidFill>
                <a:latin typeface="+mn-lt"/>
                <a:ea typeface="+mn-ea"/>
              </a:rPr>
              <a:t>pSOS</a:t>
            </a:r>
            <a:r>
              <a:rPr lang="zh-CN" altLang="en-US" sz="2400" b="1" kern="0" dirty="0">
                <a:solidFill>
                  <a:schemeClr val="bg1">
                    <a:lumMod val="10000"/>
                  </a:schemeClr>
                </a:solidFill>
                <a:latin typeface="+mn-lt"/>
                <a:ea typeface="+mn-ea"/>
              </a:rPr>
              <a:t>、</a:t>
            </a:r>
            <a:r>
              <a:rPr lang="en-US" altLang="zh-CN" sz="2400" b="1" kern="0" dirty="0">
                <a:solidFill>
                  <a:schemeClr val="bg1">
                    <a:lumMod val="10000"/>
                  </a:schemeClr>
                </a:solidFill>
                <a:latin typeface="+mn-lt"/>
                <a:ea typeface="+mn-ea"/>
              </a:rPr>
              <a:t>Nucleus</a:t>
            </a:r>
            <a:r>
              <a:rPr lang="zh-CN" altLang="en-US" sz="2400" b="1" kern="0" dirty="0">
                <a:solidFill>
                  <a:schemeClr val="bg1">
                    <a:lumMod val="10000"/>
                  </a:schemeClr>
                </a:solidFill>
                <a:latin typeface="+mn-lt"/>
                <a:ea typeface="+mn-ea"/>
              </a:rPr>
              <a:t>、</a:t>
            </a:r>
            <a:r>
              <a:rPr lang="en-US" altLang="zh-CN" sz="2400" b="1" kern="0" dirty="0" err="1">
                <a:solidFill>
                  <a:schemeClr val="bg1">
                    <a:lumMod val="10000"/>
                  </a:schemeClr>
                </a:solidFill>
                <a:latin typeface="+mn-lt"/>
                <a:ea typeface="+mn-ea"/>
              </a:rPr>
              <a:t>ThreadX</a:t>
            </a:r>
            <a:r>
              <a:rPr lang="en-US" altLang="zh-CN" sz="2400" b="1" kern="0" dirty="0">
                <a:solidFill>
                  <a:schemeClr val="bg1">
                    <a:lumMod val="10000"/>
                  </a:schemeClr>
                </a:solidFill>
                <a:latin typeface="+mn-lt"/>
                <a:ea typeface="+mn-ea"/>
              </a:rPr>
              <a:t> </a:t>
            </a:r>
            <a:r>
              <a:rPr lang="zh-CN" altLang="en-US" sz="2400" b="1" kern="0" dirty="0">
                <a:solidFill>
                  <a:schemeClr val="bg1">
                    <a:lumMod val="10000"/>
                  </a:schemeClr>
                </a:solidFill>
                <a:latin typeface="+mn-lt"/>
                <a:ea typeface="+mn-ea"/>
              </a:rPr>
              <a:t>、</a:t>
            </a:r>
            <a:r>
              <a:rPr lang="en-US" altLang="zh-CN" sz="2400" b="1" kern="0" dirty="0" err="1">
                <a:solidFill>
                  <a:schemeClr val="bg1">
                    <a:lumMod val="10000"/>
                  </a:schemeClr>
                </a:solidFill>
                <a:latin typeface="+mn-lt"/>
                <a:ea typeface="+mn-ea"/>
              </a:rPr>
              <a:t>Rtems</a:t>
            </a:r>
            <a:r>
              <a:rPr lang="en-US" altLang="zh-CN" sz="2400" b="1" kern="0" dirty="0">
                <a:solidFill>
                  <a:schemeClr val="bg1">
                    <a:lumMod val="10000"/>
                  </a:schemeClr>
                </a:solidFill>
                <a:latin typeface="+mn-lt"/>
                <a:ea typeface="+mn-ea"/>
              </a:rPr>
              <a:t> </a:t>
            </a:r>
            <a:r>
              <a:rPr lang="zh-CN" altLang="en-US" sz="2400" b="1" kern="0" dirty="0">
                <a:solidFill>
                  <a:schemeClr val="bg1">
                    <a:lumMod val="10000"/>
                  </a:schemeClr>
                </a:solidFill>
                <a:latin typeface="+mn-lt"/>
                <a:ea typeface="+mn-ea"/>
              </a:rPr>
              <a:t>、</a:t>
            </a:r>
            <a:r>
              <a:rPr lang="en-US" altLang="zh-CN" sz="2400" b="1" kern="0" dirty="0">
                <a:solidFill>
                  <a:schemeClr val="bg1">
                    <a:lumMod val="10000"/>
                  </a:schemeClr>
                </a:solidFill>
                <a:latin typeface="+mn-lt"/>
                <a:ea typeface="+mn-ea"/>
              </a:rPr>
              <a:t>QNX</a:t>
            </a:r>
            <a:r>
              <a:rPr lang="zh-CN" altLang="en-US" sz="2400" b="1" kern="0" dirty="0">
                <a:solidFill>
                  <a:schemeClr val="bg1">
                    <a:lumMod val="10000"/>
                  </a:schemeClr>
                </a:solidFill>
                <a:latin typeface="+mn-lt"/>
                <a:ea typeface="+mn-ea"/>
              </a:rPr>
              <a:t>、</a:t>
            </a:r>
            <a:r>
              <a:rPr lang="en-US" altLang="zh-CN" sz="2400" b="1" kern="0" dirty="0">
                <a:solidFill>
                  <a:schemeClr val="bg1">
                    <a:lumMod val="10000"/>
                  </a:schemeClr>
                </a:solidFill>
                <a:latin typeface="+mn-lt"/>
                <a:ea typeface="+mn-ea"/>
              </a:rPr>
              <a:t>INTEGRITY</a:t>
            </a:r>
            <a:r>
              <a:rPr lang="zh-CN" altLang="en-US" sz="2400" b="1" kern="0" dirty="0">
                <a:solidFill>
                  <a:schemeClr val="bg1">
                    <a:lumMod val="10000"/>
                  </a:schemeClr>
                </a:solidFill>
                <a:latin typeface="+mn-lt"/>
                <a:ea typeface="+mn-ea"/>
              </a:rPr>
              <a:t>、</a:t>
            </a:r>
            <a:r>
              <a:rPr lang="en-US" altLang="zh-CN" sz="2400" b="1" kern="0" dirty="0">
                <a:solidFill>
                  <a:schemeClr val="bg1">
                    <a:lumMod val="10000"/>
                  </a:schemeClr>
                </a:solidFill>
                <a:latin typeface="+mn-lt"/>
                <a:ea typeface="+mn-ea"/>
              </a:rPr>
              <a:t>OSE</a:t>
            </a:r>
            <a:r>
              <a:rPr lang="zh-CN" altLang="en-US" sz="2400" b="1" kern="0" dirty="0">
                <a:solidFill>
                  <a:schemeClr val="bg1">
                    <a:lumMod val="10000"/>
                  </a:schemeClr>
                </a:solidFill>
                <a:latin typeface="+mn-lt"/>
                <a:ea typeface="+mn-ea"/>
              </a:rPr>
              <a:t>、</a:t>
            </a:r>
            <a:r>
              <a:rPr lang="en-US" altLang="zh-CN" sz="2400" b="1" kern="0" dirty="0">
                <a:solidFill>
                  <a:schemeClr val="bg1">
                    <a:lumMod val="10000"/>
                  </a:schemeClr>
                </a:solidFill>
                <a:latin typeface="+mn-lt"/>
                <a:ea typeface="+mn-ea"/>
              </a:rPr>
              <a:t>C Executive </a:t>
            </a:r>
            <a:r>
              <a:rPr lang="zh-CN" altLang="en-US" sz="2400" b="1" kern="0" dirty="0">
                <a:solidFill>
                  <a:schemeClr val="bg1">
                    <a:lumMod val="10000"/>
                  </a:schemeClr>
                </a:solidFill>
                <a:latin typeface="+mn-lt"/>
                <a:ea typeface="+mn-ea"/>
              </a:rPr>
              <a:t>。</a:t>
            </a:r>
            <a:endParaRPr lang="en-US" altLang="zh-CN" sz="2400" b="1" kern="0" dirty="0">
              <a:solidFill>
                <a:schemeClr val="bg1">
                  <a:lumMod val="10000"/>
                </a:schemeClr>
              </a:solidFill>
              <a:latin typeface="+mn-lt"/>
              <a:ea typeface="+mn-ea"/>
            </a:endParaRPr>
          </a:p>
          <a:p>
            <a:pPr marL="342900" indent="-342900">
              <a:lnSpc>
                <a:spcPct val="110000"/>
              </a:lnSpc>
              <a:spcBef>
                <a:spcPts val="2400"/>
              </a:spcBef>
              <a:buClr>
                <a:schemeClr val="accent1"/>
              </a:buClr>
              <a:buSzPct val="60000"/>
              <a:defRPr/>
            </a:pPr>
            <a:r>
              <a:rPr lang="en-US" altLang="zh-CN" sz="2500" b="1" kern="0" dirty="0">
                <a:solidFill>
                  <a:srgbClr val="0000CC"/>
                </a:solidFill>
                <a:latin typeface="+mn-lt"/>
                <a:ea typeface="+mn-ea"/>
              </a:rPr>
              <a:t>	</a:t>
            </a:r>
            <a:r>
              <a:rPr lang="zh-CN" altLang="en-US" sz="2500" b="1" kern="0" dirty="0">
                <a:solidFill>
                  <a:srgbClr val="0000CC"/>
                </a:solidFill>
                <a:latin typeface="+mn-lt"/>
                <a:ea typeface="+mn-ea"/>
              </a:rPr>
              <a:t>基本可以分为两类：</a:t>
            </a:r>
            <a:endParaRPr lang="en-US" altLang="zh-CN" sz="2500" b="1" kern="0" dirty="0">
              <a:solidFill>
                <a:srgbClr val="0000CC"/>
              </a:solidFill>
              <a:latin typeface="+mn-lt"/>
              <a:ea typeface="+mn-ea"/>
            </a:endParaRPr>
          </a:p>
          <a:p>
            <a:pPr marL="800100" lvl="1" indent="-342900">
              <a:lnSpc>
                <a:spcPct val="110000"/>
              </a:lnSpc>
              <a:spcBef>
                <a:spcPts val="1200"/>
              </a:spcBef>
              <a:buClr>
                <a:schemeClr val="accent1"/>
              </a:buClr>
              <a:buSzPct val="60000"/>
              <a:buFont typeface="Wingdings" panose="05000000000000000000" pitchFamily="2" charset="2"/>
              <a:buChar char="u"/>
              <a:defRPr/>
            </a:pPr>
            <a:r>
              <a:rPr lang="zh-CN" altLang="en-US" sz="2400" b="1" kern="0" dirty="0" smtClean="0">
                <a:solidFill>
                  <a:schemeClr val="bg1">
                    <a:lumMod val="10000"/>
                  </a:schemeClr>
                </a:solidFill>
                <a:latin typeface="+mn-lt"/>
                <a:ea typeface="+mn-ea"/>
              </a:rPr>
              <a:t>面向</a:t>
            </a:r>
            <a:r>
              <a:rPr lang="zh-CN" altLang="en-US" sz="2400" b="1" kern="0" dirty="0">
                <a:solidFill>
                  <a:schemeClr val="bg1">
                    <a:lumMod val="10000"/>
                  </a:schemeClr>
                </a:solidFill>
                <a:latin typeface="+mn-lt"/>
                <a:ea typeface="+mn-ea"/>
              </a:rPr>
              <a:t>控制、通信等领域的</a:t>
            </a:r>
            <a:r>
              <a:rPr lang="zh-CN" altLang="en-US" sz="2400" b="1" kern="0" dirty="0">
                <a:solidFill>
                  <a:srgbClr val="FF0000"/>
                </a:solidFill>
                <a:latin typeface="+mn-lt"/>
                <a:ea typeface="+mn-ea"/>
              </a:rPr>
              <a:t>实时操作系统</a:t>
            </a:r>
            <a:r>
              <a:rPr lang="zh-CN" altLang="en-US" sz="2400" b="1" kern="0" dirty="0">
                <a:solidFill>
                  <a:schemeClr val="bg1">
                    <a:lumMod val="10000"/>
                  </a:schemeClr>
                </a:solidFill>
                <a:latin typeface="+mn-lt"/>
                <a:ea typeface="+mn-ea"/>
              </a:rPr>
              <a:t>，</a:t>
            </a:r>
            <a:r>
              <a:rPr lang="zh-CN" altLang="en-US" sz="2400" b="1" kern="0" dirty="0" smtClean="0">
                <a:solidFill>
                  <a:schemeClr val="bg1">
                    <a:lumMod val="10000"/>
                  </a:schemeClr>
                </a:solidFill>
                <a:latin typeface="+mn-lt"/>
                <a:ea typeface="+mn-ea"/>
              </a:rPr>
              <a:t>如</a:t>
            </a:r>
            <a:r>
              <a:rPr lang="en-US" altLang="zh-CN" sz="2400" b="1" kern="0" dirty="0" err="1" smtClean="0">
                <a:solidFill>
                  <a:schemeClr val="bg1">
                    <a:lumMod val="10000"/>
                  </a:schemeClr>
                </a:solidFill>
                <a:latin typeface="+mn-lt"/>
                <a:ea typeface="+mn-ea"/>
              </a:rPr>
              <a:t>WindRriver</a:t>
            </a:r>
            <a:r>
              <a:rPr lang="zh-CN" altLang="en-US" sz="2400" b="1" kern="0" dirty="0">
                <a:solidFill>
                  <a:schemeClr val="bg1">
                    <a:lumMod val="10000"/>
                  </a:schemeClr>
                </a:solidFill>
                <a:latin typeface="+mn-lt"/>
                <a:ea typeface="+mn-ea"/>
              </a:rPr>
              <a:t>公司</a:t>
            </a:r>
            <a:r>
              <a:rPr lang="zh-CN" altLang="en-US" sz="2400" b="1" kern="0" dirty="0" smtClean="0">
                <a:solidFill>
                  <a:schemeClr val="bg1">
                    <a:lumMod val="10000"/>
                  </a:schemeClr>
                </a:solidFill>
                <a:latin typeface="+mn-lt"/>
                <a:ea typeface="+mn-ea"/>
              </a:rPr>
              <a:t>的</a:t>
            </a:r>
            <a:r>
              <a:rPr lang="en-US" altLang="zh-CN" sz="2400" b="1" kern="0" dirty="0" err="1" smtClean="0">
                <a:solidFill>
                  <a:schemeClr val="bg1">
                    <a:lumMod val="10000"/>
                  </a:schemeClr>
                </a:solidFill>
                <a:latin typeface="+mn-lt"/>
                <a:ea typeface="+mn-ea"/>
              </a:rPr>
              <a:t>VxWorks</a:t>
            </a:r>
            <a:endParaRPr lang="en-US" altLang="zh-CN" sz="2400" b="1" kern="0" dirty="0">
              <a:solidFill>
                <a:schemeClr val="bg1">
                  <a:lumMod val="10000"/>
                </a:schemeClr>
              </a:solidFill>
              <a:latin typeface="+mn-lt"/>
              <a:ea typeface="+mn-ea"/>
            </a:endParaRPr>
          </a:p>
          <a:p>
            <a:pPr marL="800100" lvl="1" indent="-342900">
              <a:lnSpc>
                <a:spcPct val="110000"/>
              </a:lnSpc>
              <a:spcBef>
                <a:spcPts val="1200"/>
              </a:spcBef>
              <a:buClr>
                <a:schemeClr val="accent1"/>
              </a:buClr>
              <a:buSzPct val="60000"/>
              <a:buFont typeface="Wingdings" panose="05000000000000000000" pitchFamily="2" charset="2"/>
              <a:buChar char="u"/>
              <a:defRPr/>
            </a:pPr>
            <a:r>
              <a:rPr lang="zh-CN" altLang="en-US" sz="2400" b="1" kern="0" dirty="0" smtClean="0">
                <a:solidFill>
                  <a:schemeClr val="bg1">
                    <a:lumMod val="10000"/>
                  </a:schemeClr>
                </a:solidFill>
                <a:latin typeface="+mn-lt"/>
                <a:ea typeface="+mn-ea"/>
              </a:rPr>
              <a:t>面向</a:t>
            </a:r>
            <a:r>
              <a:rPr lang="zh-CN" altLang="en-US" sz="2400" b="1" kern="0" dirty="0">
                <a:solidFill>
                  <a:schemeClr val="bg1">
                    <a:lumMod val="10000"/>
                  </a:schemeClr>
                </a:solidFill>
                <a:latin typeface="+mn-lt"/>
                <a:ea typeface="+mn-ea"/>
              </a:rPr>
              <a:t>消费电子产品的</a:t>
            </a:r>
            <a:r>
              <a:rPr lang="zh-CN" altLang="en-US" sz="2400" b="1" kern="0" dirty="0">
                <a:solidFill>
                  <a:srgbClr val="FF0000"/>
                </a:solidFill>
                <a:latin typeface="+mn-lt"/>
                <a:ea typeface="+mn-ea"/>
              </a:rPr>
              <a:t>非实时操作系统</a:t>
            </a:r>
            <a:r>
              <a:rPr lang="zh-CN" altLang="en-US" sz="2400" b="1" kern="0" dirty="0">
                <a:solidFill>
                  <a:schemeClr val="bg1">
                    <a:lumMod val="10000"/>
                  </a:schemeClr>
                </a:solidFill>
                <a:latin typeface="+mn-lt"/>
                <a:ea typeface="+mn-ea"/>
              </a:rPr>
              <a:t>，如</a:t>
            </a:r>
            <a:r>
              <a:rPr lang="en-US" altLang="zh-CN" sz="2400" b="1" kern="0" dirty="0">
                <a:solidFill>
                  <a:schemeClr val="bg1">
                    <a:lumMod val="10000"/>
                  </a:schemeClr>
                </a:solidFill>
                <a:latin typeface="+mn-lt"/>
                <a:ea typeface="+mn-ea"/>
              </a:rPr>
              <a:t>Microsoft</a:t>
            </a:r>
            <a:r>
              <a:rPr lang="zh-CN" altLang="en-US" sz="2400" b="1" kern="0" dirty="0">
                <a:solidFill>
                  <a:schemeClr val="bg1">
                    <a:lumMod val="10000"/>
                  </a:schemeClr>
                </a:solidFill>
                <a:latin typeface="+mn-lt"/>
                <a:ea typeface="+mn-ea"/>
              </a:rPr>
              <a:t>的</a:t>
            </a:r>
            <a:r>
              <a:rPr lang="en-US" altLang="zh-CN" sz="2400" b="1" kern="0" dirty="0">
                <a:solidFill>
                  <a:schemeClr val="bg1">
                    <a:lumMod val="10000"/>
                  </a:schemeClr>
                </a:solidFill>
                <a:latin typeface="+mn-lt"/>
                <a:ea typeface="+mn-ea"/>
              </a:rPr>
              <a:t>WinCE</a:t>
            </a:r>
            <a:r>
              <a:rPr lang="zh-CN" altLang="en-US" sz="2400" b="1" kern="0" dirty="0">
                <a:solidFill>
                  <a:schemeClr val="bg1">
                    <a:lumMod val="10000"/>
                  </a:schemeClr>
                </a:solidFill>
                <a:latin typeface="+mn-lt"/>
                <a:ea typeface="+mn-ea"/>
              </a:rPr>
              <a:t>，以及</a:t>
            </a:r>
            <a:r>
              <a:rPr lang="en-US" altLang="zh-CN" sz="2400" b="1" kern="0" dirty="0">
                <a:solidFill>
                  <a:schemeClr val="bg1">
                    <a:lumMod val="10000"/>
                  </a:schemeClr>
                </a:solidFill>
                <a:latin typeface="+mn-lt"/>
                <a:ea typeface="+mn-ea"/>
              </a:rPr>
              <a:t>NOKIA</a:t>
            </a:r>
            <a:r>
              <a:rPr lang="zh-CN" altLang="en-US" sz="2400" b="1" kern="0" dirty="0">
                <a:solidFill>
                  <a:schemeClr val="bg1">
                    <a:lumMod val="10000"/>
                  </a:schemeClr>
                </a:solidFill>
                <a:latin typeface="+mn-lt"/>
                <a:ea typeface="+mn-ea"/>
              </a:rPr>
              <a:t>的</a:t>
            </a:r>
            <a:r>
              <a:rPr lang="en-US" altLang="zh-CN" sz="2400" b="1" kern="0" dirty="0" err="1">
                <a:solidFill>
                  <a:schemeClr val="bg1">
                    <a:lumMod val="10000"/>
                  </a:schemeClr>
                </a:solidFill>
                <a:latin typeface="+mn-lt"/>
                <a:ea typeface="+mn-ea"/>
              </a:rPr>
              <a:t>Symbian</a:t>
            </a:r>
            <a:r>
              <a:rPr lang="zh-CN" altLang="en-US" sz="2400" b="1" kern="0" dirty="0">
                <a:solidFill>
                  <a:schemeClr val="bg1">
                    <a:lumMod val="10000"/>
                  </a:schemeClr>
                </a:solidFill>
                <a:latin typeface="+mn-lt"/>
                <a:ea typeface="+mn-ea"/>
              </a:rPr>
              <a:t>和</a:t>
            </a:r>
            <a:r>
              <a:rPr lang="en-US" altLang="zh-CN" sz="2400" b="1" kern="0" dirty="0">
                <a:solidFill>
                  <a:schemeClr val="bg1">
                    <a:lumMod val="10000"/>
                  </a:schemeClr>
                </a:solidFill>
                <a:latin typeface="+mn-lt"/>
                <a:ea typeface="+mn-ea"/>
              </a:rPr>
              <a:t>Google</a:t>
            </a:r>
            <a:r>
              <a:rPr lang="zh-CN" altLang="en-US" sz="2400" b="1" kern="0" dirty="0">
                <a:solidFill>
                  <a:schemeClr val="bg1">
                    <a:lumMod val="10000"/>
                  </a:schemeClr>
                </a:solidFill>
                <a:latin typeface="+mn-lt"/>
                <a:ea typeface="+mn-ea"/>
              </a:rPr>
              <a:t>的</a:t>
            </a:r>
            <a:r>
              <a:rPr lang="en-US" altLang="zh-CN" sz="2400" b="1" kern="0" dirty="0">
                <a:solidFill>
                  <a:schemeClr val="bg1">
                    <a:lumMod val="10000"/>
                  </a:schemeClr>
                </a:solidFill>
                <a:latin typeface="+mn-lt"/>
                <a:ea typeface="+mn-ea"/>
              </a:rPr>
              <a:t>Android</a:t>
            </a:r>
            <a:r>
              <a:rPr lang="zh-CN" altLang="en-US" sz="2400" b="1" kern="0" dirty="0">
                <a:solidFill>
                  <a:schemeClr val="bg1">
                    <a:lumMod val="10000"/>
                  </a:schemeClr>
                </a:solidFill>
                <a:latin typeface="+mn-lt"/>
                <a:ea typeface="+mn-ea"/>
              </a:rPr>
              <a:t>等</a:t>
            </a:r>
            <a:endParaRPr lang="zh-CN" altLang="en-US" sz="2400" b="1" kern="0" dirty="0">
              <a:solidFill>
                <a:schemeClr val="bg1">
                  <a:lumMod val="10000"/>
                </a:schemeClr>
              </a:solidFill>
              <a:latin typeface="+mn-lt"/>
              <a:ea typeface="+mn-ea"/>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animEffect transition="in" filter="blinds(horizontal)">
                                      <p:cBhvr>
                                        <p:cTn id="7" dur="500"/>
                                        <p:tgtEl>
                                          <p:spTgt spid="15">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15">
                                            <p:txEl>
                                              <p:pRg st="1" end="1"/>
                                            </p:txEl>
                                          </p:spTgt>
                                        </p:tgtEl>
                                        <p:attrNameLst>
                                          <p:attrName>style.visibility</p:attrName>
                                        </p:attrNameLst>
                                      </p:cBhvr>
                                      <p:to>
                                        <p:strVal val="visible"/>
                                      </p:to>
                                    </p:set>
                                    <p:animEffect transition="in" filter="blinds(horizontal)">
                                      <p:cBhvr>
                                        <p:cTn id="10" dur="500"/>
                                        <p:tgtEl>
                                          <p:spTgt spid="15">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15">
                                            <p:txEl>
                                              <p:pRg st="2" end="2"/>
                                            </p:txEl>
                                          </p:spTgt>
                                        </p:tgtEl>
                                        <p:attrNameLst>
                                          <p:attrName>style.visibility</p:attrName>
                                        </p:attrNameLst>
                                      </p:cBhvr>
                                      <p:to>
                                        <p:strVal val="visible"/>
                                      </p:to>
                                    </p:set>
                                    <p:animEffect transition="in" filter="blinds(horizontal)">
                                      <p:cBhvr>
                                        <p:cTn id="15" dur="500"/>
                                        <p:tgtEl>
                                          <p:spTgt spid="15">
                                            <p:txEl>
                                              <p:pRg st="2" end="2"/>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15">
                                            <p:txEl>
                                              <p:pRg st="3" end="3"/>
                                            </p:txEl>
                                          </p:spTgt>
                                        </p:tgtEl>
                                        <p:attrNameLst>
                                          <p:attrName>style.visibility</p:attrName>
                                        </p:attrNameLst>
                                      </p:cBhvr>
                                      <p:to>
                                        <p:strVal val="visible"/>
                                      </p:to>
                                    </p:set>
                                    <p:animEffect transition="in" filter="blinds(horizontal)">
                                      <p:cBhvr>
                                        <p:cTn id="18" dur="500"/>
                                        <p:tgtEl>
                                          <p:spTgt spid="15">
                                            <p:txEl>
                                              <p:pRg st="3" end="3"/>
                                            </p:txEl>
                                          </p:spTgt>
                                        </p:tgtEl>
                                      </p:cBhvr>
                                    </p:animEffect>
                                  </p:childTnLst>
                                </p:cTn>
                              </p:par>
                              <p:par>
                                <p:cTn id="19" presetID="3" presetClass="entr" presetSubtype="10" fill="hold" nodeType="withEffect">
                                  <p:stCondLst>
                                    <p:cond delay="0"/>
                                  </p:stCondLst>
                                  <p:childTnLst>
                                    <p:set>
                                      <p:cBhvr>
                                        <p:cTn id="20" dur="1" fill="hold">
                                          <p:stCondLst>
                                            <p:cond delay="0"/>
                                          </p:stCondLst>
                                        </p:cTn>
                                        <p:tgtEl>
                                          <p:spTgt spid="15">
                                            <p:txEl>
                                              <p:pRg st="4" end="4"/>
                                            </p:txEl>
                                          </p:spTgt>
                                        </p:tgtEl>
                                        <p:attrNameLst>
                                          <p:attrName>style.visibility</p:attrName>
                                        </p:attrNameLst>
                                      </p:cBhvr>
                                      <p:to>
                                        <p:strVal val="visible"/>
                                      </p:to>
                                    </p:set>
                                    <p:animEffect transition="in" filter="blinds(horizontal)">
                                      <p:cBhvr>
                                        <p:cTn id="21" dur="500"/>
                                        <p:tgtEl>
                                          <p:spTgt spid="1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30188" y="242888"/>
            <a:ext cx="7005637" cy="954087"/>
          </a:xfrm>
        </p:spPr>
        <p:txBody>
          <a:bodyPr rtlCol="0"/>
          <a:lstStyle/>
          <a:p>
            <a:pPr eaLnBrk="1" fontAlgn="auto" hangingPunct="1">
              <a:spcAft>
                <a:spcPts val="0"/>
              </a:spcAft>
              <a:defRPr/>
            </a:pPr>
            <a:r>
              <a:rPr lang="zh-CN" altLang="en-US" dirty="0">
                <a:latin typeface="宋体" panose="02010600030101010101" pitchFamily="2" charset="-122"/>
              </a:rPr>
              <a:t>计算机应用领域的</a:t>
            </a:r>
            <a:r>
              <a:rPr lang="zh-CN" altLang="en-US" dirty="0" smtClean="0">
                <a:latin typeface="宋体" panose="02010600030101010101" pitchFamily="2" charset="-122"/>
              </a:rPr>
              <a:t>划分</a:t>
            </a:r>
            <a:endParaRPr lang="zh-CN" altLang="en-US" dirty="0"/>
          </a:p>
        </p:txBody>
      </p:sp>
      <p:sp>
        <p:nvSpPr>
          <p:cNvPr id="20483" name="Rectangle 2"/>
          <p:cNvSpPr>
            <a:spLocks noChangeArrowheads="1"/>
          </p:cNvSpPr>
          <p:nvPr/>
        </p:nvSpPr>
        <p:spPr bwMode="auto">
          <a:xfrm>
            <a:off x="590550" y="476250"/>
            <a:ext cx="8229600" cy="825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sz="3600" b="1">
              <a:solidFill>
                <a:srgbClr val="0000FF"/>
              </a:solidFill>
              <a:ea typeface="黑体" panose="02010600030101010101" pitchFamily="49" charset="-122"/>
            </a:endParaRPr>
          </a:p>
        </p:txBody>
      </p:sp>
      <p:pic>
        <p:nvPicPr>
          <p:cNvPr id="20484" name="Picture 4" descr="j020558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851275" y="2806700"/>
            <a:ext cx="1776413" cy="163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5" name="AutoShape 5"/>
          <p:cNvSpPr>
            <a:spLocks noChangeArrowheads="1"/>
          </p:cNvSpPr>
          <p:nvPr/>
        </p:nvSpPr>
        <p:spPr bwMode="auto">
          <a:xfrm>
            <a:off x="5651500" y="3502025"/>
            <a:ext cx="627063" cy="503238"/>
          </a:xfrm>
          <a:prstGeom prst="rightArrow">
            <a:avLst>
              <a:gd name="adj1" fmla="val 50000"/>
              <a:gd name="adj2" fmla="val 31151"/>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p>
        </p:txBody>
      </p:sp>
      <p:sp>
        <p:nvSpPr>
          <p:cNvPr id="20486" name="Rectangle 9"/>
          <p:cNvSpPr>
            <a:spLocks noChangeArrowheads="1"/>
          </p:cNvSpPr>
          <p:nvPr/>
        </p:nvSpPr>
        <p:spPr bwMode="auto">
          <a:xfrm>
            <a:off x="4211638" y="5300663"/>
            <a:ext cx="1454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000" b="1">
                <a:ea typeface="楷体_GB2312" panose="02010609030101010101" pitchFamily="49" charset="-122"/>
              </a:rPr>
              <a:t>桌面通用型</a:t>
            </a:r>
            <a:endParaRPr lang="zh-CN" altLang="en-US" sz="2000" b="1">
              <a:ea typeface="楷体_GB2312" panose="02010609030101010101" pitchFamily="49" charset="-122"/>
            </a:endParaRPr>
          </a:p>
        </p:txBody>
      </p:sp>
      <p:sp>
        <p:nvSpPr>
          <p:cNvPr id="20487" name="Rectangle 10"/>
          <p:cNvSpPr>
            <a:spLocks noChangeArrowheads="1"/>
          </p:cNvSpPr>
          <p:nvPr/>
        </p:nvSpPr>
        <p:spPr bwMode="auto">
          <a:xfrm>
            <a:off x="7092950" y="5300663"/>
            <a:ext cx="1454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000" b="1">
                <a:ea typeface="楷体_GB2312" panose="02010609030101010101" pitchFamily="49" charset="-122"/>
              </a:rPr>
              <a:t>高端服务型</a:t>
            </a:r>
            <a:endParaRPr lang="zh-CN" altLang="en-US" sz="2000" b="1">
              <a:ea typeface="楷体_GB2312" panose="02010609030101010101" pitchFamily="49" charset="-122"/>
            </a:endParaRPr>
          </a:p>
        </p:txBody>
      </p:sp>
      <p:sp>
        <p:nvSpPr>
          <p:cNvPr id="20488" name="Rectangle 11"/>
          <p:cNvSpPr>
            <a:spLocks noChangeArrowheads="1"/>
          </p:cNvSpPr>
          <p:nvPr/>
        </p:nvSpPr>
        <p:spPr bwMode="auto">
          <a:xfrm>
            <a:off x="971550" y="5300663"/>
            <a:ext cx="1454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000" b="1">
                <a:ea typeface="楷体_GB2312" panose="02010609030101010101" pitchFamily="49" charset="-122"/>
              </a:rPr>
              <a:t>小型专用型</a:t>
            </a:r>
            <a:endParaRPr lang="zh-CN" altLang="en-US" sz="2000" b="1">
              <a:ea typeface="楷体_GB2312" panose="02010609030101010101" pitchFamily="49" charset="-122"/>
            </a:endParaRPr>
          </a:p>
        </p:txBody>
      </p:sp>
      <p:graphicFrame>
        <p:nvGraphicFramePr>
          <p:cNvPr id="20489" name="Object 12"/>
          <p:cNvGraphicFramePr>
            <a:graphicFrameLocks noChangeAspect="1"/>
          </p:cNvGraphicFramePr>
          <p:nvPr/>
        </p:nvGraphicFramePr>
        <p:xfrm>
          <a:off x="179388" y="2636838"/>
          <a:ext cx="2921000" cy="1871662"/>
        </p:xfrm>
        <a:graphic>
          <a:graphicData uri="http://schemas.openxmlformats.org/presentationml/2006/ole">
            <mc:AlternateContent xmlns:mc="http://schemas.openxmlformats.org/markup-compatibility/2006">
              <mc:Choice xmlns:v="urn:schemas-microsoft-com:vml" Requires="v">
                <p:oleObj spid="_x0000_s1054" name="位图图像" r:id="rId2" imgW="4991100" imgH="3200400" progId="Paint.Picture">
                  <p:embed/>
                </p:oleObj>
              </mc:Choice>
              <mc:Fallback>
                <p:oleObj name="位图图像" r:id="rId2" imgW="4991100" imgH="3200400" progId="Paint.Picture">
                  <p:embed/>
                  <p:pic>
                    <p:nvPicPr>
                      <p:cNvPr id="0" name="Object 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388" y="2636838"/>
                        <a:ext cx="2921000" cy="1871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0490" name="AutoShape 13"/>
          <p:cNvSpPr>
            <a:spLocks noChangeArrowheads="1"/>
          </p:cNvSpPr>
          <p:nvPr/>
        </p:nvSpPr>
        <p:spPr bwMode="auto">
          <a:xfrm>
            <a:off x="3203575" y="3500438"/>
            <a:ext cx="647700" cy="503237"/>
          </a:xfrm>
          <a:prstGeom prst="leftArrow">
            <a:avLst>
              <a:gd name="adj1" fmla="val 50000"/>
              <a:gd name="adj2" fmla="val 46424"/>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p>
        </p:txBody>
      </p:sp>
      <p:sp>
        <p:nvSpPr>
          <p:cNvPr id="20491" name="Oval 14"/>
          <p:cNvSpPr>
            <a:spLocks noChangeArrowheads="1"/>
          </p:cNvSpPr>
          <p:nvPr/>
        </p:nvSpPr>
        <p:spPr bwMode="auto">
          <a:xfrm>
            <a:off x="179388" y="2565400"/>
            <a:ext cx="3024187" cy="2303463"/>
          </a:xfrm>
          <a:prstGeom prst="ellipse">
            <a:avLst/>
          </a:prstGeom>
          <a:noFill/>
          <a:ln w="9525">
            <a:solidFill>
              <a:srgbClr val="FF00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p>
        </p:txBody>
      </p:sp>
      <p:pic>
        <p:nvPicPr>
          <p:cNvPr id="20492" name="图片 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372225" y="2349500"/>
            <a:ext cx="2533650" cy="25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fade/>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6768244" y="5799137"/>
            <a:ext cx="2375756" cy="105886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 name="矩形 4"/>
          <p:cNvSpPr/>
          <p:nvPr/>
        </p:nvSpPr>
        <p:spPr>
          <a:xfrm>
            <a:off x="0" y="692986"/>
            <a:ext cx="9036620" cy="105886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aphicFrame>
        <p:nvGraphicFramePr>
          <p:cNvPr id="8" name="表格 7"/>
          <p:cNvGraphicFramePr>
            <a:graphicFrameLocks noGrp="1"/>
          </p:cNvGraphicFramePr>
          <p:nvPr>
            <p:custDataLst>
              <p:tags r:id="rId1"/>
            </p:custDataLst>
          </p:nvPr>
        </p:nvGraphicFramePr>
        <p:xfrm>
          <a:off x="35496" y="728700"/>
          <a:ext cx="9001125" cy="5989320"/>
        </p:xfrm>
        <a:graphic>
          <a:graphicData uri="http://schemas.openxmlformats.org/drawingml/2006/table">
            <a:tbl>
              <a:tblPr/>
              <a:tblGrid>
                <a:gridCol w="1260140"/>
                <a:gridCol w="3096406"/>
                <a:gridCol w="2268252"/>
                <a:gridCol w="2376170"/>
              </a:tblGrid>
              <a:tr h="268110">
                <a:tc>
                  <a:txBody>
                    <a:bodyPr/>
                    <a:lstStyle/>
                    <a:p>
                      <a:pPr algn="ctr">
                        <a:spcAft>
                          <a:spcPts val="0"/>
                        </a:spcAft>
                      </a:pPr>
                      <a:r>
                        <a:rPr lang="zh-CN" sz="1800" kern="100" dirty="0" smtClean="0">
                          <a:solidFill>
                            <a:schemeClr val="tx1"/>
                          </a:solidFill>
                          <a:latin typeface="Times New Roman" panose="02020603050405020304"/>
                          <a:ea typeface="宋体" panose="02010600030101010101" pitchFamily="2" charset="-122"/>
                          <a:cs typeface="Times New Roman" panose="02020603050405020304"/>
                        </a:rPr>
                        <a:t>操作系统</a:t>
                      </a:r>
                      <a:endParaRPr lang="zh-CN" sz="1800" kern="100" dirty="0">
                        <a:solidFill>
                          <a:schemeClr val="tx1"/>
                        </a:solidFill>
                        <a:latin typeface="Times New Roman" panose="02020603050405020304"/>
                        <a:ea typeface="宋体" panose="02010600030101010101" pitchFamily="2" charset="-122"/>
                        <a:cs typeface="Times New Roman" panose="02020603050405020304"/>
                      </a:endParaRPr>
                    </a:p>
                  </a:txBody>
                  <a:tcPr marL="68260" marR="6826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solidFill>
                            <a:schemeClr val="tx1"/>
                          </a:solidFill>
                          <a:latin typeface="Times New Roman" panose="02020603050405020304"/>
                          <a:ea typeface="宋体" panose="02010600030101010101" pitchFamily="2" charset="-122"/>
                          <a:cs typeface="Times New Roman" panose="02020603050405020304"/>
                        </a:rPr>
                        <a:t>  </a:t>
                      </a:r>
                      <a:r>
                        <a:rPr lang="zh-CN" sz="1800" kern="100">
                          <a:solidFill>
                            <a:schemeClr val="tx1"/>
                          </a:solidFill>
                          <a:latin typeface="Times New Roman" panose="02020603050405020304"/>
                          <a:ea typeface="宋体" panose="02010600030101010101" pitchFamily="2" charset="-122"/>
                          <a:cs typeface="Times New Roman" panose="02020603050405020304"/>
                        </a:rPr>
                        <a:t>简要概述</a:t>
                      </a:r>
                      <a:endParaRPr lang="zh-CN" sz="1800" kern="100">
                        <a:solidFill>
                          <a:schemeClr val="tx1"/>
                        </a:solidFill>
                        <a:latin typeface="Times New Roman" panose="02020603050405020304"/>
                        <a:ea typeface="宋体" panose="02010600030101010101" pitchFamily="2" charset="-122"/>
                        <a:cs typeface="Times New Roman" panose="02020603050405020304"/>
                      </a:endParaRPr>
                    </a:p>
                  </a:txBody>
                  <a:tcPr marL="68260" marR="6826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dirty="0">
                          <a:solidFill>
                            <a:schemeClr val="tx1"/>
                          </a:solidFill>
                          <a:latin typeface="Times New Roman" panose="02020603050405020304"/>
                          <a:ea typeface="宋体" panose="02010600030101010101" pitchFamily="2" charset="-122"/>
                          <a:cs typeface="Times New Roman" panose="02020603050405020304"/>
                        </a:rPr>
                        <a:t>   </a:t>
                      </a:r>
                      <a:r>
                        <a:rPr lang="zh-CN" sz="1800" kern="100" dirty="0">
                          <a:solidFill>
                            <a:schemeClr val="tx1"/>
                          </a:solidFill>
                          <a:latin typeface="Times New Roman" panose="02020603050405020304"/>
                          <a:ea typeface="宋体" panose="02010600030101010101" pitchFamily="2" charset="-122"/>
                          <a:cs typeface="Times New Roman" panose="02020603050405020304"/>
                        </a:rPr>
                        <a:t>应用领域</a:t>
                      </a:r>
                      <a:endParaRPr lang="zh-CN" sz="1800" kern="100" dirty="0">
                        <a:solidFill>
                          <a:schemeClr val="tx1"/>
                        </a:solidFill>
                        <a:latin typeface="Times New Roman" panose="02020603050405020304"/>
                        <a:ea typeface="宋体" panose="02010600030101010101" pitchFamily="2" charset="-122"/>
                        <a:cs typeface="Times New Roman" panose="02020603050405020304"/>
                      </a:endParaRPr>
                    </a:p>
                  </a:txBody>
                  <a:tcPr marL="68260" marR="6826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dirty="0">
                          <a:solidFill>
                            <a:schemeClr val="tx1"/>
                          </a:solidFill>
                          <a:latin typeface="Times New Roman" panose="02020603050405020304"/>
                          <a:ea typeface="宋体" panose="02010600030101010101" pitchFamily="2" charset="-122"/>
                          <a:cs typeface="Times New Roman" panose="02020603050405020304"/>
                        </a:rPr>
                        <a:t>   </a:t>
                      </a:r>
                      <a:r>
                        <a:rPr lang="zh-CN" sz="1800" kern="100" dirty="0">
                          <a:solidFill>
                            <a:schemeClr val="tx1"/>
                          </a:solidFill>
                          <a:latin typeface="Times New Roman" panose="02020603050405020304"/>
                          <a:ea typeface="宋体" panose="02010600030101010101" pitchFamily="2" charset="-122"/>
                          <a:cs typeface="Times New Roman" panose="02020603050405020304"/>
                        </a:rPr>
                        <a:t>主要产品</a:t>
                      </a:r>
                      <a:endParaRPr lang="zh-CN" sz="1800" kern="100" dirty="0">
                        <a:solidFill>
                          <a:schemeClr val="tx1"/>
                        </a:solidFill>
                        <a:latin typeface="Times New Roman" panose="02020603050405020304"/>
                        <a:ea typeface="宋体" panose="02010600030101010101" pitchFamily="2" charset="-122"/>
                        <a:cs typeface="Times New Roman" panose="02020603050405020304"/>
                      </a:endParaRPr>
                    </a:p>
                  </a:txBody>
                  <a:tcPr marL="68260" marR="6826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017666">
                <a:tc>
                  <a:txBody>
                    <a:bodyPr/>
                    <a:lstStyle/>
                    <a:p>
                      <a:pPr algn="ctr">
                        <a:spcAft>
                          <a:spcPts val="0"/>
                        </a:spcAft>
                      </a:pPr>
                      <a:r>
                        <a:rPr lang="en-US" sz="1800" kern="100" dirty="0">
                          <a:solidFill>
                            <a:schemeClr val="tx1"/>
                          </a:solidFill>
                          <a:latin typeface="Tahoma" panose="020B0604030504040204"/>
                          <a:ea typeface="宋体" panose="02010600030101010101" pitchFamily="2" charset="-122"/>
                          <a:cs typeface="Times New Roman" panose="02020603050405020304"/>
                        </a:rPr>
                        <a:t> </a:t>
                      </a:r>
                      <a:r>
                        <a:rPr lang="en-US" sz="1800" kern="100" dirty="0" err="1">
                          <a:solidFill>
                            <a:schemeClr val="tx1"/>
                          </a:solidFill>
                          <a:latin typeface="Tahoma" panose="020B0604030504040204"/>
                          <a:ea typeface="宋体" panose="02010600030101010101" pitchFamily="2" charset="-122"/>
                          <a:cs typeface="Times New Roman" panose="02020603050405020304"/>
                        </a:rPr>
                        <a:t>VxWorks</a:t>
                      </a:r>
                      <a:endParaRPr lang="zh-CN" sz="1800" kern="100" dirty="0">
                        <a:solidFill>
                          <a:schemeClr val="tx1"/>
                        </a:solidFill>
                        <a:latin typeface="Times New Roman" panose="02020603050405020304"/>
                        <a:ea typeface="宋体" panose="02010600030101010101" pitchFamily="2" charset="-122"/>
                        <a:cs typeface="Times New Roman" panose="02020603050405020304"/>
                      </a:endParaRPr>
                    </a:p>
                  </a:txBody>
                  <a:tcPr marL="68260" marR="6826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800" kern="100" dirty="0">
                          <a:solidFill>
                            <a:schemeClr val="tx1"/>
                          </a:solidFill>
                          <a:latin typeface="Tahoma" panose="020B0604030504040204"/>
                          <a:ea typeface="宋体" panose="02010600030101010101" pitchFamily="2" charset="-122"/>
                          <a:cs typeface="Times New Roman" panose="02020603050405020304"/>
                        </a:rPr>
                        <a:t>美国</a:t>
                      </a:r>
                      <a:r>
                        <a:rPr lang="en-US" sz="1800" kern="100" dirty="0" err="1">
                          <a:solidFill>
                            <a:schemeClr val="tx1"/>
                          </a:solidFill>
                          <a:latin typeface="Tahoma" panose="020B0604030504040204"/>
                          <a:ea typeface="宋体" panose="02010600030101010101" pitchFamily="2" charset="-122"/>
                          <a:cs typeface="Times New Roman" panose="02020603050405020304"/>
                        </a:rPr>
                        <a:t>WindRiver</a:t>
                      </a:r>
                      <a:r>
                        <a:rPr lang="zh-CN" sz="1800" kern="100" dirty="0">
                          <a:solidFill>
                            <a:schemeClr val="tx1"/>
                          </a:solidFill>
                          <a:latin typeface="Tahoma" panose="020B0604030504040204"/>
                          <a:ea typeface="宋体" panose="02010600030101010101" pitchFamily="2" charset="-122"/>
                          <a:cs typeface="Times New Roman" panose="02020603050405020304"/>
                        </a:rPr>
                        <a:t>公司于</a:t>
                      </a:r>
                      <a:r>
                        <a:rPr lang="en-US" sz="1800" kern="100" dirty="0">
                          <a:solidFill>
                            <a:schemeClr val="tx1"/>
                          </a:solidFill>
                          <a:latin typeface="Tahoma" panose="020B0604030504040204"/>
                          <a:ea typeface="宋体" panose="02010600030101010101" pitchFamily="2" charset="-122"/>
                          <a:cs typeface="Times New Roman" panose="02020603050405020304"/>
                        </a:rPr>
                        <a:t>1983</a:t>
                      </a:r>
                      <a:r>
                        <a:rPr lang="zh-CN" sz="1800" kern="100" dirty="0">
                          <a:solidFill>
                            <a:schemeClr val="tx1"/>
                          </a:solidFill>
                          <a:latin typeface="Tahoma" panose="020B0604030504040204"/>
                          <a:ea typeface="宋体" panose="02010600030101010101" pitchFamily="2" charset="-122"/>
                          <a:cs typeface="Times New Roman" panose="02020603050405020304"/>
                        </a:rPr>
                        <a:t>年设计开发的一种嵌入式实时操作系统（</a:t>
                      </a:r>
                      <a:r>
                        <a:rPr lang="en-US" sz="1800" kern="100" dirty="0">
                          <a:solidFill>
                            <a:schemeClr val="tx1"/>
                          </a:solidFill>
                          <a:latin typeface="Tahoma" panose="020B0604030504040204"/>
                          <a:ea typeface="宋体" panose="02010600030101010101" pitchFamily="2" charset="-122"/>
                          <a:cs typeface="Times New Roman" panose="02020603050405020304"/>
                        </a:rPr>
                        <a:t>RTOS</a:t>
                      </a:r>
                      <a:r>
                        <a:rPr lang="zh-CN" sz="1800" kern="100" dirty="0">
                          <a:solidFill>
                            <a:schemeClr val="tx1"/>
                          </a:solidFill>
                          <a:latin typeface="Tahoma" panose="020B0604030504040204"/>
                          <a:ea typeface="宋体" panose="02010600030101010101" pitchFamily="2" charset="-122"/>
                          <a:cs typeface="Times New Roman" panose="02020603050405020304"/>
                        </a:rPr>
                        <a:t>）</a:t>
                      </a:r>
                      <a:r>
                        <a:rPr lang="en-US" sz="1800" kern="100" dirty="0">
                          <a:solidFill>
                            <a:schemeClr val="tx1"/>
                          </a:solidFill>
                          <a:latin typeface="Tahoma" panose="020B0604030504040204"/>
                          <a:ea typeface="宋体" panose="02010600030101010101" pitchFamily="2" charset="-122"/>
                          <a:cs typeface="Times New Roman" panose="02020603050405020304"/>
                        </a:rPr>
                        <a:t>,</a:t>
                      </a:r>
                      <a:r>
                        <a:rPr lang="zh-CN" sz="1800" kern="100" dirty="0">
                          <a:solidFill>
                            <a:schemeClr val="tx1"/>
                          </a:solidFill>
                          <a:latin typeface="Tahoma" panose="020B0604030504040204"/>
                          <a:ea typeface="宋体" panose="02010600030101010101" pitchFamily="2" charset="-122"/>
                          <a:cs typeface="Times New Roman" panose="02020603050405020304"/>
                        </a:rPr>
                        <a:t>是嵌入式开发环境的关键组成部分</a:t>
                      </a:r>
                      <a:endParaRPr lang="zh-CN" sz="1800" kern="100" dirty="0">
                        <a:solidFill>
                          <a:schemeClr val="tx1"/>
                        </a:solidFill>
                        <a:latin typeface="Times New Roman" panose="02020603050405020304"/>
                        <a:ea typeface="宋体" panose="02010600030101010101" pitchFamily="2" charset="-122"/>
                        <a:cs typeface="Times New Roman" panose="02020603050405020304"/>
                      </a:endParaRPr>
                    </a:p>
                  </a:txBody>
                  <a:tcPr marL="68260" marR="6826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800" kern="100" dirty="0">
                          <a:solidFill>
                            <a:schemeClr val="tx1"/>
                          </a:solidFill>
                          <a:latin typeface="Tahoma" panose="020B0604030504040204"/>
                          <a:ea typeface="宋体" panose="02010600030101010101" pitchFamily="2" charset="-122"/>
                          <a:cs typeface="Times New Roman" panose="02020603050405020304"/>
                        </a:rPr>
                        <a:t>广泛地应用在通信、军事、航空、航天等高精尖技术及实时性要求极高的领域。</a:t>
                      </a:r>
                      <a:endParaRPr lang="zh-CN" sz="1800" kern="100" dirty="0">
                        <a:solidFill>
                          <a:schemeClr val="tx1"/>
                        </a:solidFill>
                        <a:latin typeface="Times New Roman" panose="02020603050405020304"/>
                        <a:ea typeface="宋体" panose="02010600030101010101" pitchFamily="2" charset="-122"/>
                        <a:cs typeface="Times New Roman" panose="02020603050405020304"/>
                      </a:endParaRPr>
                    </a:p>
                  </a:txBody>
                  <a:tcPr marL="68260" marR="6826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1800" kern="100" dirty="0">
                          <a:solidFill>
                            <a:schemeClr val="tx1"/>
                          </a:solidFill>
                          <a:latin typeface="Tahoma" panose="020B0604030504040204"/>
                          <a:ea typeface="宋体" panose="02010600030101010101" pitchFamily="2" charset="-122"/>
                          <a:cs typeface="Times New Roman" panose="02020603050405020304"/>
                        </a:rPr>
                        <a:t>在美国的</a:t>
                      </a:r>
                      <a:r>
                        <a:rPr lang="en-US" sz="1800" kern="100" dirty="0">
                          <a:solidFill>
                            <a:schemeClr val="tx1"/>
                          </a:solidFill>
                          <a:latin typeface="Tahoma" panose="020B0604030504040204"/>
                          <a:ea typeface="宋体" panose="02010600030101010101" pitchFamily="2" charset="-122"/>
                          <a:cs typeface="Times New Roman" panose="02020603050405020304"/>
                        </a:rPr>
                        <a:t> F-16</a:t>
                      </a:r>
                      <a:r>
                        <a:rPr lang="zh-CN" sz="1800" kern="100" dirty="0">
                          <a:solidFill>
                            <a:schemeClr val="tx1"/>
                          </a:solidFill>
                          <a:latin typeface="Tahoma" panose="020B0604030504040204"/>
                          <a:ea typeface="宋体" panose="02010600030101010101" pitchFamily="2" charset="-122"/>
                          <a:cs typeface="Times New Roman" panose="02020603050405020304"/>
                        </a:rPr>
                        <a:t>、</a:t>
                      </a:r>
                      <a:r>
                        <a:rPr lang="en-US" sz="1800" kern="100" dirty="0">
                          <a:solidFill>
                            <a:schemeClr val="tx1"/>
                          </a:solidFill>
                          <a:latin typeface="Tahoma" panose="020B0604030504040204"/>
                          <a:ea typeface="宋体" panose="02010600030101010101" pitchFamily="2" charset="-122"/>
                          <a:cs typeface="Times New Roman" panose="02020603050405020304"/>
                        </a:rPr>
                        <a:t>FA-18 </a:t>
                      </a:r>
                      <a:r>
                        <a:rPr lang="zh-CN" sz="1800" kern="100" dirty="0">
                          <a:solidFill>
                            <a:schemeClr val="tx1"/>
                          </a:solidFill>
                          <a:latin typeface="Tahoma" panose="020B0604030504040204"/>
                          <a:ea typeface="宋体" panose="02010600030101010101" pitchFamily="2" charset="-122"/>
                          <a:cs typeface="Times New Roman" panose="02020603050405020304"/>
                        </a:rPr>
                        <a:t>战斗机、</a:t>
                      </a:r>
                      <a:r>
                        <a:rPr lang="en-US" sz="1800" kern="100" dirty="0">
                          <a:solidFill>
                            <a:schemeClr val="tx1"/>
                          </a:solidFill>
                          <a:latin typeface="Tahoma" panose="020B0604030504040204"/>
                          <a:ea typeface="宋体" panose="02010600030101010101" pitchFamily="2" charset="-122"/>
                          <a:cs typeface="Times New Roman" panose="02020603050405020304"/>
                        </a:rPr>
                        <a:t>B-2 </a:t>
                      </a:r>
                      <a:r>
                        <a:rPr lang="zh-CN" sz="1800" kern="100" dirty="0">
                          <a:solidFill>
                            <a:schemeClr val="tx1"/>
                          </a:solidFill>
                          <a:latin typeface="Tahoma" panose="020B0604030504040204"/>
                          <a:ea typeface="宋体" panose="02010600030101010101" pitchFamily="2" charset="-122"/>
                          <a:cs typeface="Times New Roman" panose="02020603050405020304"/>
                        </a:rPr>
                        <a:t>隐形轰炸机和爱国者导弹上。</a:t>
                      </a:r>
                      <a:endParaRPr lang="zh-CN" sz="1800" kern="100" dirty="0">
                        <a:solidFill>
                          <a:schemeClr val="tx1"/>
                        </a:solidFill>
                        <a:latin typeface="Times New Roman" panose="02020603050405020304"/>
                        <a:ea typeface="宋体" panose="02010600030101010101" pitchFamily="2" charset="-122"/>
                        <a:cs typeface="Times New Roman" panose="02020603050405020304"/>
                      </a:endParaRPr>
                    </a:p>
                  </a:txBody>
                  <a:tcPr marL="68260" marR="6826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857184">
                <a:tc>
                  <a:txBody>
                    <a:bodyPr/>
                    <a:lstStyle/>
                    <a:p>
                      <a:pPr algn="ctr">
                        <a:spcAft>
                          <a:spcPts val="0"/>
                        </a:spcAft>
                      </a:pPr>
                      <a:r>
                        <a:rPr lang="en-US" sz="1800" kern="100" spc="40" dirty="0" smtClean="0">
                          <a:solidFill>
                            <a:schemeClr val="tx1"/>
                          </a:solidFill>
                          <a:latin typeface="Arial" panose="020B0604020202020204"/>
                          <a:ea typeface="宋体" panose="02010600030101010101" pitchFamily="2" charset="-122"/>
                          <a:cs typeface="Times New Roman" panose="02020603050405020304"/>
                        </a:rPr>
                        <a:t>WinCE</a:t>
                      </a:r>
                      <a:endParaRPr lang="zh-CN" sz="1800" kern="100" dirty="0">
                        <a:solidFill>
                          <a:schemeClr val="tx1"/>
                        </a:solidFill>
                        <a:latin typeface="Times New Roman" panose="02020603050405020304"/>
                        <a:ea typeface="宋体" panose="02010600030101010101" pitchFamily="2" charset="-122"/>
                        <a:cs typeface="Times New Roman" panose="02020603050405020304"/>
                      </a:endParaRPr>
                    </a:p>
                  </a:txBody>
                  <a:tcPr marL="68260" marR="6826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800" kern="100" spc="40" dirty="0">
                          <a:solidFill>
                            <a:schemeClr val="tx1"/>
                          </a:solidFill>
                          <a:latin typeface="Arial" panose="020B0604020202020204"/>
                          <a:ea typeface="宋体" panose="02010600030101010101" pitchFamily="2" charset="-122"/>
                          <a:cs typeface="Times New Roman" panose="02020603050405020304"/>
                        </a:rPr>
                        <a:t>微软公司嵌入式、移动计算平台的基础，它是一个开放的、可升级的</a:t>
                      </a:r>
                      <a:r>
                        <a:rPr lang="en-US" sz="1800" kern="100" spc="40" dirty="0">
                          <a:solidFill>
                            <a:schemeClr val="tx1"/>
                          </a:solidFill>
                          <a:latin typeface="Arial" panose="020B0604020202020204"/>
                          <a:ea typeface="宋体" panose="02010600030101010101" pitchFamily="2" charset="-122"/>
                          <a:cs typeface="Times New Roman" panose="02020603050405020304"/>
                        </a:rPr>
                        <a:t>32</a:t>
                      </a:r>
                      <a:r>
                        <a:rPr lang="zh-CN" sz="1800" kern="100" spc="40" dirty="0">
                          <a:solidFill>
                            <a:schemeClr val="tx1"/>
                          </a:solidFill>
                          <a:latin typeface="Arial" panose="020B0604020202020204"/>
                          <a:ea typeface="宋体" panose="02010600030101010101" pitchFamily="2" charset="-122"/>
                          <a:cs typeface="Times New Roman" panose="02020603050405020304"/>
                        </a:rPr>
                        <a:t>位嵌入式操作系统。</a:t>
                      </a:r>
                      <a:endParaRPr lang="zh-CN" sz="1800" kern="100" dirty="0">
                        <a:solidFill>
                          <a:schemeClr val="tx1"/>
                        </a:solidFill>
                        <a:latin typeface="Times New Roman" panose="02020603050405020304"/>
                        <a:ea typeface="宋体" panose="02010600030101010101" pitchFamily="2" charset="-122"/>
                        <a:cs typeface="Times New Roman" panose="02020603050405020304"/>
                      </a:endParaRPr>
                    </a:p>
                  </a:txBody>
                  <a:tcPr marL="68260" marR="6826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800" kern="100" dirty="0">
                          <a:solidFill>
                            <a:schemeClr val="tx1"/>
                          </a:solidFill>
                          <a:latin typeface="Times New Roman" panose="02020603050405020304"/>
                          <a:ea typeface="宋体" panose="02010600030101010101" pitchFamily="2" charset="-122"/>
                          <a:cs typeface="Times New Roman" panose="02020603050405020304"/>
                        </a:rPr>
                        <a:t>电脑及</a:t>
                      </a:r>
                      <a:r>
                        <a:rPr lang="en-US" sz="1800" kern="100" dirty="0">
                          <a:solidFill>
                            <a:schemeClr val="tx1"/>
                          </a:solidFill>
                          <a:latin typeface="Times New Roman" panose="02020603050405020304"/>
                          <a:ea typeface="宋体" panose="02010600030101010101" pitchFamily="2" charset="-122"/>
                          <a:cs typeface="Times New Roman" panose="02020603050405020304"/>
                        </a:rPr>
                        <a:t>PDA</a:t>
                      </a:r>
                      <a:r>
                        <a:rPr lang="zh-CN" sz="1800" kern="100" dirty="0">
                          <a:solidFill>
                            <a:schemeClr val="tx1"/>
                          </a:solidFill>
                          <a:latin typeface="Times New Roman" panose="02020603050405020304"/>
                          <a:ea typeface="宋体" panose="02010600030101010101" pitchFamily="2" charset="-122"/>
                          <a:cs typeface="Times New Roman" panose="02020603050405020304"/>
                        </a:rPr>
                        <a:t>，智慧型家电用品及丰富的多媒体家庭剧院。</a:t>
                      </a:r>
                      <a:endParaRPr lang="zh-CN" sz="1800" kern="100" dirty="0">
                        <a:solidFill>
                          <a:schemeClr val="tx1"/>
                        </a:solidFill>
                        <a:latin typeface="Times New Roman" panose="02020603050405020304"/>
                        <a:ea typeface="宋体" panose="02010600030101010101" pitchFamily="2" charset="-122"/>
                        <a:cs typeface="Times New Roman" panose="02020603050405020304"/>
                      </a:endParaRPr>
                    </a:p>
                  </a:txBody>
                  <a:tcPr marL="68260" marR="6826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800" kern="100" spc="40" dirty="0" smtClean="0">
                          <a:solidFill>
                            <a:schemeClr val="tx1"/>
                          </a:solidFill>
                          <a:latin typeface="Arial" panose="020B0604020202020204"/>
                          <a:ea typeface="宋体" panose="02010600030101010101" pitchFamily="2" charset="-122"/>
                          <a:cs typeface="Times New Roman" panose="02020603050405020304"/>
                        </a:rPr>
                        <a:t>Pocket PC</a:t>
                      </a:r>
                      <a:r>
                        <a:rPr lang="zh-CN" sz="1800" kern="100" spc="40" dirty="0" smtClean="0">
                          <a:solidFill>
                            <a:schemeClr val="tx1"/>
                          </a:solidFill>
                          <a:latin typeface="Arial" panose="020B0604020202020204"/>
                          <a:ea typeface="宋体" panose="02010600030101010101" pitchFamily="2" charset="-122"/>
                          <a:cs typeface="Times New Roman" panose="02020603050405020304"/>
                        </a:rPr>
                        <a:t>（掌上电脑）、</a:t>
                      </a:r>
                      <a:r>
                        <a:rPr lang="en-US" sz="1800" kern="100" spc="40" dirty="0" smtClean="0">
                          <a:solidFill>
                            <a:schemeClr val="tx1"/>
                          </a:solidFill>
                          <a:latin typeface="Arial" panose="020B0604020202020204"/>
                          <a:ea typeface="宋体" panose="02010600030101010101" pitchFamily="2" charset="-122"/>
                          <a:cs typeface="Times New Roman" panose="02020603050405020304"/>
                        </a:rPr>
                        <a:t>Handheld PC</a:t>
                      </a:r>
                      <a:r>
                        <a:rPr lang="zh-CN" sz="1800" kern="100" spc="40" dirty="0" smtClean="0">
                          <a:solidFill>
                            <a:schemeClr val="tx1"/>
                          </a:solidFill>
                          <a:latin typeface="Arial" panose="020B0604020202020204"/>
                          <a:ea typeface="宋体" panose="02010600030101010101" pitchFamily="2" charset="-122"/>
                          <a:cs typeface="Times New Roman" panose="02020603050405020304"/>
                        </a:rPr>
                        <a:t>（手持设备）</a:t>
                      </a:r>
                      <a:endParaRPr lang="zh-CN" sz="1800" kern="100" dirty="0">
                        <a:solidFill>
                          <a:schemeClr val="tx1"/>
                        </a:solidFill>
                        <a:latin typeface="Times New Roman" panose="02020603050405020304"/>
                        <a:ea typeface="宋体" panose="02010600030101010101" pitchFamily="2" charset="-122"/>
                        <a:cs typeface="Times New Roman" panose="02020603050405020304"/>
                      </a:endParaRPr>
                    </a:p>
                  </a:txBody>
                  <a:tcPr marL="68260" marR="6826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808977">
                <a:tc>
                  <a:txBody>
                    <a:bodyPr/>
                    <a:lstStyle/>
                    <a:p>
                      <a:pPr algn="ctr">
                        <a:spcAft>
                          <a:spcPts val="0"/>
                        </a:spcAft>
                      </a:pPr>
                      <a:r>
                        <a:rPr lang="en-US" sz="1800" b="1" kern="100" dirty="0">
                          <a:solidFill>
                            <a:srgbClr val="FF0000"/>
                          </a:solidFill>
                          <a:latin typeface="Times New Roman" panose="02020603050405020304"/>
                          <a:ea typeface="宋体" panose="02010600030101010101" pitchFamily="2" charset="-122"/>
                          <a:cs typeface="Times New Roman" panose="02020603050405020304"/>
                        </a:rPr>
                        <a:t>Linux</a:t>
                      </a:r>
                      <a:endParaRPr lang="zh-CN" sz="1800" b="1" kern="100" dirty="0">
                        <a:solidFill>
                          <a:srgbClr val="FF0000"/>
                        </a:solidFill>
                        <a:latin typeface="Times New Roman" panose="02020603050405020304"/>
                        <a:ea typeface="宋体" panose="02010600030101010101" pitchFamily="2" charset="-122"/>
                        <a:cs typeface="Times New Roman" panose="02020603050405020304"/>
                      </a:endParaRPr>
                    </a:p>
                  </a:txBody>
                  <a:tcPr marL="68260" marR="6826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800" b="1" kern="100" dirty="0">
                          <a:solidFill>
                            <a:srgbClr val="FF0000"/>
                          </a:solidFill>
                          <a:latin typeface="Times New Roman" panose="02020603050405020304"/>
                          <a:ea typeface="宋体" panose="02010600030101010101" pitchFamily="2" charset="-122"/>
                          <a:cs typeface="Times New Roman" panose="02020603050405020304"/>
                        </a:rPr>
                        <a:t>Linux</a:t>
                      </a:r>
                      <a:r>
                        <a:rPr lang="zh-CN" sz="1800" b="1" kern="100" dirty="0">
                          <a:solidFill>
                            <a:srgbClr val="FF0000"/>
                          </a:solidFill>
                          <a:latin typeface="Times New Roman" panose="02020603050405020304"/>
                          <a:ea typeface="宋体" panose="02010600030101010101" pitchFamily="2" charset="-122"/>
                          <a:cs typeface="Times New Roman" panose="02020603050405020304"/>
                        </a:rPr>
                        <a:t>是一种自由和开放源码的类</a:t>
                      </a:r>
                      <a:r>
                        <a:rPr lang="en-US" sz="1800" b="1" kern="100" dirty="0">
                          <a:solidFill>
                            <a:srgbClr val="FF0000"/>
                          </a:solidFill>
                          <a:latin typeface="Times New Roman" panose="02020603050405020304"/>
                          <a:ea typeface="宋体" panose="02010600030101010101" pitchFamily="2" charset="-122"/>
                          <a:cs typeface="Times New Roman" panose="02020603050405020304"/>
                        </a:rPr>
                        <a:t>Unix</a:t>
                      </a:r>
                      <a:r>
                        <a:rPr lang="zh-CN" sz="1800" b="1" kern="100" dirty="0">
                          <a:solidFill>
                            <a:srgbClr val="FF0000"/>
                          </a:solidFill>
                          <a:latin typeface="Times New Roman" panose="02020603050405020304"/>
                          <a:ea typeface="宋体" panose="02010600030101010101" pitchFamily="2" charset="-122"/>
                          <a:cs typeface="Times New Roman" panose="02020603050405020304"/>
                        </a:rPr>
                        <a:t>操作系统。它诞生于</a:t>
                      </a:r>
                      <a:r>
                        <a:rPr lang="en-US" sz="1800" b="1" kern="100" dirty="0">
                          <a:solidFill>
                            <a:srgbClr val="FF0000"/>
                          </a:solidFill>
                          <a:latin typeface="Times New Roman" panose="02020603050405020304"/>
                          <a:ea typeface="宋体" panose="02010600030101010101" pitchFamily="2" charset="-122"/>
                          <a:cs typeface="Times New Roman" panose="02020603050405020304"/>
                        </a:rPr>
                        <a:t>1991 </a:t>
                      </a:r>
                      <a:r>
                        <a:rPr lang="zh-CN" sz="1800" b="1" kern="100" dirty="0">
                          <a:solidFill>
                            <a:srgbClr val="FF0000"/>
                          </a:solidFill>
                          <a:latin typeface="Times New Roman" panose="02020603050405020304"/>
                          <a:ea typeface="宋体" panose="02010600030101010101" pitchFamily="2" charset="-122"/>
                          <a:cs typeface="Times New Roman" panose="02020603050405020304"/>
                        </a:rPr>
                        <a:t>年的</a:t>
                      </a:r>
                      <a:r>
                        <a:rPr lang="en-US" sz="1800" b="1" kern="100" dirty="0">
                          <a:solidFill>
                            <a:srgbClr val="FF0000"/>
                          </a:solidFill>
                          <a:latin typeface="Times New Roman" panose="02020603050405020304"/>
                          <a:ea typeface="宋体" panose="02010600030101010101" pitchFamily="2" charset="-122"/>
                          <a:cs typeface="Times New Roman" panose="02020603050405020304"/>
                        </a:rPr>
                        <a:t>10 </a:t>
                      </a:r>
                      <a:r>
                        <a:rPr lang="zh-CN" sz="1800" b="1" kern="100" dirty="0">
                          <a:solidFill>
                            <a:srgbClr val="FF0000"/>
                          </a:solidFill>
                          <a:latin typeface="Times New Roman" panose="02020603050405020304"/>
                          <a:ea typeface="宋体" panose="02010600030101010101" pitchFamily="2" charset="-122"/>
                          <a:cs typeface="Times New Roman" panose="02020603050405020304"/>
                        </a:rPr>
                        <a:t>月</a:t>
                      </a:r>
                      <a:r>
                        <a:rPr lang="en-US" sz="1800" b="1" kern="100" dirty="0">
                          <a:solidFill>
                            <a:srgbClr val="FF0000"/>
                          </a:solidFill>
                          <a:latin typeface="Times New Roman" panose="02020603050405020304"/>
                          <a:ea typeface="宋体" panose="02010600030101010101" pitchFamily="2" charset="-122"/>
                          <a:cs typeface="Times New Roman" panose="02020603050405020304"/>
                        </a:rPr>
                        <a:t>5 </a:t>
                      </a:r>
                      <a:r>
                        <a:rPr lang="zh-CN" sz="1800" b="1" kern="100" dirty="0">
                          <a:solidFill>
                            <a:srgbClr val="FF0000"/>
                          </a:solidFill>
                          <a:latin typeface="Times New Roman" panose="02020603050405020304"/>
                          <a:ea typeface="宋体" panose="02010600030101010101" pitchFamily="2" charset="-122"/>
                          <a:cs typeface="Times New Roman" panose="02020603050405020304"/>
                        </a:rPr>
                        <a:t>日。</a:t>
                      </a:r>
                      <a:endParaRPr lang="zh-CN" sz="1800" b="1" kern="100" dirty="0">
                        <a:solidFill>
                          <a:srgbClr val="FF0000"/>
                        </a:solidFill>
                        <a:latin typeface="Times New Roman" panose="02020603050405020304"/>
                        <a:ea typeface="宋体" panose="02010600030101010101" pitchFamily="2" charset="-122"/>
                        <a:cs typeface="Times New Roman" panose="02020603050405020304"/>
                      </a:endParaRPr>
                    </a:p>
                  </a:txBody>
                  <a:tcPr marL="68260" marR="6826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800" b="1" kern="100" dirty="0">
                          <a:solidFill>
                            <a:srgbClr val="FF0000"/>
                          </a:solidFill>
                          <a:latin typeface="Times New Roman" panose="02020603050405020304"/>
                          <a:ea typeface="宋体" panose="02010600030101010101" pitchFamily="2" charset="-122"/>
                          <a:cs typeface="Times New Roman" panose="02020603050405020304"/>
                        </a:rPr>
                        <a:t>手机、平板电脑、</a:t>
                      </a:r>
                      <a:r>
                        <a:rPr lang="zh-CN" sz="1800" b="1" kern="100" dirty="0" smtClean="0">
                          <a:solidFill>
                            <a:srgbClr val="FF0000"/>
                          </a:solidFill>
                          <a:latin typeface="Times New Roman" panose="02020603050405020304"/>
                          <a:ea typeface="宋体" panose="02010600030101010101" pitchFamily="2" charset="-122"/>
                          <a:cs typeface="Times New Roman" panose="02020603050405020304"/>
                        </a:rPr>
                        <a:t>路由器</a:t>
                      </a:r>
                      <a:r>
                        <a:rPr lang="zh-CN" altLang="en-US" sz="1800" b="1" kern="100" dirty="0" smtClean="0">
                          <a:solidFill>
                            <a:srgbClr val="FF0000"/>
                          </a:solidFill>
                          <a:latin typeface="+mn-lt"/>
                          <a:ea typeface="宋体" panose="02010600030101010101" pitchFamily="2" charset="-122"/>
                          <a:cs typeface="Times New Roman" panose="02020603050405020304"/>
                        </a:rPr>
                        <a:t>、</a:t>
                      </a:r>
                      <a:r>
                        <a:rPr lang="zh-CN" sz="1800" b="1" kern="100" dirty="0" smtClean="0">
                          <a:solidFill>
                            <a:srgbClr val="FF0000"/>
                          </a:solidFill>
                          <a:latin typeface="Times New Roman" panose="02020603050405020304"/>
                          <a:ea typeface="宋体" panose="02010600030101010101" pitchFamily="2" charset="-122"/>
                          <a:cs typeface="Times New Roman" panose="02020603050405020304"/>
                        </a:rPr>
                        <a:t>台式</a:t>
                      </a:r>
                      <a:r>
                        <a:rPr lang="zh-CN" sz="1800" b="1" kern="100" dirty="0">
                          <a:solidFill>
                            <a:srgbClr val="FF0000"/>
                          </a:solidFill>
                          <a:latin typeface="Times New Roman" panose="02020603050405020304"/>
                          <a:ea typeface="宋体" panose="02010600030101010101" pitchFamily="2" charset="-122"/>
                          <a:cs typeface="Times New Roman" panose="02020603050405020304"/>
                        </a:rPr>
                        <a:t>计算机、大型机和超级计算机。</a:t>
                      </a:r>
                      <a:endParaRPr lang="zh-CN" sz="1800" b="1" kern="100" dirty="0">
                        <a:solidFill>
                          <a:srgbClr val="FF0000"/>
                        </a:solidFill>
                        <a:latin typeface="Times New Roman" panose="02020603050405020304"/>
                        <a:ea typeface="宋体" panose="02010600030101010101" pitchFamily="2" charset="-122"/>
                        <a:cs typeface="Times New Roman" panose="02020603050405020304"/>
                      </a:endParaRPr>
                    </a:p>
                  </a:txBody>
                  <a:tcPr marL="68260" marR="6826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800" b="1" kern="100" dirty="0" err="1">
                          <a:solidFill>
                            <a:srgbClr val="FF0000"/>
                          </a:solidFill>
                          <a:latin typeface="Times New Roman" panose="02020603050405020304"/>
                          <a:ea typeface="宋体" panose="02010600030101010101" pitchFamily="2" charset="-122"/>
                          <a:cs typeface="Times New Roman" panose="02020603050405020304"/>
                        </a:rPr>
                        <a:t>ubuntu</a:t>
                      </a:r>
                      <a:r>
                        <a:rPr lang="zh-CN" sz="1800" b="1" kern="100" dirty="0" smtClean="0">
                          <a:solidFill>
                            <a:srgbClr val="FF0000"/>
                          </a:solidFill>
                          <a:latin typeface="Times New Roman" panose="02020603050405020304"/>
                          <a:ea typeface="宋体" panose="02010600030101010101" pitchFamily="2" charset="-122"/>
                          <a:cs typeface="Times New Roman" panose="02020603050405020304"/>
                        </a:rPr>
                        <a:t>、</a:t>
                      </a:r>
                      <a:r>
                        <a:rPr lang="en-US" altLang="zh-CN" sz="1800" b="1" kern="100" dirty="0" err="1" smtClean="0">
                          <a:solidFill>
                            <a:srgbClr val="FF0000"/>
                          </a:solidFill>
                          <a:latin typeface="+mn-lt"/>
                          <a:ea typeface="宋体" panose="02010600030101010101" pitchFamily="2" charset="-122"/>
                          <a:cs typeface="Times New Roman" panose="02020603050405020304"/>
                        </a:rPr>
                        <a:t>Debian</a:t>
                      </a:r>
                      <a:r>
                        <a:rPr lang="zh-CN" altLang="en-US" sz="1800" b="1" kern="100" dirty="0" smtClean="0">
                          <a:solidFill>
                            <a:srgbClr val="FF0000"/>
                          </a:solidFill>
                          <a:latin typeface="Times New Roman" panose="02020603050405020304"/>
                          <a:ea typeface="宋体" panose="02010600030101010101" pitchFamily="2" charset="-122"/>
                          <a:cs typeface="Times New Roman" panose="02020603050405020304"/>
                        </a:rPr>
                        <a:t>、红帽子、</a:t>
                      </a:r>
                      <a:r>
                        <a:rPr lang="en-US" sz="1800" b="1" kern="100" dirty="0" err="1" smtClean="0">
                          <a:solidFill>
                            <a:srgbClr val="FF0000"/>
                          </a:solidFill>
                          <a:latin typeface="Times New Roman" panose="02020603050405020304"/>
                          <a:ea typeface="宋体" panose="02010600030101010101" pitchFamily="2" charset="-122"/>
                          <a:cs typeface="Times New Roman" panose="02020603050405020304"/>
                        </a:rPr>
                        <a:t>uClinu</a:t>
                      </a:r>
                      <a:r>
                        <a:rPr lang="en-US" altLang="zh-CN" sz="1800" b="1" kern="100" dirty="0" err="1" smtClean="0">
                          <a:solidFill>
                            <a:srgbClr val="FF0000"/>
                          </a:solidFill>
                          <a:latin typeface="Times New Roman" panose="02020603050405020304"/>
                          <a:ea typeface="宋体" panose="02010600030101010101" pitchFamily="2" charset="-122"/>
                          <a:cs typeface="Times New Roman" panose="02020603050405020304"/>
                        </a:rPr>
                        <a:t>x</a:t>
                      </a:r>
                      <a:r>
                        <a:rPr lang="zh-CN" sz="1800" b="1" kern="100" dirty="0" smtClean="0">
                          <a:solidFill>
                            <a:srgbClr val="FF0000"/>
                          </a:solidFill>
                          <a:latin typeface="Times New Roman" panose="02020603050405020304"/>
                          <a:ea typeface="宋体" panose="02010600030101010101" pitchFamily="2" charset="-122"/>
                          <a:cs typeface="Times New Roman" panose="02020603050405020304"/>
                        </a:rPr>
                        <a:t>、红旗</a:t>
                      </a:r>
                      <a:r>
                        <a:rPr lang="en-US" sz="1800" b="1" kern="100" dirty="0" smtClean="0">
                          <a:solidFill>
                            <a:srgbClr val="FF0000"/>
                          </a:solidFill>
                          <a:latin typeface="Times New Roman" panose="02020603050405020304"/>
                          <a:ea typeface="宋体" panose="02010600030101010101" pitchFamily="2" charset="-122"/>
                          <a:cs typeface="Times New Roman" panose="02020603050405020304"/>
                        </a:rPr>
                        <a:t>Linux</a:t>
                      </a:r>
                      <a:r>
                        <a:rPr lang="zh-CN" altLang="en-US" sz="1800" b="1" kern="100" dirty="0" smtClean="0">
                          <a:solidFill>
                            <a:srgbClr val="FF0000"/>
                          </a:solidFill>
                          <a:latin typeface="Times New Roman" panose="02020603050405020304"/>
                          <a:ea typeface="宋体" panose="02010600030101010101" pitchFamily="2" charset="-122"/>
                          <a:cs typeface="Times New Roman" panose="02020603050405020304"/>
                        </a:rPr>
                        <a:t>、树莓派</a:t>
                      </a:r>
                      <a:endParaRPr lang="zh-CN" sz="1800" b="1" kern="100" dirty="0">
                        <a:solidFill>
                          <a:srgbClr val="FF0000"/>
                        </a:solidFill>
                        <a:latin typeface="Times New Roman" panose="02020603050405020304"/>
                        <a:ea typeface="宋体" panose="02010600030101010101" pitchFamily="2" charset="-122"/>
                        <a:cs typeface="Times New Roman" panose="02020603050405020304"/>
                      </a:endParaRPr>
                    </a:p>
                  </a:txBody>
                  <a:tcPr marL="68260" marR="6826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857184">
                <a:tc>
                  <a:txBody>
                    <a:bodyPr/>
                    <a:lstStyle/>
                    <a:p>
                      <a:pPr algn="ctr">
                        <a:spcAft>
                          <a:spcPts val="0"/>
                        </a:spcAft>
                      </a:pPr>
                      <a:r>
                        <a:rPr lang="en-US" altLang="zh-CN" sz="1800" kern="100" dirty="0" err="1" smtClean="0">
                          <a:solidFill>
                            <a:schemeClr val="tx1"/>
                          </a:solidFill>
                          <a:latin typeface="Helvetica"/>
                          <a:ea typeface="宋体" panose="02010600030101010101" pitchFamily="2" charset="-122"/>
                          <a:cs typeface="Times New Roman" panose="02020603050405020304"/>
                        </a:rPr>
                        <a:t>u</a:t>
                      </a:r>
                      <a:r>
                        <a:rPr lang="en-US" sz="1800" kern="100" dirty="0" err="1" smtClean="0">
                          <a:solidFill>
                            <a:schemeClr val="tx1"/>
                          </a:solidFill>
                          <a:latin typeface="Helvetica"/>
                          <a:ea typeface="宋体" panose="02010600030101010101" pitchFamily="2" charset="-122"/>
                          <a:cs typeface="Times New Roman" panose="02020603050405020304"/>
                        </a:rPr>
                        <a:t>C</a:t>
                      </a:r>
                      <a:r>
                        <a:rPr lang="en-US" sz="1800" kern="100" dirty="0" smtClean="0">
                          <a:solidFill>
                            <a:schemeClr val="tx1"/>
                          </a:solidFill>
                          <a:latin typeface="Helvetica"/>
                          <a:ea typeface="宋体" panose="02010600030101010101" pitchFamily="2" charset="-122"/>
                          <a:cs typeface="Times New Roman" panose="02020603050405020304"/>
                        </a:rPr>
                        <a:t>/OS</a:t>
                      </a:r>
                      <a:r>
                        <a:rPr lang="en-US" altLang="zh-CN" sz="1800" kern="100" dirty="0" smtClean="0">
                          <a:solidFill>
                            <a:schemeClr val="tx1"/>
                          </a:solidFill>
                          <a:latin typeface="Helvetica"/>
                          <a:ea typeface="宋体" panose="02010600030101010101" pitchFamily="2" charset="-122"/>
                          <a:cs typeface="Times New Roman" panose="02020603050405020304"/>
                        </a:rPr>
                        <a:t>-II</a:t>
                      </a:r>
                      <a:endParaRPr lang="zh-CN" sz="1800" kern="100" dirty="0">
                        <a:solidFill>
                          <a:schemeClr val="tx1"/>
                        </a:solidFill>
                        <a:latin typeface="Times New Roman" panose="02020603050405020304"/>
                        <a:ea typeface="宋体" panose="02010600030101010101" pitchFamily="2" charset="-122"/>
                        <a:cs typeface="Times New Roman" panose="02020603050405020304"/>
                      </a:endParaRPr>
                    </a:p>
                  </a:txBody>
                  <a:tcPr marL="68260" marR="6826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800" kern="100" dirty="0" err="1" smtClean="0">
                          <a:solidFill>
                            <a:schemeClr val="tx1"/>
                          </a:solidFill>
                          <a:latin typeface="宋体" panose="02010600030101010101" pitchFamily="2" charset="-122"/>
                          <a:ea typeface="宋体" panose="02010600030101010101" pitchFamily="2" charset="-122"/>
                          <a:cs typeface="Times New Roman" panose="02020603050405020304"/>
                        </a:rPr>
                        <a:t>μ</a:t>
                      </a:r>
                      <a:r>
                        <a:rPr lang="en-US" sz="1800" kern="100" dirty="0" err="1" smtClean="0">
                          <a:solidFill>
                            <a:schemeClr val="tx1"/>
                          </a:solidFill>
                          <a:latin typeface="Helvetica"/>
                          <a:ea typeface="宋体" panose="02010600030101010101" pitchFamily="2" charset="-122"/>
                          <a:cs typeface="Times New Roman" panose="02020603050405020304"/>
                        </a:rPr>
                        <a:t>C</a:t>
                      </a:r>
                      <a:r>
                        <a:rPr lang="en-US" sz="1800" kern="100" dirty="0" smtClean="0">
                          <a:solidFill>
                            <a:schemeClr val="tx1"/>
                          </a:solidFill>
                          <a:latin typeface="Helvetica"/>
                          <a:ea typeface="宋体" panose="02010600030101010101" pitchFamily="2" charset="-122"/>
                          <a:cs typeface="Times New Roman" panose="02020603050405020304"/>
                        </a:rPr>
                        <a:t>/OS</a:t>
                      </a:r>
                      <a:r>
                        <a:rPr lang="en-US" altLang="zh-CN" sz="1800" kern="100" dirty="0" smtClean="0">
                          <a:solidFill>
                            <a:schemeClr val="tx1"/>
                          </a:solidFill>
                          <a:latin typeface="Helvetica"/>
                          <a:ea typeface="宋体" panose="02010600030101010101" pitchFamily="2" charset="-122"/>
                          <a:cs typeface="Times New Roman" panose="02020603050405020304"/>
                        </a:rPr>
                        <a:t>-</a:t>
                      </a:r>
                      <a:r>
                        <a:rPr lang="en-US" sz="1800" kern="100" dirty="0" smtClean="0">
                          <a:solidFill>
                            <a:schemeClr val="tx1"/>
                          </a:solidFill>
                          <a:latin typeface="Helvetica"/>
                          <a:ea typeface="宋体" panose="02010600030101010101" pitchFamily="2" charset="-122"/>
                          <a:cs typeface="Times New Roman" panose="02020603050405020304"/>
                        </a:rPr>
                        <a:t>Ⅱ</a:t>
                      </a:r>
                      <a:r>
                        <a:rPr lang="zh-CN" sz="1800" kern="100" dirty="0">
                          <a:solidFill>
                            <a:schemeClr val="tx1"/>
                          </a:solidFill>
                          <a:latin typeface="Helvetica"/>
                          <a:ea typeface="宋体" panose="02010600030101010101" pitchFamily="2" charset="-122"/>
                          <a:cs typeface="Times New Roman" panose="02020603050405020304"/>
                        </a:rPr>
                        <a:t>是著名的源代码公开的实时内核，</a:t>
                      </a:r>
                      <a:r>
                        <a:rPr lang="zh-CN" sz="1800" kern="100" dirty="0">
                          <a:solidFill>
                            <a:schemeClr val="tx1"/>
                          </a:solidFill>
                          <a:latin typeface="Times New Roman" panose="02020603050405020304"/>
                          <a:ea typeface="宋体" panose="02010600030101010101" pitchFamily="2" charset="-122"/>
                          <a:cs typeface="Times New Roman" panose="02020603050405020304"/>
                        </a:rPr>
                        <a:t> 整个代码分为内核层以及移植层，移植方便</a:t>
                      </a:r>
                      <a:endParaRPr lang="zh-CN" sz="1800" kern="100" dirty="0">
                        <a:solidFill>
                          <a:schemeClr val="tx1"/>
                        </a:solidFill>
                        <a:latin typeface="Times New Roman" panose="02020603050405020304"/>
                        <a:ea typeface="宋体" panose="02010600030101010101" pitchFamily="2" charset="-122"/>
                        <a:cs typeface="Times New Roman" panose="02020603050405020304"/>
                      </a:endParaRPr>
                    </a:p>
                  </a:txBody>
                  <a:tcPr marL="68260" marR="6826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800" kern="100" dirty="0">
                          <a:solidFill>
                            <a:schemeClr val="tx1"/>
                          </a:solidFill>
                          <a:latin typeface="Times New Roman" panose="02020603050405020304"/>
                          <a:ea typeface="宋体" panose="02010600030101010101" pitchFamily="2" charset="-122"/>
                          <a:cs typeface="Times New Roman" panose="02020603050405020304"/>
                        </a:rPr>
                        <a:t>医疗器械、路由器、</a:t>
                      </a:r>
                      <a:r>
                        <a:rPr lang="en-US" sz="1800" kern="100" dirty="0">
                          <a:solidFill>
                            <a:schemeClr val="tx1"/>
                          </a:solidFill>
                          <a:latin typeface="Times New Roman" panose="02020603050405020304"/>
                          <a:ea typeface="宋体" panose="02010600030101010101" pitchFamily="2" charset="-122"/>
                          <a:cs typeface="Times New Roman" panose="02020603050405020304"/>
                        </a:rPr>
                        <a:t>GPS</a:t>
                      </a:r>
                      <a:r>
                        <a:rPr lang="zh-CN" sz="1800" kern="100" dirty="0">
                          <a:solidFill>
                            <a:schemeClr val="tx1"/>
                          </a:solidFill>
                          <a:latin typeface="Times New Roman" panose="02020603050405020304"/>
                          <a:ea typeface="宋体" panose="02010600030101010101" pitchFamily="2" charset="-122"/>
                          <a:cs typeface="Times New Roman" panose="02020603050405020304"/>
                        </a:rPr>
                        <a:t>导航系统、工业控制、智能仪器</a:t>
                      </a:r>
                      <a:endParaRPr lang="zh-CN" sz="1800" kern="100" dirty="0">
                        <a:solidFill>
                          <a:schemeClr val="tx1"/>
                        </a:solidFill>
                        <a:latin typeface="Times New Roman" panose="02020603050405020304"/>
                        <a:ea typeface="宋体" panose="02010600030101010101" pitchFamily="2" charset="-122"/>
                        <a:cs typeface="Times New Roman" panose="02020603050405020304"/>
                      </a:endParaRPr>
                    </a:p>
                  </a:txBody>
                  <a:tcPr marL="68260" marR="6826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altLang="zh-CN" sz="1800" kern="100" dirty="0" smtClean="0">
                          <a:solidFill>
                            <a:schemeClr val="tx1"/>
                          </a:solidFill>
                          <a:latin typeface="Times New Roman" panose="02020603050405020304"/>
                          <a:ea typeface="宋体" panose="02010600030101010101" pitchFamily="2" charset="-122"/>
                          <a:cs typeface="Times New Roman" panose="02020603050405020304"/>
                        </a:rPr>
                        <a:t>《</a:t>
                      </a:r>
                      <a:r>
                        <a:rPr lang="zh-CN" altLang="en-US" sz="1800" kern="100" dirty="0" smtClean="0">
                          <a:solidFill>
                            <a:schemeClr val="tx1"/>
                          </a:solidFill>
                          <a:latin typeface="+mn-lt"/>
                          <a:ea typeface="宋体" panose="02010600030101010101" pitchFamily="2" charset="-122"/>
                          <a:cs typeface="Times New Roman" panose="02020603050405020304"/>
                        </a:rPr>
                        <a:t>射频识别</a:t>
                      </a:r>
                      <a:r>
                        <a:rPr lang="en-US" altLang="zh-CN" sz="1800" kern="100" dirty="0" smtClean="0">
                          <a:solidFill>
                            <a:schemeClr val="tx1"/>
                          </a:solidFill>
                          <a:latin typeface="+mn-lt"/>
                          <a:ea typeface="宋体" panose="02010600030101010101" pitchFamily="2" charset="-122"/>
                          <a:cs typeface="Times New Roman" panose="02020603050405020304"/>
                        </a:rPr>
                        <a:t>RFID</a:t>
                      </a:r>
                      <a:endParaRPr lang="en-US" altLang="zh-CN" sz="1800" kern="100" dirty="0" smtClean="0">
                        <a:solidFill>
                          <a:schemeClr val="tx1"/>
                        </a:solidFill>
                        <a:latin typeface="+mn-lt"/>
                        <a:ea typeface="宋体" panose="02010600030101010101" pitchFamily="2" charset="-122"/>
                        <a:cs typeface="Times New Roman" panose="02020603050405020304"/>
                      </a:endParaRPr>
                    </a:p>
                    <a:p>
                      <a:pPr algn="just">
                        <a:spcAft>
                          <a:spcPts val="0"/>
                        </a:spcAft>
                      </a:pPr>
                      <a:r>
                        <a:rPr lang="zh-CN" altLang="en-US" sz="1800" kern="100" dirty="0" smtClean="0">
                          <a:solidFill>
                            <a:schemeClr val="tx1"/>
                          </a:solidFill>
                          <a:latin typeface="+mn-lt"/>
                          <a:ea typeface="宋体" panose="02010600030101010101" pitchFamily="2" charset="-122"/>
                          <a:cs typeface="Times New Roman" panose="02020603050405020304"/>
                        </a:rPr>
                        <a:t>实验</a:t>
                      </a:r>
                      <a:r>
                        <a:rPr lang="en-US" altLang="zh-CN" sz="1800" kern="100" dirty="0" smtClean="0">
                          <a:solidFill>
                            <a:schemeClr val="tx1"/>
                          </a:solidFill>
                          <a:latin typeface="Times New Roman" panose="02020603050405020304"/>
                          <a:ea typeface="宋体" panose="02010600030101010101" pitchFamily="2" charset="-122"/>
                          <a:cs typeface="Times New Roman" panose="02020603050405020304"/>
                        </a:rPr>
                        <a:t>》</a:t>
                      </a:r>
                      <a:r>
                        <a:rPr lang="zh-CN" altLang="en-US" sz="1800" kern="100" dirty="0" smtClean="0">
                          <a:solidFill>
                            <a:schemeClr val="tx1"/>
                          </a:solidFill>
                          <a:latin typeface="Times New Roman" panose="02020603050405020304"/>
                          <a:ea typeface="宋体" panose="02010600030101010101" pitchFamily="2" charset="-122"/>
                          <a:cs typeface="Times New Roman" panose="02020603050405020304"/>
                        </a:rPr>
                        <a:t>设备</a:t>
                      </a:r>
                      <a:endParaRPr lang="zh-CN" sz="1800" kern="100" dirty="0">
                        <a:solidFill>
                          <a:schemeClr val="tx1"/>
                        </a:solidFill>
                        <a:latin typeface="Times New Roman" panose="02020603050405020304"/>
                        <a:ea typeface="宋体" panose="02010600030101010101" pitchFamily="2" charset="-122"/>
                        <a:cs typeface="Times New Roman" panose="02020603050405020304"/>
                      </a:endParaRPr>
                    </a:p>
                  </a:txBody>
                  <a:tcPr marL="68260" marR="6826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072442">
                <a:tc>
                  <a:txBody>
                    <a:bodyPr/>
                    <a:lstStyle/>
                    <a:p>
                      <a:pPr algn="ctr">
                        <a:spcAft>
                          <a:spcPts val="0"/>
                        </a:spcAft>
                      </a:pPr>
                      <a:r>
                        <a:rPr lang="en-US" sz="1800" kern="100" dirty="0">
                          <a:solidFill>
                            <a:schemeClr val="tx1"/>
                          </a:solidFill>
                          <a:latin typeface="Times New Roman" panose="02020603050405020304"/>
                          <a:ea typeface="宋体" panose="02010600030101010101" pitchFamily="2" charset="-122"/>
                          <a:cs typeface="Times New Roman" panose="02020603050405020304"/>
                        </a:rPr>
                        <a:t>Android</a:t>
                      </a:r>
                      <a:endParaRPr lang="zh-CN" sz="1800" kern="100" dirty="0">
                        <a:solidFill>
                          <a:schemeClr val="tx1"/>
                        </a:solidFill>
                        <a:latin typeface="Times New Roman" panose="02020603050405020304"/>
                        <a:ea typeface="宋体" panose="02010600030101010101" pitchFamily="2" charset="-122"/>
                        <a:cs typeface="Times New Roman" panose="02020603050405020304"/>
                      </a:endParaRPr>
                    </a:p>
                  </a:txBody>
                  <a:tcPr marL="68260" marR="6826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800" kern="100" dirty="0">
                          <a:solidFill>
                            <a:schemeClr val="tx1"/>
                          </a:solidFill>
                          <a:latin typeface="Times New Roman" panose="02020603050405020304"/>
                          <a:ea typeface="宋体" panose="02010600030101010101" pitchFamily="2" charset="-122"/>
                          <a:cs typeface="Times New Roman" panose="02020603050405020304"/>
                        </a:rPr>
                        <a:t>Android</a:t>
                      </a:r>
                      <a:r>
                        <a:rPr lang="zh-CN" sz="1800" kern="100" dirty="0">
                          <a:solidFill>
                            <a:schemeClr val="tx1"/>
                          </a:solidFill>
                          <a:latin typeface="Times New Roman" panose="02020603050405020304"/>
                          <a:ea typeface="宋体" panose="02010600030101010101" pitchFamily="2" charset="-122"/>
                          <a:cs typeface="Times New Roman" panose="02020603050405020304"/>
                        </a:rPr>
                        <a:t>是一种以</a:t>
                      </a:r>
                      <a:r>
                        <a:rPr lang="en-US" sz="1800" kern="100" dirty="0">
                          <a:solidFill>
                            <a:schemeClr val="tx1"/>
                          </a:solidFill>
                          <a:latin typeface="Times New Roman" panose="02020603050405020304"/>
                          <a:ea typeface="宋体" panose="02010600030101010101" pitchFamily="2" charset="-122"/>
                          <a:cs typeface="Times New Roman" panose="02020603050405020304"/>
                        </a:rPr>
                        <a:t>Linux</a:t>
                      </a:r>
                      <a:r>
                        <a:rPr lang="zh-CN" sz="1800" kern="100" dirty="0">
                          <a:solidFill>
                            <a:schemeClr val="tx1"/>
                          </a:solidFill>
                          <a:latin typeface="Times New Roman" panose="02020603050405020304"/>
                          <a:ea typeface="宋体" panose="02010600030101010101" pitchFamily="2" charset="-122"/>
                          <a:cs typeface="Times New Roman" panose="02020603050405020304"/>
                        </a:rPr>
                        <a:t>为基础的开源操作系统，应用</a:t>
                      </a:r>
                      <a:r>
                        <a:rPr lang="zh-CN" sz="1800" kern="100" dirty="0">
                          <a:solidFill>
                            <a:schemeClr val="tx1"/>
                          </a:solidFill>
                          <a:latin typeface="Times New Roman" panose="02020603050405020304"/>
                          <a:ea typeface="宋体" panose="02010600030101010101" pitchFamily="2" charset="-122"/>
                          <a:cs typeface="Times New Roman" panose="02020603050405020304"/>
                        </a:rPr>
                        <a:t>于便携设备，是</a:t>
                      </a:r>
                      <a:r>
                        <a:rPr lang="en-US" sz="1800" kern="100" dirty="0">
                          <a:solidFill>
                            <a:schemeClr val="tx1"/>
                          </a:solidFill>
                          <a:latin typeface="Times New Roman" panose="02020603050405020304"/>
                          <a:ea typeface="宋体" panose="02010600030101010101" pitchFamily="2" charset="-122"/>
                          <a:cs typeface="Times New Roman" panose="02020603050405020304"/>
                        </a:rPr>
                        <a:t>Google</a:t>
                      </a:r>
                      <a:r>
                        <a:rPr lang="zh-CN" sz="1800" kern="100" dirty="0">
                          <a:solidFill>
                            <a:schemeClr val="tx1"/>
                          </a:solidFill>
                          <a:latin typeface="Times New Roman" panose="02020603050405020304"/>
                          <a:ea typeface="宋体" panose="02010600030101010101" pitchFamily="2" charset="-122"/>
                          <a:cs typeface="Times New Roman" panose="02020603050405020304"/>
                        </a:rPr>
                        <a:t>公司在</a:t>
                      </a:r>
                      <a:r>
                        <a:rPr lang="en-US" sz="1800" kern="100" dirty="0">
                          <a:solidFill>
                            <a:schemeClr val="tx1"/>
                          </a:solidFill>
                          <a:latin typeface="Times New Roman" panose="02020603050405020304"/>
                          <a:ea typeface="宋体" panose="02010600030101010101" pitchFamily="2" charset="-122"/>
                          <a:cs typeface="Times New Roman" panose="02020603050405020304"/>
                        </a:rPr>
                        <a:t>2007</a:t>
                      </a:r>
                      <a:r>
                        <a:rPr lang="zh-CN" sz="1800" kern="100" dirty="0">
                          <a:solidFill>
                            <a:schemeClr val="tx1"/>
                          </a:solidFill>
                          <a:latin typeface="Times New Roman" panose="02020603050405020304"/>
                          <a:ea typeface="宋体" panose="02010600030101010101" pitchFamily="2" charset="-122"/>
                          <a:cs typeface="Times New Roman" panose="02020603050405020304"/>
                        </a:rPr>
                        <a:t>年</a:t>
                      </a:r>
                      <a:r>
                        <a:rPr lang="en-US" sz="1800" kern="100" dirty="0">
                          <a:solidFill>
                            <a:schemeClr val="tx1"/>
                          </a:solidFill>
                          <a:latin typeface="Times New Roman" panose="02020603050405020304"/>
                          <a:ea typeface="宋体" panose="02010600030101010101" pitchFamily="2" charset="-122"/>
                          <a:cs typeface="Times New Roman" panose="02020603050405020304"/>
                        </a:rPr>
                        <a:t>11</a:t>
                      </a:r>
                      <a:r>
                        <a:rPr lang="zh-CN" sz="1800" kern="100" dirty="0">
                          <a:solidFill>
                            <a:schemeClr val="tx1"/>
                          </a:solidFill>
                          <a:latin typeface="Times New Roman" panose="02020603050405020304"/>
                          <a:ea typeface="宋体" panose="02010600030101010101" pitchFamily="2" charset="-122"/>
                          <a:cs typeface="Times New Roman" panose="02020603050405020304"/>
                        </a:rPr>
                        <a:t>月公布的手机操作系统。</a:t>
                      </a:r>
                      <a:r>
                        <a:rPr lang="en-US" sz="1800" kern="100" dirty="0">
                          <a:solidFill>
                            <a:schemeClr val="tx1"/>
                          </a:solidFill>
                          <a:latin typeface="Times New Roman" panose="02020603050405020304"/>
                          <a:ea typeface="宋体" panose="02010600030101010101" pitchFamily="2" charset="-122"/>
                          <a:cs typeface="Times New Roman" panose="02020603050405020304"/>
                        </a:rPr>
                        <a:t>  </a:t>
                      </a:r>
                      <a:endParaRPr lang="zh-CN" sz="1800" kern="100" dirty="0">
                        <a:solidFill>
                          <a:schemeClr val="tx1"/>
                        </a:solidFill>
                        <a:latin typeface="Times New Roman" panose="02020603050405020304"/>
                        <a:ea typeface="宋体" panose="02010600030101010101" pitchFamily="2" charset="-122"/>
                        <a:cs typeface="Times New Roman" panose="02020603050405020304"/>
                      </a:endParaRPr>
                    </a:p>
                  </a:txBody>
                  <a:tcPr marL="68260" marR="6826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800" kern="100" dirty="0">
                          <a:solidFill>
                            <a:schemeClr val="tx1"/>
                          </a:solidFill>
                          <a:latin typeface="Times New Roman" panose="02020603050405020304"/>
                          <a:ea typeface="宋体" panose="02010600030101010101" pitchFamily="2" charset="-122"/>
                          <a:cs typeface="Times New Roman" panose="02020603050405020304"/>
                        </a:rPr>
                        <a:t>手机、平板电脑及其它领域</a:t>
                      </a:r>
                      <a:endParaRPr lang="zh-CN" sz="1800" kern="100" dirty="0">
                        <a:solidFill>
                          <a:schemeClr val="tx1"/>
                        </a:solidFill>
                        <a:latin typeface="Times New Roman" panose="02020603050405020304"/>
                        <a:ea typeface="宋体" panose="02010600030101010101" pitchFamily="2" charset="-122"/>
                        <a:cs typeface="Times New Roman" panose="02020603050405020304"/>
                      </a:endParaRPr>
                    </a:p>
                  </a:txBody>
                  <a:tcPr marL="68260" marR="6826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800" kern="100" dirty="0">
                          <a:solidFill>
                            <a:schemeClr val="tx1"/>
                          </a:solidFill>
                          <a:latin typeface="Times New Roman" panose="02020603050405020304"/>
                          <a:ea typeface="宋体" panose="02010600030101010101" pitchFamily="2" charset="-122"/>
                          <a:cs typeface="Times New Roman" panose="02020603050405020304"/>
                        </a:rPr>
                        <a:t>三星、索尼等。中国厂商如：</a:t>
                      </a:r>
                      <a:r>
                        <a:rPr lang="zh-CN" sz="1800" kern="100" dirty="0">
                          <a:latin typeface="Times New Roman" panose="02020603050405020304"/>
                          <a:ea typeface="宋体" panose="02010600030101010101" pitchFamily="2" charset="-122"/>
                          <a:cs typeface="Times New Roman" panose="02020603050405020304"/>
                          <a:sym typeface="+mn-ea"/>
                        </a:rPr>
                        <a:t>华为、</a:t>
                      </a:r>
                      <a:r>
                        <a:rPr lang="en-US" sz="1800" kern="100" dirty="0">
                          <a:solidFill>
                            <a:schemeClr val="tx1"/>
                          </a:solidFill>
                          <a:latin typeface="Times New Roman" panose="02020603050405020304"/>
                          <a:ea typeface="宋体" panose="02010600030101010101" pitchFamily="2" charset="-122"/>
                          <a:cs typeface="Times New Roman" panose="02020603050405020304"/>
                        </a:rPr>
                        <a:t>HTC</a:t>
                      </a:r>
                      <a:r>
                        <a:rPr lang="zh-CN" sz="1800" kern="100" dirty="0">
                          <a:solidFill>
                            <a:schemeClr val="tx1"/>
                          </a:solidFill>
                          <a:latin typeface="Times New Roman" panose="02020603050405020304"/>
                          <a:ea typeface="宋体" panose="02010600030101010101" pitchFamily="2" charset="-122"/>
                          <a:cs typeface="Times New Roman" panose="02020603050405020304"/>
                        </a:rPr>
                        <a:t>、小米、魅族、中兴、联想、蓝魔等。</a:t>
                      </a:r>
                      <a:endParaRPr lang="zh-CN" sz="1800" kern="100" dirty="0">
                        <a:solidFill>
                          <a:schemeClr val="tx1"/>
                        </a:solidFill>
                        <a:latin typeface="Times New Roman" panose="02020603050405020304"/>
                        <a:ea typeface="宋体" panose="02010600030101010101" pitchFamily="2" charset="-122"/>
                        <a:cs typeface="Times New Roman" panose="02020603050405020304"/>
                      </a:endParaRPr>
                    </a:p>
                  </a:txBody>
                  <a:tcPr marL="68260" marR="6826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02920">
                <a:tc>
                  <a:txBody>
                    <a:bodyPr/>
                    <a:p>
                      <a:pPr algn="ctr">
                        <a:spcAft>
                          <a:spcPts val="0"/>
                        </a:spcAft>
                        <a:buNone/>
                      </a:pPr>
                      <a:r>
                        <a:rPr lang="zh-CN" altLang="en-US" sz="1800" kern="100" dirty="0">
                          <a:solidFill>
                            <a:schemeClr val="tx1"/>
                          </a:solidFill>
                          <a:latin typeface="Times New Roman" panose="02020603050405020304"/>
                          <a:ea typeface="宋体" panose="02010600030101010101" pitchFamily="2" charset="-122"/>
                          <a:cs typeface="Times New Roman" panose="02020603050405020304"/>
                        </a:rPr>
                        <a:t>Harmony</a:t>
                      </a:r>
                      <a:endParaRPr lang="zh-CN" altLang="en-US" sz="1800" kern="100" dirty="0">
                        <a:solidFill>
                          <a:schemeClr val="tx1"/>
                        </a:solidFill>
                        <a:latin typeface="Times New Roman" panose="02020603050405020304"/>
                        <a:ea typeface="宋体" panose="02010600030101010101" pitchFamily="2" charset="-122"/>
                        <a:cs typeface="Times New Roman" panose="02020603050405020304"/>
                      </a:endParaRPr>
                    </a:p>
                    <a:p>
                      <a:pPr algn="ctr">
                        <a:spcAft>
                          <a:spcPts val="0"/>
                        </a:spcAft>
                        <a:buNone/>
                      </a:pPr>
                      <a:r>
                        <a:rPr lang="zh-CN" altLang="en-US" sz="1800" kern="100" dirty="0">
                          <a:solidFill>
                            <a:schemeClr val="tx1"/>
                          </a:solidFill>
                          <a:latin typeface="Times New Roman" panose="02020603050405020304"/>
                          <a:ea typeface="宋体" panose="02010600030101010101" pitchFamily="2" charset="-122"/>
                          <a:cs typeface="Times New Roman" panose="02020603050405020304"/>
                        </a:rPr>
                        <a:t>OS</a:t>
                      </a:r>
                      <a:endParaRPr lang="zh-CN" altLang="en-US" sz="1800" kern="100" dirty="0">
                        <a:solidFill>
                          <a:schemeClr val="tx1"/>
                        </a:solidFill>
                        <a:latin typeface="Times New Roman" panose="02020603050405020304"/>
                        <a:ea typeface="宋体" panose="02010600030101010101" pitchFamily="2" charset="-122"/>
                        <a:cs typeface="Times New Roman" panose="02020603050405020304"/>
                      </a:endParaRPr>
                    </a:p>
                  </a:txBody>
                  <a:tcPr marL="68260" marR="6826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lgn="just">
                        <a:spcAft>
                          <a:spcPts val="0"/>
                        </a:spcAft>
                        <a:buNone/>
                      </a:pPr>
                      <a:r>
                        <a:rPr lang="zh-CN" altLang="en-US" sz="1800" kern="100" dirty="0">
                          <a:solidFill>
                            <a:schemeClr val="tx1"/>
                          </a:solidFill>
                          <a:latin typeface="Times New Roman" panose="02020603050405020304"/>
                          <a:ea typeface="宋体" panose="02010600030101010101" pitchFamily="2" charset="-122"/>
                          <a:cs typeface="Times New Roman" panose="02020603050405020304"/>
                        </a:rPr>
                        <a:t>2019年8月9日，华为正式发布操作系统鸿蒙OS</a:t>
                      </a:r>
                      <a:endParaRPr lang="zh-CN" altLang="en-US" sz="1800" kern="100" dirty="0">
                        <a:solidFill>
                          <a:schemeClr val="tx1"/>
                        </a:solidFill>
                        <a:latin typeface="Times New Roman" panose="02020603050405020304"/>
                        <a:ea typeface="宋体" panose="02010600030101010101" pitchFamily="2" charset="-122"/>
                        <a:cs typeface="Times New Roman" panose="02020603050405020304"/>
                      </a:endParaRPr>
                    </a:p>
                  </a:txBody>
                  <a:tcPr marL="68260" marR="6826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lgn="just">
                        <a:spcAft>
                          <a:spcPts val="0"/>
                        </a:spcAft>
                        <a:buNone/>
                      </a:pPr>
                      <a:r>
                        <a:rPr lang="zh-CN" altLang="en-US" sz="1800" kern="100" dirty="0">
                          <a:solidFill>
                            <a:schemeClr val="tx1"/>
                          </a:solidFill>
                          <a:latin typeface="Times New Roman" panose="02020603050405020304"/>
                          <a:ea typeface="宋体" panose="02010600030101010101" pitchFamily="2" charset="-122"/>
                          <a:cs typeface="Times New Roman" panose="02020603050405020304"/>
                        </a:rPr>
                        <a:t>面向全场景的分布式操作系统</a:t>
                      </a:r>
                      <a:endParaRPr lang="zh-CN" altLang="en-US" sz="1800" kern="100" dirty="0">
                        <a:solidFill>
                          <a:schemeClr val="tx1"/>
                        </a:solidFill>
                        <a:latin typeface="Times New Roman" panose="02020603050405020304"/>
                        <a:ea typeface="宋体" panose="02010600030101010101" pitchFamily="2" charset="-122"/>
                        <a:cs typeface="Times New Roman" panose="02020603050405020304"/>
                      </a:endParaRPr>
                    </a:p>
                  </a:txBody>
                  <a:tcPr marL="68260" marR="6826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lgn="just">
                        <a:spcAft>
                          <a:spcPts val="0"/>
                        </a:spcAft>
                        <a:buNone/>
                      </a:pPr>
                      <a:r>
                        <a:rPr lang="zh-CN" sz="1800" kern="100" dirty="0">
                          <a:latin typeface="Times New Roman" panose="02020603050405020304"/>
                          <a:ea typeface="宋体" panose="02010600030101010101" pitchFamily="2" charset="-122"/>
                          <a:cs typeface="Times New Roman" panose="02020603050405020304"/>
                          <a:sym typeface="+mn-ea"/>
                        </a:rPr>
                        <a:t>华为</a:t>
                      </a:r>
                      <a:endParaRPr lang="zh-CN" altLang="en-US" sz="1800" kern="100" dirty="0">
                        <a:solidFill>
                          <a:schemeClr val="tx1"/>
                        </a:solidFill>
                        <a:latin typeface="Times New Roman" panose="02020603050405020304"/>
                        <a:ea typeface="宋体" panose="02010600030101010101" pitchFamily="2" charset="-122"/>
                        <a:cs typeface="Times New Roman" panose="02020603050405020304"/>
                      </a:endParaRPr>
                    </a:p>
                  </a:txBody>
                  <a:tcPr marL="68260" marR="6826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2" name="矩形 1"/>
          <p:cNvSpPr/>
          <p:nvPr/>
        </p:nvSpPr>
        <p:spPr>
          <a:xfrm>
            <a:off x="107504" y="192444"/>
            <a:ext cx="5760639" cy="498598"/>
          </a:xfrm>
          <a:prstGeom prst="rect">
            <a:avLst/>
          </a:prstGeom>
        </p:spPr>
        <p:txBody>
          <a:bodyPr wrap="square">
            <a:spAutoFit/>
          </a:bodyPr>
          <a:lstStyle/>
          <a:p>
            <a:pPr marL="342900" indent="-342900">
              <a:lnSpc>
                <a:spcPct val="110000"/>
              </a:lnSpc>
              <a:spcBef>
                <a:spcPct val="20000"/>
              </a:spcBef>
              <a:buClr>
                <a:schemeClr val="accent1"/>
              </a:buClr>
              <a:buSzPct val="60000"/>
              <a:defRPr/>
            </a:pPr>
            <a:r>
              <a:rPr lang="zh-CN" altLang="en-US" sz="2400" b="1" kern="0" dirty="0">
                <a:solidFill>
                  <a:srgbClr val="0000CC"/>
                </a:solidFill>
              </a:rPr>
              <a:t>几种具有代表性的嵌入式操作系统</a:t>
            </a:r>
            <a:endParaRPr lang="zh-CN" altLang="en-US" sz="2400" b="1" kern="0" dirty="0">
              <a:solidFill>
                <a:srgbClr val="0000CC"/>
              </a:solidFill>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3"/>
          <p:cNvSpPr txBox="1">
            <a:spLocks noChangeArrowheads="1"/>
          </p:cNvSpPr>
          <p:nvPr/>
        </p:nvSpPr>
        <p:spPr bwMode="auto">
          <a:xfrm>
            <a:off x="1143000" y="1493838"/>
            <a:ext cx="6186488" cy="3429000"/>
          </a:xfrm>
          <a:prstGeom prst="rect">
            <a:avLst/>
          </a:prstGeom>
          <a:noFill/>
          <a:ln w="9525">
            <a:noFill/>
            <a:miter lim="800000"/>
          </a:ln>
        </p:spPr>
        <p:txBody>
          <a:bodyPr/>
          <a:lstStyle/>
          <a:p>
            <a:pPr marL="342900" indent="-342900">
              <a:lnSpc>
                <a:spcPct val="120000"/>
              </a:lnSpc>
              <a:spcBef>
                <a:spcPct val="20000"/>
              </a:spcBef>
              <a:buClr>
                <a:schemeClr val="accent1"/>
              </a:buClr>
              <a:buSzPct val="60000"/>
              <a:buFont typeface="Wingdings" panose="05000000000000000000" pitchFamily="2" charset="2"/>
              <a:buChar char="u"/>
              <a:defRPr/>
            </a:pPr>
            <a:r>
              <a:rPr lang="en-US" altLang="zh-CN" sz="3200" b="1" kern="0" dirty="0">
                <a:solidFill>
                  <a:schemeClr val="tx2"/>
                </a:solidFill>
                <a:latin typeface="+mn-lt"/>
                <a:ea typeface="+mn-ea"/>
              </a:rPr>
              <a:t> </a:t>
            </a:r>
            <a:r>
              <a:rPr lang="zh-CN" altLang="en-US" sz="3200" b="1" kern="0" dirty="0">
                <a:solidFill>
                  <a:schemeClr val="tx2"/>
                </a:solidFill>
                <a:latin typeface="+mn-lt"/>
                <a:ea typeface="+mn-ea"/>
              </a:rPr>
              <a:t>嵌入式系统的体系结构</a:t>
            </a:r>
            <a:endParaRPr lang="en-US" altLang="zh-CN" sz="3200" b="1" kern="0" dirty="0">
              <a:solidFill>
                <a:schemeClr val="tx2"/>
              </a:solidFill>
              <a:latin typeface="+mn-lt"/>
              <a:ea typeface="+mn-ea"/>
            </a:endParaRPr>
          </a:p>
          <a:p>
            <a:pPr marL="800100" lvl="1" indent="-342900">
              <a:lnSpc>
                <a:spcPct val="120000"/>
              </a:lnSpc>
              <a:spcBef>
                <a:spcPct val="20000"/>
              </a:spcBef>
              <a:buClr>
                <a:schemeClr val="accent1"/>
              </a:buClr>
              <a:buSzPct val="60000"/>
              <a:buFont typeface="Wingdings" panose="05000000000000000000" pitchFamily="2" charset="2"/>
              <a:buChar char="Ø"/>
              <a:defRPr/>
            </a:pPr>
            <a:r>
              <a:rPr lang="zh-CN" altLang="en-US" sz="2800" b="1" kern="0" dirty="0">
                <a:solidFill>
                  <a:schemeClr val="tx2"/>
                </a:solidFill>
                <a:latin typeface="+mn-lt"/>
                <a:ea typeface="+mn-ea"/>
              </a:rPr>
              <a:t>嵌入式系统硬件平台</a:t>
            </a:r>
            <a:endParaRPr lang="en-US" altLang="zh-CN" sz="2800" b="1" kern="0" dirty="0">
              <a:solidFill>
                <a:schemeClr val="tx2"/>
              </a:solidFill>
              <a:latin typeface="+mn-lt"/>
              <a:ea typeface="+mn-ea"/>
            </a:endParaRPr>
          </a:p>
          <a:p>
            <a:pPr marL="800100" lvl="1" indent="-342900">
              <a:lnSpc>
                <a:spcPct val="120000"/>
              </a:lnSpc>
              <a:spcBef>
                <a:spcPct val="20000"/>
              </a:spcBef>
              <a:buClr>
                <a:schemeClr val="accent1"/>
              </a:buClr>
              <a:buSzPct val="60000"/>
              <a:buFont typeface="Wingdings" panose="05000000000000000000" pitchFamily="2" charset="2"/>
              <a:buChar char="Ø"/>
              <a:defRPr/>
            </a:pPr>
            <a:r>
              <a:rPr lang="zh-CN" altLang="en-US" sz="2800" b="1" kern="0" dirty="0">
                <a:solidFill>
                  <a:schemeClr val="tx2"/>
                </a:solidFill>
                <a:latin typeface="+mn-lt"/>
                <a:ea typeface="+mn-ea"/>
              </a:rPr>
              <a:t>硬件抽象层</a:t>
            </a:r>
            <a:endParaRPr lang="zh-CN" altLang="en-US" sz="2800" b="1" kern="0" dirty="0">
              <a:solidFill>
                <a:schemeClr val="tx2"/>
              </a:solidFill>
              <a:latin typeface="+mn-lt"/>
              <a:ea typeface="+mn-ea"/>
            </a:endParaRPr>
          </a:p>
          <a:p>
            <a:pPr marL="800100" lvl="1" indent="-342900">
              <a:lnSpc>
                <a:spcPct val="120000"/>
              </a:lnSpc>
              <a:spcBef>
                <a:spcPct val="20000"/>
              </a:spcBef>
              <a:buClr>
                <a:schemeClr val="accent1"/>
              </a:buClr>
              <a:buSzPct val="60000"/>
              <a:buFont typeface="Wingdings" panose="05000000000000000000" pitchFamily="2" charset="2"/>
              <a:buChar char="Ø"/>
              <a:defRPr/>
            </a:pPr>
            <a:r>
              <a:rPr lang="zh-CN" altLang="en-US" sz="2800" b="1" kern="0" dirty="0">
                <a:solidFill>
                  <a:schemeClr val="tx2"/>
                </a:solidFill>
                <a:latin typeface="+mn-lt"/>
                <a:ea typeface="+mn-ea"/>
              </a:rPr>
              <a:t>嵌入式操作系统</a:t>
            </a:r>
            <a:endParaRPr lang="zh-CN" altLang="en-US" sz="2800" b="1" kern="0" dirty="0">
              <a:solidFill>
                <a:schemeClr val="tx2"/>
              </a:solidFill>
              <a:latin typeface="+mn-lt"/>
              <a:ea typeface="+mn-ea"/>
            </a:endParaRPr>
          </a:p>
          <a:p>
            <a:pPr marL="800100" lvl="1" indent="-342900">
              <a:lnSpc>
                <a:spcPct val="120000"/>
              </a:lnSpc>
              <a:spcBef>
                <a:spcPct val="20000"/>
              </a:spcBef>
              <a:buClr>
                <a:schemeClr val="accent1"/>
              </a:buClr>
              <a:buSzPct val="60000"/>
              <a:buFont typeface="Wingdings" panose="05000000000000000000" pitchFamily="2" charset="2"/>
              <a:buChar char="Ø"/>
              <a:defRPr/>
            </a:pPr>
            <a:r>
              <a:rPr lang="zh-CN" altLang="en-US" sz="2800" b="1" kern="0" dirty="0">
                <a:solidFill>
                  <a:srgbClr val="C00000"/>
                </a:solidFill>
                <a:latin typeface="+mn-lt"/>
                <a:ea typeface="+mn-ea"/>
              </a:rPr>
              <a:t>嵌入式应用软件</a:t>
            </a:r>
            <a:endParaRPr lang="zh-CN" altLang="en-US" sz="2800" b="1" kern="0" dirty="0">
              <a:solidFill>
                <a:srgbClr val="C00000"/>
              </a:solidFill>
              <a:latin typeface="+mn-lt"/>
              <a:ea typeface="+mn-ea"/>
            </a:endParaRPr>
          </a:p>
          <a:p>
            <a:pPr marL="342900" indent="-342900">
              <a:lnSpc>
                <a:spcPct val="120000"/>
              </a:lnSpc>
              <a:spcBef>
                <a:spcPct val="20000"/>
              </a:spcBef>
              <a:buClr>
                <a:schemeClr val="accent1"/>
              </a:buClr>
              <a:buSzPct val="60000"/>
              <a:buFont typeface="Wingdings" panose="05000000000000000000" pitchFamily="2" charset="2"/>
              <a:buChar char="u"/>
              <a:defRPr/>
            </a:pPr>
            <a:endParaRPr lang="en-US" altLang="zh-CN" sz="3200" b="1" kern="0" dirty="0">
              <a:solidFill>
                <a:schemeClr val="tx2"/>
              </a:solidFill>
              <a:latin typeface="+mn-lt"/>
              <a:ea typeface="+mn-ea"/>
            </a:endParaRPr>
          </a:p>
          <a:p>
            <a:pPr marL="342900" indent="-342900">
              <a:lnSpc>
                <a:spcPct val="120000"/>
              </a:lnSpc>
              <a:spcBef>
                <a:spcPct val="20000"/>
              </a:spcBef>
              <a:buClr>
                <a:schemeClr val="accent1"/>
              </a:buClr>
              <a:buSzPct val="60000"/>
              <a:buFont typeface="Wingdings" panose="05000000000000000000" pitchFamily="2" charset="2"/>
              <a:buChar char="u"/>
              <a:defRPr/>
            </a:pPr>
            <a:endParaRPr lang="en-US" altLang="zh-CN" sz="3200" b="1" kern="0" dirty="0">
              <a:solidFill>
                <a:schemeClr val="tx2"/>
              </a:solidFill>
              <a:latin typeface="+mn-lt"/>
              <a:ea typeface="+mn-ea"/>
            </a:endParaRPr>
          </a:p>
          <a:p>
            <a:pPr marL="342900" indent="-342900">
              <a:lnSpc>
                <a:spcPct val="120000"/>
              </a:lnSpc>
              <a:spcBef>
                <a:spcPct val="20000"/>
              </a:spcBef>
              <a:buClr>
                <a:schemeClr val="accent1"/>
              </a:buClr>
              <a:buSzPct val="60000"/>
              <a:buFont typeface="Wingdings" panose="05000000000000000000" pitchFamily="2" charset="2"/>
              <a:buChar char="u"/>
              <a:defRPr/>
            </a:pPr>
            <a:endParaRPr lang="en-US" altLang="zh-CN" sz="3200" b="1" kern="0" dirty="0">
              <a:solidFill>
                <a:schemeClr val="tx2"/>
              </a:solidFill>
              <a:latin typeface="+mn-lt"/>
              <a:ea typeface="+mn-ea"/>
            </a:endParaRPr>
          </a:p>
          <a:p>
            <a:pPr marL="342900" indent="-342900">
              <a:lnSpc>
                <a:spcPct val="120000"/>
              </a:lnSpc>
              <a:spcBef>
                <a:spcPct val="20000"/>
              </a:spcBef>
              <a:buClr>
                <a:schemeClr val="accent1"/>
              </a:buClr>
              <a:buSzPct val="60000"/>
              <a:buFont typeface="Wingdings" panose="05000000000000000000" pitchFamily="2" charset="2"/>
              <a:buChar char="u"/>
              <a:defRPr/>
            </a:pPr>
            <a:endParaRPr lang="zh-CN" altLang="en-US" sz="3900" b="1" kern="0" dirty="0">
              <a:solidFill>
                <a:schemeClr val="tx2"/>
              </a:solidFill>
              <a:latin typeface="+mn-lt"/>
              <a:ea typeface="+mn-ea"/>
            </a:endParaRPr>
          </a:p>
          <a:p>
            <a:pPr marL="342900" indent="-342900">
              <a:lnSpc>
                <a:spcPct val="120000"/>
              </a:lnSpc>
              <a:spcBef>
                <a:spcPct val="20000"/>
              </a:spcBef>
              <a:buClr>
                <a:schemeClr val="accent1"/>
              </a:buClr>
              <a:buSzPct val="60000"/>
              <a:buFont typeface="Wingdings" panose="05000000000000000000" pitchFamily="2" charset="2"/>
              <a:buNone/>
              <a:defRPr/>
            </a:pPr>
            <a:endParaRPr lang="en-US" altLang="zh-CN" sz="3900" b="1" kern="0" dirty="0">
              <a:solidFill>
                <a:schemeClr val="bg2"/>
              </a:solidFill>
              <a:latin typeface="+mn-lt"/>
              <a:ea typeface="+mn-ea"/>
            </a:endParaRPr>
          </a:p>
        </p:txBody>
      </p:sp>
      <p:sp>
        <p:nvSpPr>
          <p:cNvPr id="9" name="矩形 8"/>
          <p:cNvSpPr/>
          <p:nvPr/>
        </p:nvSpPr>
        <p:spPr>
          <a:xfrm>
            <a:off x="0" y="909638"/>
            <a:ext cx="8990013" cy="32861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Tree>
  </p:cSld>
  <p:clrMapOvr>
    <a:masterClrMapping/>
  </p:clrMapOvr>
  <p:transition>
    <p:fade/>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txBox="1">
            <a:spLocks noChangeArrowheads="1"/>
          </p:cNvSpPr>
          <p:nvPr/>
        </p:nvSpPr>
        <p:spPr>
          <a:xfrm>
            <a:off x="304800" y="571500"/>
            <a:ext cx="7162800" cy="838200"/>
          </a:xfrm>
          <a:prstGeom prst="rect">
            <a:avLst/>
          </a:prstGeom>
        </p:spPr>
        <p:txBody>
          <a:bodyPr/>
          <a:lstStyle/>
          <a:p>
            <a:pPr>
              <a:defRPr/>
            </a:pPr>
            <a:r>
              <a:rPr lang="en-US" altLang="zh-CN" sz="2800" b="1" kern="0" dirty="0">
                <a:solidFill>
                  <a:schemeClr val="tx2"/>
                </a:solidFill>
                <a:latin typeface="+mj-lt"/>
                <a:ea typeface="+mj-ea"/>
                <a:cs typeface="+mj-cs"/>
              </a:rPr>
              <a:t>1.3.4 </a:t>
            </a:r>
            <a:r>
              <a:rPr lang="zh-CN" altLang="en-US" sz="2800" b="1" kern="0" dirty="0">
                <a:solidFill>
                  <a:schemeClr val="tx2"/>
                </a:solidFill>
                <a:latin typeface="+mj-lt"/>
                <a:ea typeface="+mj-ea"/>
                <a:cs typeface="+mj-cs"/>
              </a:rPr>
              <a:t>嵌入式应用软件</a:t>
            </a:r>
            <a:endParaRPr lang="zh-CN" altLang="en-US" sz="2800" kern="0" dirty="0">
              <a:solidFill>
                <a:schemeClr val="tx2"/>
              </a:solidFill>
              <a:latin typeface="+mj-lt"/>
              <a:ea typeface="+mj-ea"/>
              <a:cs typeface="+mj-cs"/>
            </a:endParaRPr>
          </a:p>
        </p:txBody>
      </p:sp>
      <p:sp>
        <p:nvSpPr>
          <p:cNvPr id="6" name="Rectangle 3"/>
          <p:cNvSpPr txBox="1">
            <a:spLocks noChangeArrowheads="1"/>
          </p:cNvSpPr>
          <p:nvPr/>
        </p:nvSpPr>
        <p:spPr bwMode="auto">
          <a:xfrm>
            <a:off x="252412" y="1571625"/>
            <a:ext cx="8604064" cy="3189523"/>
          </a:xfrm>
          <a:prstGeom prst="rect">
            <a:avLst/>
          </a:prstGeom>
          <a:noFill/>
          <a:ln w="9525">
            <a:noFill/>
            <a:miter lim="800000"/>
          </a:ln>
        </p:spPr>
        <p:txBody>
          <a:bodyPr/>
          <a:lstStyle/>
          <a:p>
            <a:pPr marL="342900" indent="-342900">
              <a:lnSpc>
                <a:spcPct val="150000"/>
              </a:lnSpc>
              <a:spcBef>
                <a:spcPct val="20000"/>
              </a:spcBef>
              <a:buClr>
                <a:schemeClr val="accent1"/>
              </a:buClr>
              <a:buSzPct val="60000"/>
              <a:buFont typeface="Wingdings" panose="05000000000000000000" pitchFamily="2" charset="2"/>
              <a:buChar char="u"/>
              <a:defRPr/>
            </a:pPr>
            <a:r>
              <a:rPr lang="zh-CN" altLang="en-US" sz="2500" b="1" kern="0" dirty="0">
                <a:solidFill>
                  <a:srgbClr val="FF0000"/>
                </a:solidFill>
                <a:latin typeface="+mn-lt"/>
                <a:ea typeface="+mn-ea"/>
              </a:rPr>
              <a:t>嵌入式应用软件</a:t>
            </a:r>
            <a:r>
              <a:rPr lang="zh-CN" altLang="en-US" sz="2500" b="1" kern="0" dirty="0">
                <a:solidFill>
                  <a:srgbClr val="0000CC"/>
                </a:solidFill>
                <a:latin typeface="+mn-lt"/>
                <a:ea typeface="+mn-ea"/>
              </a:rPr>
              <a:t>是针对特定应用领域，基于某一固定的硬件平台，用来达到完成预期目标的计算机软件。</a:t>
            </a:r>
            <a:endParaRPr lang="en-US" altLang="zh-CN" sz="2500" b="1" kern="0" dirty="0">
              <a:solidFill>
                <a:srgbClr val="0000CC"/>
              </a:solidFill>
              <a:latin typeface="+mn-lt"/>
              <a:ea typeface="+mn-ea"/>
            </a:endParaRPr>
          </a:p>
          <a:p>
            <a:pPr marL="342900" indent="-342900">
              <a:lnSpc>
                <a:spcPct val="150000"/>
              </a:lnSpc>
              <a:spcBef>
                <a:spcPct val="20000"/>
              </a:spcBef>
              <a:buClr>
                <a:schemeClr val="accent1"/>
              </a:buClr>
              <a:buSzPct val="60000"/>
              <a:buFont typeface="Wingdings" panose="05000000000000000000" pitchFamily="2" charset="2"/>
              <a:buChar char="u"/>
              <a:defRPr/>
            </a:pPr>
            <a:r>
              <a:rPr lang="zh-CN" altLang="en-US" sz="2500" b="1" kern="0" dirty="0">
                <a:solidFill>
                  <a:srgbClr val="0000CC"/>
                </a:solidFill>
                <a:latin typeface="+mn-lt"/>
                <a:ea typeface="+mn-ea"/>
              </a:rPr>
              <a:t>由于嵌入式系统自身的特点，决定了嵌入式系统的应用软件不仅要求达到准确、安全和稳定的标准，而且</a:t>
            </a:r>
            <a:r>
              <a:rPr lang="zh-CN" altLang="en-US" sz="2500" b="1" kern="0" dirty="0">
                <a:solidFill>
                  <a:srgbClr val="FF0000"/>
                </a:solidFill>
                <a:latin typeface="+mn-lt"/>
                <a:ea typeface="+mn-ea"/>
              </a:rPr>
              <a:t>还要进行代码精简</a:t>
            </a:r>
            <a:r>
              <a:rPr lang="zh-CN" altLang="en-US" sz="2500" b="1" kern="0" dirty="0">
                <a:solidFill>
                  <a:srgbClr val="0000CC"/>
                </a:solidFill>
                <a:latin typeface="+mn-lt"/>
                <a:ea typeface="+mn-ea"/>
              </a:rPr>
              <a:t>，以减少对系统资源的消耗，降低硬件成本。</a:t>
            </a:r>
            <a:endParaRPr lang="zh-CN" altLang="en-US" sz="2500" b="1" kern="0" dirty="0">
              <a:solidFill>
                <a:srgbClr val="0000CC"/>
              </a:solidFill>
              <a:latin typeface="+mn-lt"/>
              <a:ea typeface="+mn-ea"/>
            </a:endParaRPr>
          </a:p>
          <a:p>
            <a:pPr marL="342900" indent="-342900">
              <a:lnSpc>
                <a:spcPct val="110000"/>
              </a:lnSpc>
              <a:spcBef>
                <a:spcPct val="20000"/>
              </a:spcBef>
              <a:buClr>
                <a:schemeClr val="accent1"/>
              </a:buClr>
              <a:buSzPct val="60000"/>
              <a:defRPr/>
            </a:pPr>
            <a:endParaRPr lang="en-US" altLang="zh-CN" sz="2500" b="1" kern="0" dirty="0">
              <a:solidFill>
                <a:srgbClr val="0000CC"/>
              </a:solidFill>
              <a:latin typeface="+mn-lt"/>
              <a:ea typeface="+mn-ea"/>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blinds(horizontal)">
                                      <p:cBhvr>
                                        <p:cTn id="7" dur="500"/>
                                        <p:tgtEl>
                                          <p:spTgt spid="6">
                                            <p:txEl>
                                              <p:pRg st="0" end="0"/>
                                            </p:txEl>
                                          </p:spTgt>
                                        </p:tgtEl>
                                      </p:cBhvr>
                                    </p:animEffect>
                                  </p:childTnLst>
                                </p:cTn>
                              </p:par>
                            </p:childTnLst>
                          </p:cTn>
                        </p:par>
                        <p:par>
                          <p:cTn id="8" fill="hold">
                            <p:stCondLst>
                              <p:cond delay="500"/>
                            </p:stCondLst>
                            <p:childTnLst>
                              <p:par>
                                <p:cTn id="9" presetID="3" presetClass="entr" presetSubtype="10" fill="hold" nodeType="after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animEffect transition="in" filter="blinds(horizontal)">
                                      <p:cBhvr>
                                        <p:cTn id="11" dur="500"/>
                                        <p:tgtEl>
                                          <p:spTgt spid="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p:txBody>
          <a:bodyPr/>
          <a:lstStyle/>
          <a:p>
            <a:pPr eaLnBrk="1" hangingPunct="1"/>
            <a:r>
              <a:rPr lang="zh-CN" altLang="en-US" smtClean="0"/>
              <a:t>第</a:t>
            </a:r>
            <a:r>
              <a:rPr lang="en-US" altLang="zh-CN" smtClean="0"/>
              <a:t>1</a:t>
            </a:r>
            <a:r>
              <a:rPr lang="zh-CN" altLang="en-US" smtClean="0"/>
              <a:t>章  嵌入式系统基础</a:t>
            </a:r>
            <a:endParaRPr lang="zh-CN" altLang="en-US" smtClean="0"/>
          </a:p>
        </p:txBody>
      </p:sp>
      <p:sp>
        <p:nvSpPr>
          <p:cNvPr id="53251" name="Rectangle 3"/>
          <p:cNvSpPr>
            <a:spLocks noGrp="1" noChangeArrowheads="1"/>
          </p:cNvSpPr>
          <p:nvPr>
            <p:ph type="body" idx="1"/>
          </p:nvPr>
        </p:nvSpPr>
        <p:spPr>
          <a:xfrm>
            <a:off x="468313" y="1603375"/>
            <a:ext cx="8229600" cy="4772025"/>
          </a:xfrm>
        </p:spPr>
        <p:txBody>
          <a:bodyPr/>
          <a:lstStyle/>
          <a:p>
            <a:pPr eaLnBrk="1" hangingPunct="1">
              <a:lnSpc>
                <a:spcPct val="120000"/>
              </a:lnSpc>
            </a:pPr>
            <a:r>
              <a:rPr lang="en-US" altLang="zh-CN" sz="3200" smtClean="0">
                <a:solidFill>
                  <a:schemeClr val="tx2"/>
                </a:solidFill>
              </a:rPr>
              <a:t>1.1 </a:t>
            </a:r>
            <a:r>
              <a:rPr lang="zh-CN" altLang="en-US" sz="3200" smtClean="0">
                <a:solidFill>
                  <a:schemeClr val="tx2"/>
                </a:solidFill>
              </a:rPr>
              <a:t>嵌入式系统简介</a:t>
            </a:r>
            <a:endParaRPr lang="zh-CN" altLang="en-US" sz="3200" smtClean="0">
              <a:solidFill>
                <a:schemeClr val="tx2"/>
              </a:solidFill>
            </a:endParaRPr>
          </a:p>
          <a:p>
            <a:pPr eaLnBrk="1" hangingPunct="1">
              <a:lnSpc>
                <a:spcPct val="120000"/>
              </a:lnSpc>
            </a:pPr>
            <a:r>
              <a:rPr lang="en-US" altLang="zh-CN" sz="3200" smtClean="0">
                <a:solidFill>
                  <a:schemeClr val="tx2"/>
                </a:solidFill>
              </a:rPr>
              <a:t>1.2 </a:t>
            </a:r>
            <a:r>
              <a:rPr lang="zh-CN" altLang="en-US" sz="3200" smtClean="0">
                <a:solidFill>
                  <a:schemeClr val="tx2"/>
                </a:solidFill>
              </a:rPr>
              <a:t>嵌入式系统的发展概述 </a:t>
            </a:r>
            <a:endParaRPr lang="zh-CN" altLang="en-US" sz="3200" smtClean="0">
              <a:solidFill>
                <a:schemeClr val="tx2"/>
              </a:solidFill>
            </a:endParaRPr>
          </a:p>
          <a:p>
            <a:pPr eaLnBrk="1" hangingPunct="1">
              <a:lnSpc>
                <a:spcPct val="120000"/>
              </a:lnSpc>
            </a:pPr>
            <a:r>
              <a:rPr lang="en-US" altLang="zh-CN" sz="3200" smtClean="0">
                <a:solidFill>
                  <a:schemeClr val="tx2"/>
                </a:solidFill>
              </a:rPr>
              <a:t>1.3 </a:t>
            </a:r>
            <a:r>
              <a:rPr lang="zh-CN" altLang="en-US" sz="3200" smtClean="0">
                <a:solidFill>
                  <a:schemeClr val="tx2"/>
                </a:solidFill>
              </a:rPr>
              <a:t>嵌入式操作系统　</a:t>
            </a:r>
            <a:endParaRPr lang="zh-CN" altLang="en-US" sz="3200" smtClean="0">
              <a:solidFill>
                <a:schemeClr val="tx2"/>
              </a:solidFill>
            </a:endParaRPr>
          </a:p>
          <a:p>
            <a:pPr eaLnBrk="1" hangingPunct="1">
              <a:lnSpc>
                <a:spcPct val="120000"/>
              </a:lnSpc>
            </a:pPr>
            <a:r>
              <a:rPr lang="en-US" altLang="zh-CN" sz="3200" smtClean="0">
                <a:solidFill>
                  <a:srgbClr val="C00000"/>
                </a:solidFill>
              </a:rPr>
              <a:t>1.4 </a:t>
            </a:r>
            <a:r>
              <a:rPr lang="zh-CN" altLang="en-US" sz="3200" smtClean="0">
                <a:solidFill>
                  <a:srgbClr val="C00000"/>
                </a:solidFill>
              </a:rPr>
              <a:t>嵌入式系统的开发过程</a:t>
            </a:r>
            <a:endParaRPr lang="zh-CN" altLang="en-US" sz="3200" smtClean="0">
              <a:solidFill>
                <a:srgbClr val="C00000"/>
              </a:solidFill>
            </a:endParaRPr>
          </a:p>
          <a:p>
            <a:pPr eaLnBrk="1" hangingPunct="1">
              <a:lnSpc>
                <a:spcPct val="120000"/>
              </a:lnSpc>
            </a:pPr>
            <a:r>
              <a:rPr lang="en-US" altLang="zh-CN" sz="3200" smtClean="0">
                <a:solidFill>
                  <a:schemeClr val="tx2"/>
                </a:solidFill>
              </a:rPr>
              <a:t>1.5 </a:t>
            </a:r>
            <a:r>
              <a:rPr lang="zh-CN" altLang="en-US" sz="3200" smtClean="0">
                <a:solidFill>
                  <a:schemeClr val="tx2"/>
                </a:solidFill>
              </a:rPr>
              <a:t>嵌入式系统的应用方案介绍</a:t>
            </a:r>
            <a:r>
              <a:rPr lang="zh-CN" altLang="en-US" sz="3900" smtClean="0">
                <a:solidFill>
                  <a:schemeClr val="tx2"/>
                </a:solidFill>
              </a:rPr>
              <a:t> </a:t>
            </a:r>
            <a:endParaRPr lang="zh-CN" altLang="en-US" sz="3900" smtClean="0">
              <a:solidFill>
                <a:schemeClr val="tx2"/>
              </a:solidFill>
            </a:endParaRPr>
          </a:p>
          <a:p>
            <a:pPr eaLnBrk="1" hangingPunct="1">
              <a:lnSpc>
                <a:spcPct val="120000"/>
              </a:lnSpc>
              <a:buFont typeface="Wingdings" panose="05000000000000000000" pitchFamily="2" charset="2"/>
              <a:buNone/>
            </a:pPr>
            <a:endParaRPr lang="en-US" altLang="zh-CN" sz="3900" smtClean="0">
              <a:solidFill>
                <a:schemeClr val="bg2"/>
              </a:solidFill>
            </a:endParaRPr>
          </a:p>
        </p:txBody>
      </p:sp>
    </p:spTree>
  </p:cSld>
  <p:clrMapOvr>
    <a:masterClrMapping/>
  </p:clrMapOvr>
  <p:transition>
    <p:fade/>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6" name="Picture 3" descr="F:\嵌入式系统开发技术与应用书稿\new037643-01 嵌入式系统开发技术与应用\037643-01 嵌入式系统开发技术与应用\TU\2t3.tif"/>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442883" y="1205247"/>
            <a:ext cx="5414963" cy="557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3"/>
          <p:cNvSpPr txBox="1">
            <a:spLocks noChangeArrowheads="1"/>
          </p:cNvSpPr>
          <p:nvPr/>
        </p:nvSpPr>
        <p:spPr bwMode="auto">
          <a:xfrm>
            <a:off x="143507" y="1185437"/>
            <a:ext cx="3312369" cy="4871855"/>
          </a:xfrm>
          <a:prstGeom prst="rect">
            <a:avLst/>
          </a:prstGeom>
          <a:noFill/>
          <a:ln w="9525">
            <a:noFill/>
            <a:miter lim="800000"/>
          </a:ln>
        </p:spPr>
        <p:txBody>
          <a:bodyPr/>
          <a:lstStyle/>
          <a:p>
            <a:pPr marL="179705" indent="-179705">
              <a:lnSpc>
                <a:spcPct val="110000"/>
              </a:lnSpc>
              <a:spcBef>
                <a:spcPct val="20000"/>
              </a:spcBef>
              <a:buClr>
                <a:schemeClr val="accent1"/>
              </a:buClr>
              <a:buSzPct val="100000"/>
              <a:buFont typeface="+mj-lt"/>
              <a:buAutoNum type="arabicPeriod"/>
              <a:defRPr/>
            </a:pPr>
            <a:r>
              <a:rPr lang="zh-CN" altLang="en-US" sz="2400" b="1" kern="0" dirty="0" smtClean="0">
                <a:solidFill>
                  <a:srgbClr val="0000CC"/>
                </a:solidFill>
                <a:latin typeface="+mn-lt"/>
                <a:ea typeface="+mn-ea"/>
              </a:rPr>
              <a:t>系统需求分析</a:t>
            </a:r>
            <a:endParaRPr lang="en-US" altLang="zh-CN" sz="2400" b="1" kern="0" dirty="0" smtClean="0">
              <a:solidFill>
                <a:srgbClr val="0000CC"/>
              </a:solidFill>
              <a:latin typeface="+mn-lt"/>
              <a:ea typeface="+mn-ea"/>
            </a:endParaRPr>
          </a:p>
          <a:p>
            <a:pPr marL="179705" indent="-179705">
              <a:spcBef>
                <a:spcPct val="20000"/>
              </a:spcBef>
              <a:buClr>
                <a:schemeClr val="accent1"/>
              </a:buClr>
              <a:buSzPct val="100000"/>
              <a:buFont typeface="+mj-lt"/>
              <a:buAutoNum type="arabicPeriod"/>
              <a:defRPr/>
            </a:pPr>
            <a:endParaRPr lang="en-US" altLang="zh-CN" sz="1000" b="1" kern="0" dirty="0" smtClean="0">
              <a:solidFill>
                <a:srgbClr val="0000CC"/>
              </a:solidFill>
              <a:latin typeface="+mn-lt"/>
              <a:ea typeface="+mn-ea"/>
            </a:endParaRPr>
          </a:p>
          <a:p>
            <a:pPr marL="179705" indent="-179705">
              <a:lnSpc>
                <a:spcPct val="110000"/>
              </a:lnSpc>
              <a:spcBef>
                <a:spcPct val="20000"/>
              </a:spcBef>
              <a:buClr>
                <a:schemeClr val="accent1"/>
              </a:buClr>
              <a:buSzPct val="100000"/>
              <a:buFont typeface="+mj-lt"/>
              <a:buAutoNum type="arabicPeriod"/>
              <a:defRPr/>
            </a:pPr>
            <a:endParaRPr lang="en-US" altLang="zh-CN" sz="2400" b="1" kern="0" dirty="0">
              <a:solidFill>
                <a:srgbClr val="0000CC"/>
              </a:solidFill>
              <a:latin typeface="+mn-lt"/>
              <a:ea typeface="+mn-ea"/>
            </a:endParaRPr>
          </a:p>
          <a:p>
            <a:pPr marL="179705" indent="-179705">
              <a:lnSpc>
                <a:spcPct val="110000"/>
              </a:lnSpc>
              <a:spcBef>
                <a:spcPct val="20000"/>
              </a:spcBef>
              <a:buClr>
                <a:schemeClr val="accent1"/>
              </a:buClr>
              <a:buSzPct val="100000"/>
              <a:buFont typeface="+mj-lt"/>
              <a:buAutoNum type="arabicPeriod"/>
              <a:defRPr/>
            </a:pPr>
            <a:r>
              <a:rPr lang="zh-CN" altLang="en-US" sz="2400" b="1" kern="0" dirty="0">
                <a:solidFill>
                  <a:srgbClr val="0000CC"/>
                </a:solidFill>
                <a:latin typeface="+mn-lt"/>
                <a:ea typeface="+mn-ea"/>
              </a:rPr>
              <a:t>体系结构</a:t>
            </a:r>
            <a:r>
              <a:rPr lang="zh-CN" altLang="en-US" sz="2400" b="1" kern="0" dirty="0" smtClean="0">
                <a:solidFill>
                  <a:srgbClr val="0000CC"/>
                </a:solidFill>
                <a:latin typeface="+mn-lt"/>
                <a:ea typeface="+mn-ea"/>
              </a:rPr>
              <a:t>设计</a:t>
            </a:r>
            <a:endParaRPr lang="en-US" altLang="zh-CN" sz="2400" b="1" kern="0" dirty="0" smtClean="0">
              <a:solidFill>
                <a:srgbClr val="0000CC"/>
              </a:solidFill>
              <a:latin typeface="+mn-lt"/>
              <a:ea typeface="+mn-ea"/>
            </a:endParaRPr>
          </a:p>
          <a:p>
            <a:pPr marL="179705" indent="-179705">
              <a:lnSpc>
                <a:spcPct val="110000"/>
              </a:lnSpc>
              <a:spcBef>
                <a:spcPct val="20000"/>
              </a:spcBef>
              <a:buClr>
                <a:schemeClr val="accent1"/>
              </a:buClr>
              <a:buSzPct val="100000"/>
              <a:buFont typeface="+mj-lt"/>
              <a:buAutoNum type="arabicPeriod"/>
              <a:defRPr/>
            </a:pPr>
            <a:endParaRPr lang="en-US" altLang="zh-CN" sz="2400" b="1" kern="0" dirty="0">
              <a:solidFill>
                <a:srgbClr val="0000CC"/>
              </a:solidFill>
              <a:latin typeface="+mn-lt"/>
              <a:ea typeface="+mn-ea"/>
            </a:endParaRPr>
          </a:p>
          <a:p>
            <a:pPr marL="179705" indent="-179705">
              <a:lnSpc>
                <a:spcPct val="110000"/>
              </a:lnSpc>
              <a:spcBef>
                <a:spcPct val="20000"/>
              </a:spcBef>
              <a:buClr>
                <a:schemeClr val="accent1"/>
              </a:buClr>
              <a:buSzPct val="100000"/>
              <a:buFont typeface="+mj-lt"/>
              <a:buAutoNum type="arabicPeriod"/>
              <a:defRPr/>
            </a:pPr>
            <a:r>
              <a:rPr lang="zh-CN" altLang="en-US" sz="2400" b="1" kern="0" dirty="0">
                <a:solidFill>
                  <a:srgbClr val="0000CC"/>
                </a:solidFill>
                <a:latin typeface="+mn-lt"/>
                <a:ea typeface="+mn-ea"/>
              </a:rPr>
              <a:t>硬件</a:t>
            </a:r>
            <a:r>
              <a:rPr lang="en-US" altLang="zh-CN" sz="2400" b="1" kern="0" dirty="0">
                <a:solidFill>
                  <a:srgbClr val="0000CC"/>
                </a:solidFill>
                <a:latin typeface="+mn-lt"/>
                <a:ea typeface="+mn-ea"/>
              </a:rPr>
              <a:t>/</a:t>
            </a:r>
            <a:r>
              <a:rPr lang="zh-CN" altLang="en-US" sz="2400" b="1" kern="0" dirty="0">
                <a:solidFill>
                  <a:srgbClr val="0000CC"/>
                </a:solidFill>
                <a:latin typeface="+mn-lt"/>
                <a:ea typeface="+mn-ea"/>
              </a:rPr>
              <a:t>软件协同</a:t>
            </a:r>
            <a:r>
              <a:rPr lang="zh-CN" altLang="en-US" sz="2400" b="1" kern="0" dirty="0" smtClean="0">
                <a:solidFill>
                  <a:srgbClr val="0000CC"/>
                </a:solidFill>
                <a:latin typeface="+mn-lt"/>
                <a:ea typeface="+mn-ea"/>
              </a:rPr>
              <a:t>设计</a:t>
            </a:r>
            <a:endParaRPr lang="en-US" altLang="zh-CN" sz="2400" b="1" kern="0" dirty="0" smtClean="0">
              <a:solidFill>
                <a:srgbClr val="0000CC"/>
              </a:solidFill>
              <a:latin typeface="+mn-lt"/>
              <a:ea typeface="+mn-ea"/>
            </a:endParaRPr>
          </a:p>
          <a:p>
            <a:pPr marL="179705" indent="-179705">
              <a:lnSpc>
                <a:spcPct val="110000"/>
              </a:lnSpc>
              <a:spcBef>
                <a:spcPct val="20000"/>
              </a:spcBef>
              <a:buClr>
                <a:schemeClr val="accent1"/>
              </a:buClr>
              <a:buSzPct val="100000"/>
              <a:buFont typeface="+mj-lt"/>
              <a:buAutoNum type="arabicPeriod"/>
              <a:defRPr/>
            </a:pPr>
            <a:endParaRPr lang="en-US" altLang="zh-CN" sz="2400" b="1" kern="0" dirty="0">
              <a:solidFill>
                <a:srgbClr val="0000CC"/>
              </a:solidFill>
              <a:latin typeface="+mn-lt"/>
              <a:ea typeface="+mn-ea"/>
            </a:endParaRPr>
          </a:p>
          <a:p>
            <a:pPr marL="179705" indent="-179705">
              <a:lnSpc>
                <a:spcPct val="110000"/>
              </a:lnSpc>
              <a:spcBef>
                <a:spcPct val="20000"/>
              </a:spcBef>
              <a:buClr>
                <a:schemeClr val="accent1"/>
              </a:buClr>
              <a:buSzPct val="100000"/>
              <a:buFont typeface="+mj-lt"/>
              <a:buAutoNum type="arabicPeriod"/>
              <a:defRPr/>
            </a:pPr>
            <a:r>
              <a:rPr lang="zh-CN" altLang="en-US" sz="2400" b="1" kern="0" dirty="0" smtClean="0">
                <a:solidFill>
                  <a:srgbClr val="0000CC"/>
                </a:solidFill>
                <a:latin typeface="+mn-lt"/>
                <a:ea typeface="+mn-ea"/>
              </a:rPr>
              <a:t>系统集成</a:t>
            </a:r>
            <a:endParaRPr lang="en-US" altLang="zh-CN" sz="2400" b="1" kern="0" dirty="0" smtClean="0">
              <a:solidFill>
                <a:srgbClr val="0000CC"/>
              </a:solidFill>
              <a:latin typeface="+mn-lt"/>
              <a:ea typeface="+mn-ea"/>
            </a:endParaRPr>
          </a:p>
          <a:p>
            <a:pPr marL="179705" indent="-179705">
              <a:lnSpc>
                <a:spcPct val="110000"/>
              </a:lnSpc>
              <a:spcBef>
                <a:spcPct val="20000"/>
              </a:spcBef>
              <a:buClr>
                <a:schemeClr val="accent1"/>
              </a:buClr>
              <a:buSzPct val="100000"/>
              <a:buFont typeface="+mj-lt"/>
              <a:buAutoNum type="arabicPeriod"/>
              <a:defRPr/>
            </a:pPr>
            <a:endParaRPr lang="en-US" altLang="zh-CN" sz="2400" b="1" kern="0" dirty="0">
              <a:solidFill>
                <a:srgbClr val="0000CC"/>
              </a:solidFill>
              <a:latin typeface="+mn-lt"/>
              <a:ea typeface="+mn-ea"/>
            </a:endParaRPr>
          </a:p>
          <a:p>
            <a:pPr marL="179705" indent="-179705">
              <a:lnSpc>
                <a:spcPct val="110000"/>
              </a:lnSpc>
              <a:spcBef>
                <a:spcPct val="20000"/>
              </a:spcBef>
              <a:buClr>
                <a:schemeClr val="accent1"/>
              </a:buClr>
              <a:buSzPct val="100000"/>
              <a:buFont typeface="+mj-lt"/>
              <a:buAutoNum type="arabicPeriod"/>
              <a:defRPr/>
            </a:pPr>
            <a:r>
              <a:rPr lang="zh-CN" altLang="en-US" sz="2400" b="1" kern="0" dirty="0">
                <a:solidFill>
                  <a:srgbClr val="0000CC"/>
                </a:solidFill>
                <a:latin typeface="+mn-lt"/>
                <a:ea typeface="+mn-ea"/>
              </a:rPr>
              <a:t>完成测试并形成产品</a:t>
            </a:r>
            <a:endParaRPr lang="en-US" altLang="zh-CN" sz="2400" b="1" kern="0" dirty="0">
              <a:solidFill>
                <a:srgbClr val="0000CC"/>
              </a:solidFill>
              <a:latin typeface="+mn-lt"/>
              <a:ea typeface="+mn-ea"/>
            </a:endParaRPr>
          </a:p>
        </p:txBody>
      </p:sp>
      <p:sp>
        <p:nvSpPr>
          <p:cNvPr id="7" name="Rectangle 2"/>
          <p:cNvSpPr txBox="1">
            <a:spLocks noChangeArrowheads="1"/>
          </p:cNvSpPr>
          <p:nvPr/>
        </p:nvSpPr>
        <p:spPr>
          <a:xfrm>
            <a:off x="137523" y="270776"/>
            <a:ext cx="7162800" cy="838200"/>
          </a:xfrm>
          <a:prstGeom prst="rect">
            <a:avLst/>
          </a:prstGeom>
        </p:spPr>
        <p:txBody>
          <a:bodyPr/>
          <a:lstStyle/>
          <a:p>
            <a:pPr>
              <a:defRPr/>
            </a:pPr>
            <a:r>
              <a:rPr lang="en-US" altLang="zh-CN" sz="2800" b="1" kern="0" dirty="0">
                <a:solidFill>
                  <a:schemeClr val="tx2"/>
                </a:solidFill>
                <a:latin typeface="+mj-lt"/>
                <a:ea typeface="+mj-ea"/>
                <a:cs typeface="+mj-cs"/>
              </a:rPr>
              <a:t>1.4.1 </a:t>
            </a:r>
            <a:r>
              <a:rPr lang="zh-CN" altLang="en-US" sz="2800" b="1" kern="0" dirty="0">
                <a:solidFill>
                  <a:schemeClr val="tx2"/>
                </a:solidFill>
                <a:latin typeface="+mj-lt"/>
                <a:ea typeface="+mj-ea"/>
                <a:cs typeface="+mj-cs"/>
              </a:rPr>
              <a:t>嵌入式系统的</a:t>
            </a:r>
            <a:r>
              <a:rPr lang="zh-CN" altLang="en-US" sz="2800" b="1" kern="0" dirty="0" smtClean="0">
                <a:solidFill>
                  <a:schemeClr val="tx2"/>
                </a:solidFill>
                <a:latin typeface="+mj-lt"/>
                <a:ea typeface="+mj-ea"/>
                <a:cs typeface="+mj-cs"/>
              </a:rPr>
              <a:t>开发过程</a:t>
            </a:r>
            <a:endParaRPr lang="zh-CN" altLang="en-US" sz="2800" kern="0" dirty="0">
              <a:solidFill>
                <a:schemeClr val="tx2"/>
              </a:solidFill>
              <a:latin typeface="+mj-lt"/>
              <a:ea typeface="+mj-ea"/>
              <a:cs typeface="+mj-cs"/>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8" presetClass="entr" presetSubtype="16" fill="hold" nodeType="clickEffect">
                                  <p:stCondLst>
                                    <p:cond delay="0"/>
                                  </p:stCondLst>
                                  <p:childTnLst>
                                    <p:set>
                                      <p:cBhvr>
                                        <p:cTn id="11" dur="1" fill="hold">
                                          <p:stCondLst>
                                            <p:cond delay="0"/>
                                          </p:stCondLst>
                                        </p:cTn>
                                        <p:tgtEl>
                                          <p:spTgt spid="52226"/>
                                        </p:tgtEl>
                                        <p:attrNameLst>
                                          <p:attrName>style.visibility</p:attrName>
                                        </p:attrNameLst>
                                      </p:cBhvr>
                                      <p:to>
                                        <p:strVal val="visible"/>
                                      </p:to>
                                    </p:set>
                                    <p:animEffect transition="in" filter="diamond(in)">
                                      <p:cBhvr>
                                        <p:cTn id="12" dur="2000"/>
                                        <p:tgtEl>
                                          <p:spTgt spid="522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0"/>
          <p:cNvSpPr>
            <a:spLocks noChangeArrowheads="1"/>
          </p:cNvSpPr>
          <p:nvPr/>
        </p:nvSpPr>
        <p:spPr bwMode="auto">
          <a:xfrm>
            <a:off x="0" y="29384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5621" name="Rectangle 21"/>
          <p:cNvSpPr>
            <a:spLocks noChangeArrowheads="1"/>
          </p:cNvSpPr>
          <p:nvPr/>
        </p:nvSpPr>
        <p:spPr bwMode="auto">
          <a:xfrm>
            <a:off x="3294063" y="1274763"/>
            <a:ext cx="255428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400" b="1"/>
              <a:t>PC</a:t>
            </a:r>
            <a:r>
              <a:rPr lang="zh-CN" altLang="en-US" sz="2400" b="1"/>
              <a:t>本地开发模式 </a:t>
            </a:r>
            <a:endParaRPr lang="zh-CN" altLang="en-US" sz="2400" b="1"/>
          </a:p>
        </p:txBody>
      </p:sp>
      <p:sp>
        <p:nvSpPr>
          <p:cNvPr id="55300" name="Rectangle 23"/>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5624" name="Rectangle 24"/>
          <p:cNvSpPr>
            <a:spLocks noChangeArrowheads="1"/>
          </p:cNvSpPr>
          <p:nvPr/>
        </p:nvSpPr>
        <p:spPr bwMode="auto">
          <a:xfrm>
            <a:off x="2454275" y="3767931"/>
            <a:ext cx="415671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b="1"/>
              <a:t>嵌入式系统</a:t>
            </a:r>
            <a:r>
              <a:rPr lang="zh-CN" altLang="en-US" sz="2400" b="1">
                <a:solidFill>
                  <a:srgbClr val="FF0000"/>
                </a:solidFill>
                <a:latin typeface="微软雅黑" panose="020B0503020204020204" charset="-122"/>
                <a:ea typeface="微软雅黑" panose="020B0503020204020204" charset="-122"/>
              </a:rPr>
              <a:t>交叉编译</a:t>
            </a:r>
            <a:r>
              <a:rPr lang="zh-CN" altLang="en-US" sz="2400" b="1"/>
              <a:t>开发模式 </a:t>
            </a:r>
            <a:endParaRPr lang="zh-CN" altLang="en-US" sz="2400" b="1"/>
          </a:p>
        </p:txBody>
      </p:sp>
      <p:pic>
        <p:nvPicPr>
          <p:cNvPr id="1028" name="Picture 4" descr="F:\嵌入式系统开发技术与应用书稿\new037643-01 嵌入式系统开发技术与应用\037643-01 嵌入式系统开发技术与应用\TU\2t4.tif"/>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722438" y="1785938"/>
            <a:ext cx="5921375" cy="142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9" name="Picture 5" descr="F:\嵌入式系统开发技术与应用书稿\new037643-01 嵌入式系统开发技术与应用\037643-01 嵌入式系统开发技术与应用\TU\2t5.ti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7250" y="4335463"/>
            <a:ext cx="7324725" cy="1357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2"/>
          <p:cNvSpPr txBox="1">
            <a:spLocks noChangeArrowheads="1"/>
          </p:cNvSpPr>
          <p:nvPr/>
        </p:nvSpPr>
        <p:spPr>
          <a:xfrm>
            <a:off x="304800" y="224644"/>
            <a:ext cx="7162800" cy="838200"/>
          </a:xfrm>
          <a:prstGeom prst="rect">
            <a:avLst/>
          </a:prstGeom>
        </p:spPr>
        <p:txBody>
          <a:bodyPr/>
          <a:lstStyle/>
          <a:p>
            <a:pPr>
              <a:defRPr/>
            </a:pPr>
            <a:r>
              <a:rPr lang="en-US" altLang="zh-CN" sz="2800" b="1" kern="0" dirty="0">
                <a:solidFill>
                  <a:schemeClr val="tx2"/>
                </a:solidFill>
                <a:latin typeface="+mj-lt"/>
                <a:ea typeface="+mj-ea"/>
                <a:cs typeface="+mj-cs"/>
              </a:rPr>
              <a:t>1.4.2 </a:t>
            </a:r>
            <a:r>
              <a:rPr lang="zh-CN" altLang="en-US" sz="2800" b="1" kern="0" dirty="0">
                <a:solidFill>
                  <a:schemeClr val="tx2"/>
                </a:solidFill>
                <a:latin typeface="+mj-lt"/>
                <a:ea typeface="+mj-ea"/>
                <a:cs typeface="+mj-cs"/>
              </a:rPr>
              <a:t>嵌入式系统的开发环境</a:t>
            </a:r>
            <a:endParaRPr lang="zh-CN" altLang="en-US" sz="2800" kern="0" dirty="0">
              <a:solidFill>
                <a:schemeClr val="tx2"/>
              </a:solidFill>
              <a:latin typeface="+mj-lt"/>
              <a:ea typeface="+mj-ea"/>
              <a:cs typeface="+mj-cs"/>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5621"/>
                                        </p:tgtEl>
                                        <p:attrNameLst>
                                          <p:attrName>style.visibility</p:attrName>
                                        </p:attrNameLst>
                                      </p:cBhvr>
                                      <p:to>
                                        <p:strVal val="visible"/>
                                      </p:to>
                                    </p:set>
                                    <p:anim calcmode="lin" valueType="num">
                                      <p:cBhvr additive="base">
                                        <p:cTn id="7" dur="500" fill="hold"/>
                                        <p:tgtEl>
                                          <p:spTgt spid="25621"/>
                                        </p:tgtEl>
                                        <p:attrNameLst>
                                          <p:attrName>ppt_x</p:attrName>
                                        </p:attrNameLst>
                                      </p:cBhvr>
                                      <p:tavLst>
                                        <p:tav tm="0">
                                          <p:val>
                                            <p:strVal val="0-#ppt_w/2"/>
                                          </p:val>
                                        </p:tav>
                                        <p:tav tm="100000">
                                          <p:val>
                                            <p:strVal val="#ppt_x"/>
                                          </p:val>
                                        </p:tav>
                                      </p:tavLst>
                                    </p:anim>
                                    <p:anim calcmode="lin" valueType="num">
                                      <p:cBhvr additive="base">
                                        <p:cTn id="8" dur="500" fill="hold"/>
                                        <p:tgtEl>
                                          <p:spTgt spid="25621"/>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3" presetClass="entr" presetSubtype="10" fill="hold" nodeType="afterEffect">
                                  <p:stCondLst>
                                    <p:cond delay="0"/>
                                  </p:stCondLst>
                                  <p:childTnLst>
                                    <p:set>
                                      <p:cBhvr>
                                        <p:cTn id="11" dur="1" fill="hold">
                                          <p:stCondLst>
                                            <p:cond delay="0"/>
                                          </p:stCondLst>
                                        </p:cTn>
                                        <p:tgtEl>
                                          <p:spTgt spid="1028"/>
                                        </p:tgtEl>
                                        <p:attrNameLst>
                                          <p:attrName>style.visibility</p:attrName>
                                        </p:attrNameLst>
                                      </p:cBhvr>
                                      <p:to>
                                        <p:strVal val="visible"/>
                                      </p:to>
                                    </p:set>
                                    <p:animEffect transition="in" filter="blinds(horizontal)">
                                      <p:cBhvr>
                                        <p:cTn id="12" dur="500"/>
                                        <p:tgtEl>
                                          <p:spTgt spid="1028"/>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grpId="0" nodeType="clickEffect">
                                  <p:stCondLst>
                                    <p:cond delay="0"/>
                                  </p:stCondLst>
                                  <p:childTnLst>
                                    <p:set>
                                      <p:cBhvr>
                                        <p:cTn id="16" dur="1" fill="hold">
                                          <p:stCondLst>
                                            <p:cond delay="0"/>
                                          </p:stCondLst>
                                        </p:cTn>
                                        <p:tgtEl>
                                          <p:spTgt spid="25624"/>
                                        </p:tgtEl>
                                        <p:attrNameLst>
                                          <p:attrName>style.visibility</p:attrName>
                                        </p:attrNameLst>
                                      </p:cBhvr>
                                      <p:to>
                                        <p:strVal val="visible"/>
                                      </p:to>
                                    </p:set>
                                    <p:anim calcmode="lin" valueType="num">
                                      <p:cBhvr additive="base">
                                        <p:cTn id="17" dur="500" fill="hold"/>
                                        <p:tgtEl>
                                          <p:spTgt spid="25624"/>
                                        </p:tgtEl>
                                        <p:attrNameLst>
                                          <p:attrName>ppt_x</p:attrName>
                                        </p:attrNameLst>
                                      </p:cBhvr>
                                      <p:tavLst>
                                        <p:tav tm="0">
                                          <p:val>
                                            <p:strVal val="0-#ppt_w/2"/>
                                          </p:val>
                                        </p:tav>
                                        <p:tav tm="100000">
                                          <p:val>
                                            <p:strVal val="#ppt_x"/>
                                          </p:val>
                                        </p:tav>
                                      </p:tavLst>
                                    </p:anim>
                                    <p:anim calcmode="lin" valueType="num">
                                      <p:cBhvr additive="base">
                                        <p:cTn id="18" dur="500" fill="hold"/>
                                        <p:tgtEl>
                                          <p:spTgt spid="25624"/>
                                        </p:tgtEl>
                                        <p:attrNameLst>
                                          <p:attrName>ppt_y</p:attrName>
                                        </p:attrNameLst>
                                      </p:cBhvr>
                                      <p:tavLst>
                                        <p:tav tm="0">
                                          <p:val>
                                            <p:strVal val="#ppt_y"/>
                                          </p:val>
                                        </p:tav>
                                        <p:tav tm="100000">
                                          <p:val>
                                            <p:strVal val="#ppt_y"/>
                                          </p:val>
                                        </p:tav>
                                      </p:tavLst>
                                    </p:anim>
                                  </p:childTnLst>
                                </p:cTn>
                              </p:par>
                            </p:childTnLst>
                          </p:cTn>
                        </p:par>
                        <p:par>
                          <p:cTn id="19" fill="hold">
                            <p:stCondLst>
                              <p:cond delay="500"/>
                            </p:stCondLst>
                            <p:childTnLst>
                              <p:par>
                                <p:cTn id="20" presetID="3" presetClass="entr" presetSubtype="10" fill="hold" nodeType="afterEffect">
                                  <p:stCondLst>
                                    <p:cond delay="0"/>
                                  </p:stCondLst>
                                  <p:childTnLst>
                                    <p:set>
                                      <p:cBhvr>
                                        <p:cTn id="21" dur="1" fill="hold">
                                          <p:stCondLst>
                                            <p:cond delay="0"/>
                                          </p:stCondLst>
                                        </p:cTn>
                                        <p:tgtEl>
                                          <p:spTgt spid="1029"/>
                                        </p:tgtEl>
                                        <p:attrNameLst>
                                          <p:attrName>style.visibility</p:attrName>
                                        </p:attrNameLst>
                                      </p:cBhvr>
                                      <p:to>
                                        <p:strVal val="visible"/>
                                      </p:to>
                                    </p:set>
                                    <p:animEffect transition="in" filter="blinds(horizontal)">
                                      <p:cBhvr>
                                        <p:cTn id="22" dur="500"/>
                                        <p:tgtEl>
                                          <p:spTgt spid="10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21" grpId="0"/>
      <p:bldP spid="25624"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17"/>
          <p:cNvSpPr>
            <a:spLocks noChangeArrowheads="1"/>
          </p:cNvSpPr>
          <p:nvPr/>
        </p:nvSpPr>
        <p:spPr bwMode="auto">
          <a:xfrm>
            <a:off x="8497888" y="34686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pic>
        <p:nvPicPr>
          <p:cNvPr id="56323" name="Picture 16"/>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258888" y="2363788"/>
            <a:ext cx="6985000" cy="3636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2"/>
          <p:cNvSpPr txBox="1">
            <a:spLocks noChangeArrowheads="1"/>
          </p:cNvSpPr>
          <p:nvPr/>
        </p:nvSpPr>
        <p:spPr>
          <a:xfrm>
            <a:off x="779463" y="1668463"/>
            <a:ext cx="7793037" cy="760412"/>
          </a:xfrm>
          <a:prstGeom prst="rect">
            <a:avLst/>
          </a:prstGeom>
        </p:spPr>
        <p:txBody>
          <a:bodyPr/>
          <a:lstStyle/>
          <a:p>
            <a:pPr>
              <a:defRPr/>
            </a:pPr>
            <a:r>
              <a:rPr lang="zh-CN" altLang="en-US" sz="2800" b="1" kern="0" dirty="0">
                <a:solidFill>
                  <a:srgbClr val="800080"/>
                </a:solidFill>
                <a:latin typeface="+mj-lt"/>
                <a:ea typeface="+mj-ea"/>
                <a:cs typeface="+mj-cs"/>
              </a:rPr>
              <a:t>宿主机</a:t>
            </a:r>
            <a:r>
              <a:rPr lang="en-US" altLang="zh-CN" sz="2800" b="1" kern="0" dirty="0">
                <a:solidFill>
                  <a:srgbClr val="800080"/>
                </a:solidFill>
                <a:latin typeface="+mj-lt"/>
                <a:ea typeface="+mj-ea"/>
                <a:cs typeface="+mj-cs"/>
              </a:rPr>
              <a:t>/</a:t>
            </a:r>
            <a:r>
              <a:rPr lang="zh-CN" altLang="en-US" sz="2800" b="1" kern="0" dirty="0">
                <a:solidFill>
                  <a:srgbClr val="800080"/>
                </a:solidFill>
                <a:latin typeface="+mj-lt"/>
                <a:ea typeface="+mj-ea"/>
                <a:cs typeface="+mj-cs"/>
              </a:rPr>
              <a:t>目标机</a:t>
            </a:r>
            <a:endParaRPr lang="zh-CN" altLang="en-US" sz="2800" b="1" kern="0" dirty="0">
              <a:solidFill>
                <a:srgbClr val="800080"/>
              </a:solidFill>
              <a:latin typeface="+mj-lt"/>
              <a:ea typeface="+mj-ea"/>
              <a:cs typeface="+mj-cs"/>
            </a:endParaRPr>
          </a:p>
        </p:txBody>
      </p:sp>
      <p:sp>
        <p:nvSpPr>
          <p:cNvPr id="8" name="Rectangle 2"/>
          <p:cNvSpPr txBox="1">
            <a:spLocks noChangeArrowheads="1"/>
          </p:cNvSpPr>
          <p:nvPr/>
        </p:nvSpPr>
        <p:spPr>
          <a:xfrm>
            <a:off x="304800" y="224644"/>
            <a:ext cx="7162800" cy="838200"/>
          </a:xfrm>
          <a:prstGeom prst="rect">
            <a:avLst/>
          </a:prstGeom>
        </p:spPr>
        <p:txBody>
          <a:bodyPr/>
          <a:lstStyle/>
          <a:p>
            <a:pPr>
              <a:defRPr/>
            </a:pPr>
            <a:r>
              <a:rPr lang="en-US" altLang="zh-CN" sz="2800" b="1" kern="0" dirty="0">
                <a:solidFill>
                  <a:schemeClr val="tx2"/>
                </a:solidFill>
                <a:latin typeface="+mj-lt"/>
                <a:ea typeface="+mj-ea"/>
                <a:cs typeface="+mj-cs"/>
              </a:rPr>
              <a:t>1.4.2 </a:t>
            </a:r>
            <a:r>
              <a:rPr lang="zh-CN" altLang="en-US" sz="2800" b="1" kern="0" dirty="0">
                <a:solidFill>
                  <a:schemeClr val="tx2"/>
                </a:solidFill>
                <a:latin typeface="+mj-lt"/>
                <a:ea typeface="+mj-ea"/>
                <a:cs typeface="+mj-cs"/>
              </a:rPr>
              <a:t>嵌入式系统的开发环境</a:t>
            </a:r>
            <a:endParaRPr lang="zh-CN" altLang="en-US" sz="2800" kern="0" dirty="0">
              <a:solidFill>
                <a:schemeClr val="tx2"/>
              </a:solidFill>
              <a:latin typeface="+mj-lt"/>
              <a:ea typeface="+mj-ea"/>
              <a:cs typeface="+mj-cs"/>
            </a:endParaRPr>
          </a:p>
        </p:txBody>
      </p:sp>
    </p:spTree>
  </p:cSld>
  <p:clrMapOvr>
    <a:masterClrMapping/>
  </p:clrMapOvr>
  <p:transition>
    <p:fade/>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p:txBody>
          <a:bodyPr/>
          <a:lstStyle/>
          <a:p>
            <a:pPr eaLnBrk="1" hangingPunct="1"/>
            <a:r>
              <a:rPr lang="zh-CN" altLang="en-US" smtClean="0"/>
              <a:t>第</a:t>
            </a:r>
            <a:r>
              <a:rPr lang="en-US" altLang="zh-CN" smtClean="0"/>
              <a:t>1</a:t>
            </a:r>
            <a:r>
              <a:rPr lang="zh-CN" altLang="en-US" smtClean="0"/>
              <a:t>章  嵌入式系统基础</a:t>
            </a:r>
            <a:endParaRPr lang="zh-CN" altLang="en-US" smtClean="0"/>
          </a:p>
        </p:txBody>
      </p:sp>
      <p:sp>
        <p:nvSpPr>
          <p:cNvPr id="57347" name="Rectangle 3"/>
          <p:cNvSpPr>
            <a:spLocks noGrp="1" noChangeArrowheads="1"/>
          </p:cNvSpPr>
          <p:nvPr>
            <p:ph type="body" idx="1"/>
          </p:nvPr>
        </p:nvSpPr>
        <p:spPr>
          <a:xfrm>
            <a:off x="468313" y="1603375"/>
            <a:ext cx="8229600" cy="4772025"/>
          </a:xfrm>
        </p:spPr>
        <p:txBody>
          <a:bodyPr/>
          <a:lstStyle/>
          <a:p>
            <a:pPr eaLnBrk="1" hangingPunct="1">
              <a:lnSpc>
                <a:spcPct val="120000"/>
              </a:lnSpc>
            </a:pPr>
            <a:r>
              <a:rPr lang="en-US" altLang="zh-CN" sz="3200" dirty="0" smtClean="0">
                <a:solidFill>
                  <a:schemeClr val="tx2"/>
                </a:solidFill>
              </a:rPr>
              <a:t>1.1 </a:t>
            </a:r>
            <a:r>
              <a:rPr lang="zh-CN" altLang="en-US" sz="3200" dirty="0" smtClean="0">
                <a:solidFill>
                  <a:schemeClr val="tx2"/>
                </a:solidFill>
              </a:rPr>
              <a:t>嵌入式系统简介</a:t>
            </a:r>
            <a:endParaRPr lang="zh-CN" altLang="en-US" sz="3200" dirty="0" smtClean="0">
              <a:solidFill>
                <a:schemeClr val="tx2"/>
              </a:solidFill>
            </a:endParaRPr>
          </a:p>
          <a:p>
            <a:pPr eaLnBrk="1" hangingPunct="1">
              <a:lnSpc>
                <a:spcPct val="120000"/>
              </a:lnSpc>
            </a:pPr>
            <a:r>
              <a:rPr lang="en-US" altLang="zh-CN" sz="3200" dirty="0" smtClean="0">
                <a:solidFill>
                  <a:schemeClr val="tx2"/>
                </a:solidFill>
              </a:rPr>
              <a:t>1.2 </a:t>
            </a:r>
            <a:r>
              <a:rPr lang="zh-CN" altLang="en-US" sz="3200" dirty="0" smtClean="0">
                <a:solidFill>
                  <a:schemeClr val="tx2"/>
                </a:solidFill>
              </a:rPr>
              <a:t>嵌入式系统的发展概述 </a:t>
            </a:r>
            <a:endParaRPr lang="zh-CN" altLang="en-US" sz="3200" dirty="0" smtClean="0">
              <a:solidFill>
                <a:schemeClr val="tx2"/>
              </a:solidFill>
            </a:endParaRPr>
          </a:p>
          <a:p>
            <a:pPr eaLnBrk="1" hangingPunct="1">
              <a:lnSpc>
                <a:spcPct val="120000"/>
              </a:lnSpc>
            </a:pPr>
            <a:r>
              <a:rPr lang="en-US" altLang="zh-CN" sz="3200" dirty="0" smtClean="0">
                <a:solidFill>
                  <a:schemeClr val="tx2"/>
                </a:solidFill>
              </a:rPr>
              <a:t>1.3 </a:t>
            </a:r>
            <a:r>
              <a:rPr lang="zh-CN" altLang="en-US" sz="3200" dirty="0" smtClean="0">
                <a:solidFill>
                  <a:schemeClr val="tx2"/>
                </a:solidFill>
              </a:rPr>
              <a:t>嵌入式操作系统　</a:t>
            </a:r>
            <a:endParaRPr lang="zh-CN" altLang="en-US" sz="3200" dirty="0" smtClean="0">
              <a:solidFill>
                <a:schemeClr val="tx2"/>
              </a:solidFill>
            </a:endParaRPr>
          </a:p>
          <a:p>
            <a:pPr eaLnBrk="1" hangingPunct="1">
              <a:lnSpc>
                <a:spcPct val="120000"/>
              </a:lnSpc>
            </a:pPr>
            <a:r>
              <a:rPr lang="en-US" altLang="zh-CN" sz="3200" dirty="0" smtClean="0">
                <a:solidFill>
                  <a:schemeClr val="tx2"/>
                </a:solidFill>
              </a:rPr>
              <a:t>1.4 </a:t>
            </a:r>
            <a:r>
              <a:rPr lang="zh-CN" altLang="en-US" sz="3200" dirty="0" smtClean="0">
                <a:solidFill>
                  <a:schemeClr val="tx2"/>
                </a:solidFill>
              </a:rPr>
              <a:t>嵌入式系统的开发过程</a:t>
            </a:r>
            <a:endParaRPr lang="zh-CN" altLang="en-US" sz="3200" dirty="0" smtClean="0">
              <a:solidFill>
                <a:schemeClr val="tx2"/>
              </a:solidFill>
            </a:endParaRPr>
          </a:p>
          <a:p>
            <a:pPr eaLnBrk="1" hangingPunct="1">
              <a:lnSpc>
                <a:spcPct val="120000"/>
              </a:lnSpc>
            </a:pPr>
            <a:r>
              <a:rPr lang="en-US" altLang="zh-CN" sz="3200" dirty="0" smtClean="0">
                <a:solidFill>
                  <a:srgbClr val="C00000"/>
                </a:solidFill>
              </a:rPr>
              <a:t>1.5 </a:t>
            </a:r>
            <a:r>
              <a:rPr lang="zh-CN" altLang="en-US" sz="3200" dirty="0" smtClean="0">
                <a:solidFill>
                  <a:srgbClr val="C00000"/>
                </a:solidFill>
              </a:rPr>
              <a:t>嵌入式系统的应用方案介绍</a:t>
            </a:r>
            <a:r>
              <a:rPr lang="zh-CN" altLang="en-US" sz="3900" dirty="0" smtClean="0">
                <a:solidFill>
                  <a:srgbClr val="C00000"/>
                </a:solidFill>
              </a:rPr>
              <a:t> </a:t>
            </a:r>
            <a:endParaRPr lang="zh-CN" altLang="en-US" sz="3900" dirty="0" smtClean="0">
              <a:solidFill>
                <a:srgbClr val="C00000"/>
              </a:solidFill>
            </a:endParaRPr>
          </a:p>
          <a:p>
            <a:pPr eaLnBrk="1" hangingPunct="1">
              <a:lnSpc>
                <a:spcPct val="120000"/>
              </a:lnSpc>
              <a:buFont typeface="Wingdings" panose="05000000000000000000" pitchFamily="2" charset="2"/>
              <a:buNone/>
            </a:pPr>
            <a:endParaRPr lang="en-US" altLang="zh-CN" sz="3900" dirty="0" smtClean="0">
              <a:solidFill>
                <a:schemeClr val="bg2"/>
              </a:solidFill>
            </a:endParaRPr>
          </a:p>
        </p:txBody>
      </p:sp>
    </p:spTree>
  </p:cSld>
  <p:clrMapOvr>
    <a:masterClrMapping/>
  </p:clrMapOvr>
  <p:transition>
    <p:fade/>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394" name="Rectangle 2"/>
          <p:cNvSpPr>
            <a:spLocks noGrp="1" noChangeArrowheads="1"/>
          </p:cNvSpPr>
          <p:nvPr>
            <p:ph type="title"/>
          </p:nvPr>
        </p:nvSpPr>
        <p:spPr>
          <a:xfrm>
            <a:off x="468313" y="188913"/>
            <a:ext cx="7004050" cy="954087"/>
          </a:xfrm>
          <a:extLst>
            <a:ext uri="{91240B29-F687-4F45-9708-019B960494DF}">
              <a14:hiddenLine xmlns:a14="http://schemas.microsoft.com/office/drawing/2010/main" w="9525">
                <a:solidFill>
                  <a:schemeClr val="tx1"/>
                </a:solidFill>
                <a:prstDash val="solid"/>
                <a:miter lim="800000"/>
                <a:headEnd/>
                <a:tailEn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rtlCol="0"/>
          <a:lstStyle/>
          <a:p>
            <a:pPr fontAlgn="auto">
              <a:spcAft>
                <a:spcPts val="0"/>
              </a:spcAft>
              <a:defRPr/>
            </a:pPr>
            <a:r>
              <a:rPr lang="zh-CN" altLang="en-US" b="1">
                <a:solidFill>
                  <a:srgbClr val="0000FF"/>
                </a:solidFill>
                <a:ea typeface="黑体" panose="02010600030101010101" pitchFamily="49" charset="-122"/>
                <a:cs typeface="黑体" panose="02010600030101010101" pitchFamily="49" charset="-122"/>
              </a:rPr>
              <a:t>计算机系统的创新：桌面计算机</a:t>
            </a:r>
            <a:endParaRPr lang="zh-CN" altLang="en-US" b="1">
              <a:solidFill>
                <a:srgbClr val="0000FF"/>
              </a:solidFill>
              <a:ea typeface="黑体" panose="02010600030101010101" pitchFamily="49" charset="-122"/>
              <a:cs typeface="黑体" panose="02010600030101010101" pitchFamily="49" charset="-122"/>
            </a:endParaRPr>
          </a:p>
        </p:txBody>
      </p:sp>
      <p:sp>
        <p:nvSpPr>
          <p:cNvPr id="315395" name="Rectangle 3" descr="Rectangle: Click to edit Master text styles&#10;Second level&#10;Third level&#10;Fourth level&#10;Fifth level"/>
          <p:cNvSpPr>
            <a:spLocks noGrp="1" noChangeArrowheads="1"/>
          </p:cNvSpPr>
          <p:nvPr>
            <p:ph type="body" idx="1"/>
          </p:nvPr>
        </p:nvSpPr>
        <p:spPr>
          <a:xfrm>
            <a:off x="827088" y="1916113"/>
            <a:ext cx="3127375" cy="2332037"/>
          </a:xfrm>
          <a:extLst>
            <a:ext uri="{91240B29-F687-4F45-9708-019B960494DF}">
              <a14:hiddenLine xmlns:a14="http://schemas.microsoft.com/office/drawing/2010/main" w="9525">
                <a:solidFill>
                  <a:schemeClr val="tx1"/>
                </a:solidFill>
                <a:prstDash val="solid"/>
                <a:miter lim="800000"/>
                <a:headEnd/>
                <a:tailEn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rtlCol="0">
            <a:normAutofit/>
          </a:bodyPr>
          <a:lstStyle/>
          <a:p>
            <a:pPr fontAlgn="auto">
              <a:lnSpc>
                <a:spcPct val="110000"/>
              </a:lnSpc>
              <a:spcAft>
                <a:spcPts val="0"/>
              </a:spcAft>
              <a:buFont typeface="Wingdings" panose="05000000000000000000" charset="0"/>
              <a:buChar char="p"/>
              <a:defRPr/>
            </a:pPr>
            <a:r>
              <a:rPr lang="zh-CN" altLang="en-US" sz="2400">
                <a:solidFill>
                  <a:schemeClr val="tx2"/>
                </a:solidFill>
                <a:latin typeface="宋体" panose="02010600030101010101" pitchFamily="2" charset="-122"/>
              </a:rPr>
              <a:t>平板计算机</a:t>
            </a:r>
            <a:endParaRPr lang="en-US" altLang="zh-CN" sz="2400">
              <a:solidFill>
                <a:schemeClr val="tx2"/>
              </a:solidFill>
              <a:latin typeface="宋体" panose="02010600030101010101" pitchFamily="2" charset="-122"/>
            </a:endParaRPr>
          </a:p>
          <a:p>
            <a:pPr fontAlgn="auto">
              <a:lnSpc>
                <a:spcPct val="110000"/>
              </a:lnSpc>
              <a:spcAft>
                <a:spcPts val="0"/>
              </a:spcAft>
              <a:buFont typeface="Wingdings" panose="05000000000000000000" charset="0"/>
              <a:buChar char="p"/>
              <a:defRPr/>
            </a:pPr>
            <a:r>
              <a:rPr lang="zh-CN" altLang="en-US" sz="2400">
                <a:solidFill>
                  <a:schemeClr val="tx2"/>
                </a:solidFill>
                <a:latin typeface="宋体" panose="02010600030101010101" pitchFamily="2" charset="-122"/>
              </a:rPr>
              <a:t>个人电脑</a:t>
            </a:r>
            <a:endParaRPr lang="zh-CN" altLang="en-US" sz="2400">
              <a:solidFill>
                <a:schemeClr val="tx2"/>
              </a:solidFill>
              <a:latin typeface="宋体" panose="02010600030101010101" pitchFamily="2" charset="-122"/>
            </a:endParaRPr>
          </a:p>
        </p:txBody>
      </p:sp>
      <p:pic>
        <p:nvPicPr>
          <p:cNvPr id="60420" name="Picture 4" descr="1-28-07-r400">
            <a:hlinkClick r:id="rId1"/>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87900" y="1592263"/>
            <a:ext cx="1597025" cy="1836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21" name="Picture 5" descr="macbook-better-pic">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48488" y="1557338"/>
            <a:ext cx="172720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5398" name="Text Box 6"/>
          <p:cNvSpPr txBox="1">
            <a:spLocks noChangeArrowheads="1"/>
          </p:cNvSpPr>
          <p:nvPr/>
        </p:nvSpPr>
        <p:spPr bwMode="auto">
          <a:xfrm>
            <a:off x="6804025" y="3213100"/>
            <a:ext cx="2160588"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1430" tIns="45715" rIns="91430" bIns="45715">
            <a:spAutoFit/>
          </a:bodyPr>
          <a:lstStyle>
            <a:lvl1pPr marL="342900" indent="-342900">
              <a:spcBef>
                <a:spcPct val="0"/>
              </a:spcBef>
              <a:defRPr>
                <a:solidFill>
                  <a:schemeClr val="tx1"/>
                </a:solidFill>
                <a:latin typeface="Arial" panose="020B0604020202020204" pitchFamily="34" charset="0"/>
                <a:ea typeface="宋体" panose="02010600030101010101" pitchFamily="2" charset="-122"/>
                <a:cs typeface="宋体" panose="02010600030101010101" pitchFamily="2" charset="-122"/>
              </a:defRPr>
            </a:lvl1pPr>
            <a:lvl2pPr>
              <a:spcBef>
                <a:spcPct val="0"/>
              </a:spcBef>
              <a:defRPr>
                <a:solidFill>
                  <a:schemeClr val="tx1"/>
                </a:solidFill>
                <a:latin typeface="Arial" panose="020B0604020202020204" pitchFamily="34" charset="0"/>
                <a:ea typeface="宋体" panose="02010600030101010101" pitchFamily="2" charset="-122"/>
              </a:defRPr>
            </a:lvl2pPr>
            <a:lvl3pPr>
              <a:spcBef>
                <a:spcPct val="0"/>
              </a:spcBef>
              <a:defRPr>
                <a:solidFill>
                  <a:schemeClr val="tx1"/>
                </a:solidFill>
                <a:latin typeface="Arial" panose="020B0604020202020204" pitchFamily="34" charset="0"/>
                <a:ea typeface="宋体" panose="02010600030101010101" pitchFamily="2" charset="-122"/>
              </a:defRPr>
            </a:lvl3pPr>
            <a:lvl4pPr>
              <a:spcBef>
                <a:spcPct val="0"/>
              </a:spcBef>
              <a:defRPr>
                <a:solidFill>
                  <a:schemeClr val="tx1"/>
                </a:solidFill>
                <a:latin typeface="Arial" panose="020B0604020202020204" pitchFamily="34" charset="0"/>
                <a:ea typeface="宋体" panose="02010600030101010101" pitchFamily="2" charset="-122"/>
              </a:defRPr>
            </a:lvl4pPr>
            <a:lvl5pPr>
              <a:spcBef>
                <a:spcPct val="0"/>
              </a:spcBef>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auto">
              <a:spcBef>
                <a:spcPct val="50000"/>
              </a:spcBef>
              <a:spcAft>
                <a:spcPts val="0"/>
              </a:spcAft>
              <a:buClr>
                <a:schemeClr val="bg2"/>
              </a:buClr>
              <a:buSzPct val="75000"/>
              <a:buFont typeface="Wingdings" panose="05000000000000000000" charset="0"/>
              <a:buNone/>
              <a:defRPr/>
            </a:pPr>
            <a:r>
              <a:rPr lang="en-US" altLang="zh-CN">
                <a:latin typeface="Times New Roman" panose="02020603050405020304" pitchFamily="18" charset="0"/>
              </a:rPr>
              <a:t>ModBook </a:t>
            </a:r>
            <a:r>
              <a:rPr lang="zh-CN" altLang="en-US">
                <a:latin typeface="Times New Roman" panose="02020603050405020304" pitchFamily="18" charset="0"/>
              </a:rPr>
              <a:t>平板电脑</a:t>
            </a:r>
            <a:endParaRPr lang="zh-CN" altLang="en-US">
              <a:latin typeface="Times New Roman" panose="02020603050405020304" pitchFamily="18" charset="0"/>
            </a:endParaRPr>
          </a:p>
        </p:txBody>
      </p:sp>
      <p:sp>
        <p:nvSpPr>
          <p:cNvPr id="315399" name="Text Box 7"/>
          <p:cNvSpPr txBox="1">
            <a:spLocks noChangeArrowheads="1"/>
          </p:cNvSpPr>
          <p:nvPr/>
        </p:nvSpPr>
        <p:spPr bwMode="auto">
          <a:xfrm>
            <a:off x="4643438" y="3429000"/>
            <a:ext cx="2160587"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1430" tIns="45715" rIns="91430" bIns="45715">
            <a:spAutoFit/>
          </a:bodyPr>
          <a:lstStyle>
            <a:lvl1pPr marL="342900" indent="-342900">
              <a:spcBef>
                <a:spcPct val="0"/>
              </a:spcBef>
              <a:defRPr>
                <a:solidFill>
                  <a:schemeClr val="tx1"/>
                </a:solidFill>
                <a:latin typeface="Arial" panose="020B0604020202020204" pitchFamily="34" charset="0"/>
                <a:ea typeface="宋体" panose="02010600030101010101" pitchFamily="2" charset="-122"/>
                <a:cs typeface="宋体" panose="02010600030101010101" pitchFamily="2" charset="-122"/>
              </a:defRPr>
            </a:lvl1pPr>
            <a:lvl2pPr>
              <a:spcBef>
                <a:spcPct val="0"/>
              </a:spcBef>
              <a:defRPr>
                <a:solidFill>
                  <a:schemeClr val="tx1"/>
                </a:solidFill>
                <a:latin typeface="Arial" panose="020B0604020202020204" pitchFamily="34" charset="0"/>
                <a:ea typeface="宋体" panose="02010600030101010101" pitchFamily="2" charset="-122"/>
              </a:defRPr>
            </a:lvl2pPr>
            <a:lvl3pPr>
              <a:spcBef>
                <a:spcPct val="0"/>
              </a:spcBef>
              <a:defRPr>
                <a:solidFill>
                  <a:schemeClr val="tx1"/>
                </a:solidFill>
                <a:latin typeface="Arial" panose="020B0604020202020204" pitchFamily="34" charset="0"/>
                <a:ea typeface="宋体" panose="02010600030101010101" pitchFamily="2" charset="-122"/>
              </a:defRPr>
            </a:lvl3pPr>
            <a:lvl4pPr>
              <a:spcBef>
                <a:spcPct val="0"/>
              </a:spcBef>
              <a:defRPr>
                <a:solidFill>
                  <a:schemeClr val="tx1"/>
                </a:solidFill>
                <a:latin typeface="Arial" panose="020B0604020202020204" pitchFamily="34" charset="0"/>
                <a:ea typeface="宋体" panose="02010600030101010101" pitchFamily="2" charset="-122"/>
              </a:defRPr>
            </a:lvl4pPr>
            <a:lvl5pPr>
              <a:spcBef>
                <a:spcPct val="0"/>
              </a:spcBef>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auto">
              <a:spcBef>
                <a:spcPct val="50000"/>
              </a:spcBef>
              <a:spcAft>
                <a:spcPts val="0"/>
              </a:spcAft>
              <a:buClr>
                <a:schemeClr val="bg2"/>
              </a:buClr>
              <a:buSzPct val="75000"/>
              <a:buFont typeface="Wingdings" panose="05000000000000000000" charset="0"/>
              <a:buNone/>
              <a:defRPr/>
            </a:pPr>
            <a:r>
              <a:rPr lang="en-US">
                <a:latin typeface="Times New Roman" panose="02020603050405020304" pitchFamily="18" charset="0"/>
              </a:rPr>
              <a:t>Toshiba平板电脑</a:t>
            </a:r>
            <a:endParaRPr lang="zh-CN" altLang="en-US">
              <a:latin typeface="Times New Roman" panose="02020603050405020304" pitchFamily="18" charset="0"/>
            </a:endParaRPr>
          </a:p>
        </p:txBody>
      </p:sp>
      <p:pic>
        <p:nvPicPr>
          <p:cNvPr id="60424" name="Picture 8" descr="leapfrog-clickstart[1]"/>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867400" y="3860800"/>
            <a:ext cx="3059113" cy="170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5401" name="Rectangle 9"/>
          <p:cNvSpPr>
            <a:spLocks noChangeArrowheads="1"/>
          </p:cNvSpPr>
          <p:nvPr/>
        </p:nvSpPr>
        <p:spPr bwMode="auto">
          <a:xfrm>
            <a:off x="5911850" y="5805488"/>
            <a:ext cx="3275013"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1430" tIns="45715" rIns="91430" bIns="45715">
            <a:spAutoFit/>
          </a:bodyPr>
          <a:lstStyle/>
          <a:p>
            <a:pPr marL="342900" indent="-342900" fontAlgn="auto">
              <a:spcBef>
                <a:spcPts val="0"/>
              </a:spcBef>
              <a:spcAft>
                <a:spcPts val="0"/>
              </a:spcAft>
              <a:buClr>
                <a:schemeClr val="bg2"/>
              </a:buClr>
              <a:buSzPct val="75000"/>
              <a:buFont typeface="Wingdings" panose="05000000000000000000" charset="0"/>
              <a:buNone/>
              <a:defRPr/>
            </a:pPr>
            <a:r>
              <a:rPr lang="en-US" altLang="zh-CN" sz="2000" dirty="0" err="1">
                <a:latin typeface="Times New Roman" panose="02020603050405020304" pitchFamily="18" charset="0"/>
                <a:ea typeface="+mn-ea"/>
              </a:rPr>
              <a:t>ClickStart</a:t>
            </a:r>
            <a:r>
              <a:rPr lang="en-US" altLang="zh-CN" sz="2000" dirty="0">
                <a:latin typeface="Times New Roman" panose="02020603050405020304" pitchFamily="18" charset="0"/>
                <a:ea typeface="+mn-ea"/>
              </a:rPr>
              <a:t> My First Computer</a:t>
            </a:r>
            <a:endParaRPr lang="en-US" altLang="zh-CN" sz="2000" dirty="0">
              <a:latin typeface="Times New Roman" panose="02020603050405020304" pitchFamily="18" charset="0"/>
              <a:ea typeface="+mn-ea"/>
            </a:endParaRPr>
          </a:p>
        </p:txBody>
      </p:sp>
      <p:pic>
        <p:nvPicPr>
          <p:cNvPr id="60426" name="Picture 10" descr="v212_us_eng_med"/>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43213" y="1557338"/>
            <a:ext cx="1666875" cy="166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5403" name="Rectangle 11"/>
          <p:cNvSpPr>
            <a:spLocks noChangeArrowheads="1"/>
          </p:cNvSpPr>
          <p:nvPr/>
        </p:nvSpPr>
        <p:spPr bwMode="auto">
          <a:xfrm>
            <a:off x="3059113" y="3141663"/>
            <a:ext cx="1535112" cy="769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1430" tIns="45715" rIns="91430" bIns="45715">
            <a:spAutoFit/>
          </a:bodyPr>
          <a:lstStyle/>
          <a:p>
            <a:pPr marL="342900" indent="-342900" fontAlgn="auto">
              <a:spcBef>
                <a:spcPts val="0"/>
              </a:spcBef>
              <a:spcAft>
                <a:spcPts val="0"/>
              </a:spcAft>
              <a:buClr>
                <a:schemeClr val="bg2"/>
              </a:buClr>
              <a:buSzPct val="75000"/>
              <a:buFont typeface="Wingdings" panose="05000000000000000000" charset="0"/>
              <a:buNone/>
              <a:defRPr/>
            </a:pPr>
            <a:r>
              <a:rPr lang="en-US" sz="2000" dirty="0" err="1">
                <a:latin typeface="Times New Roman" panose="02020603050405020304" pitchFamily="18" charset="0"/>
                <a:ea typeface="+mn-ea"/>
              </a:rPr>
              <a:t>Viewsonic无</a:t>
            </a:r>
            <a:endParaRPr lang="en-US" altLang="zh-CN" sz="2000" dirty="0">
              <a:latin typeface="Times New Roman" panose="02020603050405020304" pitchFamily="18" charset="0"/>
              <a:ea typeface="+mn-ea"/>
            </a:endParaRPr>
          </a:p>
          <a:p>
            <a:pPr marL="342900" indent="-342900" fontAlgn="auto">
              <a:spcBef>
                <a:spcPts val="0"/>
              </a:spcBef>
              <a:spcAft>
                <a:spcPts val="0"/>
              </a:spcAft>
              <a:buClr>
                <a:schemeClr val="bg2"/>
              </a:buClr>
              <a:buSzPct val="75000"/>
              <a:buFont typeface="Wingdings" panose="05000000000000000000" charset="0"/>
              <a:buNone/>
              <a:defRPr/>
            </a:pPr>
            <a:r>
              <a:rPr lang="en-US" sz="2000" dirty="0">
                <a:latin typeface="Times New Roman" panose="02020603050405020304" pitchFamily="18" charset="0"/>
                <a:ea typeface="+mn-ea"/>
              </a:rPr>
              <a:t>线遥控平板 </a:t>
            </a:r>
            <a:endParaRPr lang="en-US" altLang="zh-CN" sz="2000" dirty="0">
              <a:latin typeface="Times New Roman" panose="02020603050405020304" pitchFamily="18" charset="0"/>
              <a:ea typeface="+mn-ea"/>
            </a:endParaRPr>
          </a:p>
        </p:txBody>
      </p:sp>
      <p:pic>
        <p:nvPicPr>
          <p:cNvPr id="60428" name="Picture 12" descr="nigerian-machine"/>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643438" y="4437063"/>
            <a:ext cx="1512887" cy="1177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5405" name="Rectangle 13"/>
          <p:cNvSpPr>
            <a:spLocks noChangeArrowheads="1"/>
          </p:cNvSpPr>
          <p:nvPr/>
        </p:nvSpPr>
        <p:spPr bwMode="auto">
          <a:xfrm>
            <a:off x="3419475" y="5734050"/>
            <a:ext cx="22923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1430" tIns="45715" rIns="91430" bIns="45715">
            <a:spAutoFit/>
          </a:bodyPr>
          <a:lstStyle/>
          <a:p>
            <a:pPr marL="342900" indent="-342900" fontAlgn="auto">
              <a:spcBef>
                <a:spcPts val="0"/>
              </a:spcBef>
              <a:spcAft>
                <a:spcPts val="0"/>
              </a:spcAft>
              <a:buClr>
                <a:schemeClr val="bg2"/>
              </a:buClr>
              <a:buSzPct val="75000"/>
              <a:buFont typeface="Wingdings" panose="05000000000000000000" charset="0"/>
              <a:buNone/>
              <a:defRPr/>
            </a:pPr>
            <a:r>
              <a:rPr lang="zh-CN" altLang="en-US">
                <a:latin typeface="Times New Roman" panose="02020603050405020304" pitchFamily="18" charset="0"/>
                <a:ea typeface="+mn-ea"/>
              </a:rPr>
              <a:t>人人电脑计划</a:t>
            </a:r>
            <a:r>
              <a:rPr lang="en-US" altLang="zh-CN">
                <a:latin typeface="Times New Roman" panose="02020603050405020304" pitchFamily="18" charset="0"/>
                <a:ea typeface="+mn-ea"/>
              </a:rPr>
              <a:t>(OLPC)</a:t>
            </a:r>
            <a:endParaRPr lang="en-US" altLang="zh-CN">
              <a:latin typeface="Times New Roman" panose="02020603050405020304" pitchFamily="18" charset="0"/>
              <a:ea typeface="+mn-ea"/>
            </a:endParaRPr>
          </a:p>
        </p:txBody>
      </p:sp>
      <p:pic>
        <p:nvPicPr>
          <p:cNvPr id="60430" name="Picture 14" descr="dual-screen-laptop"/>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23850" y="4005263"/>
            <a:ext cx="2808288" cy="160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5407" name="Rectangle 15"/>
          <p:cNvSpPr>
            <a:spLocks noChangeArrowheads="1"/>
          </p:cNvSpPr>
          <p:nvPr/>
        </p:nvSpPr>
        <p:spPr bwMode="auto">
          <a:xfrm>
            <a:off x="0" y="5661025"/>
            <a:ext cx="2800350"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1430" tIns="45715" rIns="91430" bIns="45715">
            <a:spAutoFit/>
          </a:bodyPr>
          <a:lstStyle/>
          <a:p>
            <a:pPr marL="342900" indent="-342900" fontAlgn="auto">
              <a:spcBef>
                <a:spcPts val="0"/>
              </a:spcBef>
              <a:spcAft>
                <a:spcPts val="0"/>
              </a:spcAft>
              <a:buClr>
                <a:schemeClr val="bg2"/>
              </a:buClr>
              <a:buSzPct val="75000"/>
              <a:buFont typeface="Wingdings" panose="05000000000000000000" charset="0"/>
              <a:buNone/>
              <a:defRPr/>
            </a:pPr>
            <a:r>
              <a:rPr lang="zh-CN" altLang="en-US" dirty="0">
                <a:latin typeface="Times New Roman" panose="02020603050405020304" pitchFamily="18" charset="0"/>
                <a:ea typeface="+mn-ea"/>
              </a:rPr>
              <a:t>「</a:t>
            </a:r>
            <a:r>
              <a:rPr lang="zh-CN" altLang="en-US" sz="2000" dirty="0">
                <a:latin typeface="Times New Roman" panose="02020603050405020304" pitchFamily="18" charset="0"/>
                <a:ea typeface="+mn-ea"/>
              </a:rPr>
              <a:t>双屏幕」笔记本电脑</a:t>
            </a:r>
            <a:endParaRPr lang="zh-CN" altLang="en-US" sz="2000" dirty="0">
              <a:latin typeface="Times New Roman" panose="02020603050405020304" pitchFamily="18" charset="0"/>
              <a:ea typeface="+mn-ea"/>
            </a:endParaRPr>
          </a:p>
        </p:txBody>
      </p:sp>
      <p:pic>
        <p:nvPicPr>
          <p:cNvPr id="60432" name="Picture 16" descr="olpc-hands-on-sm"/>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708400" y="4437063"/>
            <a:ext cx="1117600" cy="1154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fade/>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42" name="Rectangle 2"/>
          <p:cNvSpPr>
            <a:spLocks noGrp="1" noChangeArrowheads="1"/>
          </p:cNvSpPr>
          <p:nvPr>
            <p:ph type="title"/>
          </p:nvPr>
        </p:nvSpPr>
        <p:spPr>
          <a:xfrm>
            <a:off x="468313" y="188913"/>
            <a:ext cx="7004050" cy="954087"/>
          </a:xfrm>
          <a:extLst>
            <a:ext uri="{91240B29-F687-4F45-9708-019B960494DF}">
              <a14:hiddenLine xmlns:a14="http://schemas.microsoft.com/office/drawing/2010/main" w="9525">
                <a:solidFill>
                  <a:schemeClr val="tx1"/>
                </a:solidFill>
                <a:prstDash val="solid"/>
                <a:miter lim="800000"/>
                <a:headEnd/>
                <a:tailEn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rtlCol="0"/>
          <a:lstStyle/>
          <a:p>
            <a:pPr fontAlgn="auto">
              <a:spcAft>
                <a:spcPts val="0"/>
              </a:spcAft>
              <a:defRPr/>
            </a:pPr>
            <a:r>
              <a:rPr lang="zh-CN" altLang="en-US" b="1" dirty="0">
                <a:solidFill>
                  <a:srgbClr val="0000FF"/>
                </a:solidFill>
                <a:ea typeface="黑体" panose="02010600030101010101" pitchFamily="49" charset="-122"/>
                <a:cs typeface="黑体" panose="02010600030101010101" pitchFamily="49" charset="-122"/>
              </a:rPr>
              <a:t>计算机系统的创新：</a:t>
            </a:r>
            <a:r>
              <a:rPr lang="en-US" altLang="zh-CN" b="1" dirty="0">
                <a:solidFill>
                  <a:srgbClr val="0000FF"/>
                </a:solidFill>
                <a:ea typeface="黑体" panose="02010600030101010101" pitchFamily="49" charset="-122"/>
                <a:cs typeface="黑体" panose="02010600030101010101" pitchFamily="49" charset="-122"/>
              </a:rPr>
              <a:t> UMPC</a:t>
            </a:r>
            <a:endParaRPr lang="en-US" altLang="zh-CN" b="1" dirty="0">
              <a:solidFill>
                <a:srgbClr val="0000FF"/>
              </a:solidFill>
              <a:ea typeface="黑体" panose="02010600030101010101" pitchFamily="49" charset="-122"/>
              <a:cs typeface="黑体" panose="02010600030101010101" pitchFamily="49" charset="-122"/>
            </a:endParaRPr>
          </a:p>
        </p:txBody>
      </p:sp>
      <p:sp>
        <p:nvSpPr>
          <p:cNvPr id="317443" name="Rectangle 3" descr="Rectangle: Click to edit Master text styles&#10;Second level&#10;Third level&#10;Fourth level&#10;Fifth level"/>
          <p:cNvSpPr>
            <a:spLocks noGrp="1" noChangeArrowheads="1"/>
          </p:cNvSpPr>
          <p:nvPr>
            <p:ph type="body" idx="1"/>
          </p:nvPr>
        </p:nvSpPr>
        <p:spPr>
          <a:xfrm>
            <a:off x="539750" y="1628775"/>
            <a:ext cx="4176713" cy="2073275"/>
          </a:xfrm>
          <a:extLst>
            <a:ext uri="{91240B29-F687-4F45-9708-019B960494DF}">
              <a14:hiddenLine xmlns:a14="http://schemas.microsoft.com/office/drawing/2010/main" w="9525">
                <a:solidFill>
                  <a:schemeClr val="tx1"/>
                </a:solidFill>
                <a:prstDash val="solid"/>
                <a:miter lim="800000"/>
                <a:headEnd/>
                <a:tailEn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rtlCol="0">
            <a:normAutofit lnSpcReduction="10000"/>
          </a:bodyPr>
          <a:lstStyle/>
          <a:p>
            <a:pPr fontAlgn="auto">
              <a:lnSpc>
                <a:spcPct val="110000"/>
              </a:lnSpc>
              <a:spcAft>
                <a:spcPts val="0"/>
              </a:spcAft>
              <a:buFont typeface="Wingdings" panose="05000000000000000000" charset="0"/>
              <a:buChar char="p"/>
              <a:defRPr/>
            </a:pPr>
            <a:r>
              <a:rPr lang="en-US" altLang="zh-CN" sz="2400" dirty="0">
                <a:solidFill>
                  <a:schemeClr val="tx2"/>
                </a:solidFill>
                <a:latin typeface="宋体" panose="02010600030101010101" pitchFamily="2" charset="-122"/>
              </a:rPr>
              <a:t>Ultra-Mobile PC</a:t>
            </a:r>
            <a:endParaRPr lang="en-US" altLang="zh-CN" sz="2400" dirty="0">
              <a:solidFill>
                <a:schemeClr val="tx2"/>
              </a:solidFill>
              <a:latin typeface="宋体" panose="02010600030101010101" pitchFamily="2" charset="-122"/>
            </a:endParaRPr>
          </a:p>
          <a:p>
            <a:pPr lvl="1" fontAlgn="auto">
              <a:lnSpc>
                <a:spcPct val="110000"/>
              </a:lnSpc>
              <a:spcAft>
                <a:spcPts val="0"/>
              </a:spcAft>
              <a:buFont typeface="Wingdings" panose="05000000000000000000" charset="0"/>
              <a:buChar char="p"/>
              <a:defRPr/>
            </a:pPr>
            <a:r>
              <a:rPr lang="zh-CN" altLang="en-US" sz="2000" b="1" dirty="0">
                <a:solidFill>
                  <a:schemeClr val="tx2"/>
                </a:solidFill>
                <a:latin typeface="宋体" panose="02010600030101010101" pitchFamily="2" charset="-122"/>
              </a:rPr>
              <a:t>网络、</a:t>
            </a:r>
            <a:r>
              <a:rPr lang="en-US" altLang="zh-CN" sz="2000" b="1" dirty="0">
                <a:solidFill>
                  <a:schemeClr val="tx2"/>
                </a:solidFill>
                <a:latin typeface="宋体" panose="02010600030101010101" pitchFamily="2" charset="-122"/>
              </a:rPr>
              <a:t>GPS</a:t>
            </a:r>
            <a:r>
              <a:rPr lang="zh-CN" altLang="en-US" sz="2000" b="1" dirty="0">
                <a:solidFill>
                  <a:schemeClr val="tx2"/>
                </a:solidFill>
                <a:latin typeface="宋体" panose="02010600030101010101" pitchFamily="2" charset="-122"/>
              </a:rPr>
              <a:t>、键盘或屏幕手写</a:t>
            </a:r>
            <a:endParaRPr lang="en-US" altLang="zh-CN" sz="2000" b="1" dirty="0">
              <a:solidFill>
                <a:schemeClr val="tx2"/>
              </a:solidFill>
              <a:latin typeface="宋体" panose="02010600030101010101" pitchFamily="2" charset="-122"/>
            </a:endParaRPr>
          </a:p>
          <a:p>
            <a:pPr fontAlgn="auto">
              <a:lnSpc>
                <a:spcPct val="110000"/>
              </a:lnSpc>
              <a:spcAft>
                <a:spcPts val="0"/>
              </a:spcAft>
              <a:buFont typeface="Wingdings" panose="05000000000000000000" charset="0"/>
              <a:buChar char="p"/>
              <a:defRPr/>
            </a:pPr>
            <a:r>
              <a:rPr lang="en-US" altLang="zh-CN" sz="2400" dirty="0">
                <a:solidFill>
                  <a:schemeClr val="tx2"/>
                </a:solidFill>
                <a:latin typeface="宋体" panose="02010600030101010101" pitchFamily="2" charset="-122"/>
              </a:rPr>
              <a:t>Netbook</a:t>
            </a:r>
            <a:endParaRPr lang="en-US" altLang="zh-CN" sz="2400" dirty="0">
              <a:solidFill>
                <a:schemeClr val="tx2"/>
              </a:solidFill>
              <a:latin typeface="宋体" panose="02010600030101010101" pitchFamily="2" charset="-122"/>
            </a:endParaRPr>
          </a:p>
          <a:p>
            <a:pPr fontAlgn="auto">
              <a:lnSpc>
                <a:spcPct val="110000"/>
              </a:lnSpc>
              <a:spcAft>
                <a:spcPts val="0"/>
              </a:spcAft>
              <a:buFont typeface="Wingdings" panose="05000000000000000000" charset="0"/>
              <a:buChar char="p"/>
              <a:defRPr/>
            </a:pPr>
            <a:r>
              <a:rPr lang="en-US" altLang="zh-CN" sz="2400" dirty="0">
                <a:solidFill>
                  <a:schemeClr val="tx2"/>
                </a:solidFill>
                <a:latin typeface="宋体" panose="02010600030101010101" pitchFamily="2" charset="-122"/>
              </a:rPr>
              <a:t>MID: Mobile Internet Device</a:t>
            </a:r>
            <a:endParaRPr lang="en-US" altLang="zh-CN" sz="2400" dirty="0">
              <a:solidFill>
                <a:schemeClr val="tx2"/>
              </a:solidFill>
              <a:latin typeface="宋体" panose="02010600030101010101" pitchFamily="2" charset="-122"/>
            </a:endParaRPr>
          </a:p>
        </p:txBody>
      </p:sp>
      <p:pic>
        <p:nvPicPr>
          <p:cNvPr id="61444" name="Picture 4" descr="1">
            <a:hlinkClick r:id="rId1"/>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88125" y="2492375"/>
            <a:ext cx="2374900" cy="1801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445" name="Rectangle 5"/>
          <p:cNvSpPr>
            <a:spLocks noChangeArrowheads="1"/>
          </p:cNvSpPr>
          <p:nvPr/>
        </p:nvSpPr>
        <p:spPr bwMode="auto">
          <a:xfrm>
            <a:off x="6878320" y="6182995"/>
            <a:ext cx="1869440" cy="36703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91430" tIns="45715" rIns="91430" bIns="45715">
            <a:spAutoFit/>
          </a:bodyPr>
          <a:lstStyle/>
          <a:p>
            <a:pPr marL="342900" indent="-342900" fontAlgn="auto">
              <a:spcBef>
                <a:spcPts val="0"/>
              </a:spcBef>
              <a:spcAft>
                <a:spcPts val="0"/>
              </a:spcAft>
              <a:buClr>
                <a:schemeClr val="bg2"/>
              </a:buClr>
              <a:buSzPct val="75000"/>
              <a:buFont typeface="Wingdings" panose="05000000000000000000" charset="0"/>
              <a:buNone/>
              <a:defRPr/>
            </a:pPr>
            <a:r>
              <a:rPr lang="en-US" dirty="0">
                <a:latin typeface="Times New Roman" panose="02020603050405020304" pitchFamily="18" charset="0"/>
                <a:ea typeface="+mn-ea"/>
              </a:rPr>
              <a:t>HTC Athena </a:t>
            </a:r>
            <a:endParaRPr lang="en-US" altLang="zh-CN" dirty="0">
              <a:latin typeface="Times New Roman" panose="02020603050405020304" pitchFamily="18" charset="0"/>
              <a:ea typeface="+mn-ea"/>
            </a:endParaRPr>
          </a:p>
        </p:txBody>
      </p:sp>
      <p:pic>
        <p:nvPicPr>
          <p:cNvPr id="61446" name="Picture 6" descr="Thumb560x420-htc_athena_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32588" y="4437063"/>
            <a:ext cx="2160587" cy="1620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447" name="Rectangle 7"/>
          <p:cNvSpPr>
            <a:spLocks noChangeArrowheads="1"/>
          </p:cNvSpPr>
          <p:nvPr/>
        </p:nvSpPr>
        <p:spPr bwMode="auto">
          <a:xfrm>
            <a:off x="6804025" y="3716338"/>
            <a:ext cx="14128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1430" tIns="45715" rIns="91430" bIns="45715">
            <a:spAutoFit/>
          </a:bodyPr>
          <a:lstStyle/>
          <a:p>
            <a:pPr marL="342900" indent="-342900" fontAlgn="auto">
              <a:spcBef>
                <a:spcPts val="0"/>
              </a:spcBef>
              <a:spcAft>
                <a:spcPts val="0"/>
              </a:spcAft>
              <a:buClr>
                <a:schemeClr val="bg2"/>
              </a:buClr>
              <a:buSzPct val="75000"/>
              <a:buFont typeface="Wingdings" panose="05000000000000000000" charset="0"/>
              <a:buNone/>
              <a:defRPr/>
            </a:pPr>
            <a:r>
              <a:rPr lang="en-US">
                <a:latin typeface="Times New Roman" panose="02020603050405020304" pitchFamily="18" charset="0"/>
                <a:ea typeface="+mn-ea"/>
              </a:rPr>
              <a:t>大同UMPC</a:t>
            </a:r>
            <a:endParaRPr lang="en-US" altLang="zh-CN">
              <a:latin typeface="Times New Roman" panose="02020603050405020304" pitchFamily="18" charset="0"/>
              <a:ea typeface="+mn-ea"/>
            </a:endParaRPr>
          </a:p>
        </p:txBody>
      </p:sp>
      <p:pic>
        <p:nvPicPr>
          <p:cNvPr id="61448" name="Picture 8" descr="oqo_model02_thumbs_menu">
            <a:hlinkClick r:id="rId4"/>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40425" y="1052513"/>
            <a:ext cx="2089150" cy="1766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49" name="Picture 10" descr="sony_umpc_22"/>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164013" y="1844675"/>
            <a:ext cx="2208212" cy="2365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50" name="Picture 11" descr="idf6_9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55650" y="3789363"/>
            <a:ext cx="2952750" cy="2214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452" name="Text Box 12"/>
          <p:cNvSpPr txBox="1">
            <a:spLocks noChangeArrowheads="1"/>
          </p:cNvSpPr>
          <p:nvPr/>
        </p:nvSpPr>
        <p:spPr bwMode="auto">
          <a:xfrm>
            <a:off x="8101013" y="260350"/>
            <a:ext cx="8636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1430" tIns="45715" rIns="91430" bIns="45715">
            <a:spAutoFit/>
          </a:bodyPr>
          <a:lstStyle>
            <a:lvl1pPr marL="342900" indent="-342900">
              <a:spcBef>
                <a:spcPct val="0"/>
              </a:spcBef>
              <a:defRPr>
                <a:solidFill>
                  <a:schemeClr val="tx1"/>
                </a:solidFill>
                <a:latin typeface="Arial" panose="020B0604020202020204" pitchFamily="34" charset="0"/>
                <a:ea typeface="宋体" panose="02010600030101010101" pitchFamily="2" charset="-122"/>
                <a:cs typeface="宋体" panose="02010600030101010101" pitchFamily="2" charset="-122"/>
              </a:defRPr>
            </a:lvl1pPr>
            <a:lvl2pPr>
              <a:spcBef>
                <a:spcPct val="0"/>
              </a:spcBef>
              <a:defRPr>
                <a:solidFill>
                  <a:schemeClr val="tx1"/>
                </a:solidFill>
                <a:latin typeface="Arial" panose="020B0604020202020204" pitchFamily="34" charset="0"/>
                <a:ea typeface="宋体" panose="02010600030101010101" pitchFamily="2" charset="-122"/>
              </a:defRPr>
            </a:lvl2pPr>
            <a:lvl3pPr>
              <a:spcBef>
                <a:spcPct val="0"/>
              </a:spcBef>
              <a:defRPr>
                <a:solidFill>
                  <a:schemeClr val="tx1"/>
                </a:solidFill>
                <a:latin typeface="Arial" panose="020B0604020202020204" pitchFamily="34" charset="0"/>
                <a:ea typeface="宋体" panose="02010600030101010101" pitchFamily="2" charset="-122"/>
              </a:defRPr>
            </a:lvl3pPr>
            <a:lvl4pPr>
              <a:spcBef>
                <a:spcPct val="0"/>
              </a:spcBef>
              <a:defRPr>
                <a:solidFill>
                  <a:schemeClr val="tx1"/>
                </a:solidFill>
                <a:latin typeface="Arial" panose="020B0604020202020204" pitchFamily="34" charset="0"/>
                <a:ea typeface="宋体" panose="02010600030101010101" pitchFamily="2" charset="-122"/>
              </a:defRPr>
            </a:lvl4pPr>
            <a:lvl5pPr>
              <a:spcBef>
                <a:spcPct val="0"/>
              </a:spcBef>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auto">
              <a:spcBef>
                <a:spcPct val="50000"/>
              </a:spcBef>
              <a:spcAft>
                <a:spcPts val="0"/>
              </a:spcAft>
              <a:buClr>
                <a:schemeClr val="bg2"/>
              </a:buClr>
              <a:buSzPct val="75000"/>
              <a:buFont typeface="Wingdings" panose="05000000000000000000" charset="0"/>
              <a:buNone/>
              <a:defRPr/>
            </a:pPr>
            <a:r>
              <a:rPr lang="en-US" altLang="zh-CN">
                <a:latin typeface="Times New Roman" panose="02020603050405020304" pitchFamily="18" charset="0"/>
              </a:rPr>
              <a:t>Sony</a:t>
            </a:r>
            <a:endParaRPr lang="en-US" altLang="zh-CN">
              <a:latin typeface="Times New Roman" panose="02020603050405020304" pitchFamily="18" charset="0"/>
            </a:endParaRPr>
          </a:p>
        </p:txBody>
      </p:sp>
      <p:pic>
        <p:nvPicPr>
          <p:cNvPr id="61452" name="Picture 13" descr="umpc-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851275" y="4221163"/>
            <a:ext cx="2663825" cy="1997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p:cNvSpPr>
          <p:nvPr>
            <p:ph type="title"/>
          </p:nvPr>
        </p:nvSpPr>
        <p:spPr>
          <a:xfrm>
            <a:off x="468313" y="188913"/>
            <a:ext cx="7004050" cy="954087"/>
          </a:xfrm>
        </p:spPr>
        <p:txBody>
          <a:bodyPr/>
          <a:lstStyle/>
          <a:p>
            <a:pPr eaLnBrk="1" hangingPunct="1"/>
            <a:r>
              <a:rPr lang="zh-CN" altLang="en-US" sz="4400" b="1" smtClean="0">
                <a:solidFill>
                  <a:srgbClr val="4BACC6"/>
                </a:solidFill>
              </a:rPr>
              <a:t>两大分支</a:t>
            </a:r>
            <a:endParaRPr lang="zh-CN" altLang="en-US" sz="4400" b="1" smtClean="0">
              <a:solidFill>
                <a:srgbClr val="4BACC6"/>
              </a:solidFill>
            </a:endParaRPr>
          </a:p>
        </p:txBody>
      </p:sp>
      <p:pic>
        <p:nvPicPr>
          <p:cNvPr id="34819" name="Picture 6"/>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8420" y="1346835"/>
            <a:ext cx="8878570" cy="52273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slow">
    <p:fade/>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2"/>
          <p:cNvSpPr>
            <a:spLocks noChangeArrowheads="1"/>
          </p:cNvSpPr>
          <p:nvPr/>
        </p:nvSpPr>
        <p:spPr bwMode="auto">
          <a:xfrm>
            <a:off x="468313" y="0"/>
            <a:ext cx="5543550" cy="990600"/>
          </a:xfrm>
          <a:prstGeom prst="rect">
            <a:avLst/>
          </a:prstGeom>
          <a:noFill/>
          <a:ln>
            <a:noFill/>
          </a:ln>
          <a:effectLst/>
          <a:extLst>
            <a:ext uri="{909E8E84-426E-40DD-AFC4-6F175D3DCCD1}">
              <a14:hiddenFill xmlns:a14="http://schemas.microsoft.com/office/drawing/2010/main">
                <a:solidFill>
                  <a:srgbClr val="FF9900"/>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0" tIns="45715" rIns="91430" bIns="45715" anchor="b"/>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3200" b="1">
                <a:solidFill>
                  <a:srgbClr val="0000FF"/>
                </a:solidFill>
                <a:ea typeface="黑体" panose="02010600030101010101" pitchFamily="49" charset="-122"/>
              </a:rPr>
              <a:t>嵌入式技术的应用－手机</a:t>
            </a:r>
            <a:endParaRPr lang="zh-CN" altLang="en-US" sz="3200" b="1">
              <a:solidFill>
                <a:srgbClr val="0000FF"/>
              </a:solidFill>
              <a:ea typeface="黑体" panose="02010600030101010101" pitchFamily="49" charset="-122"/>
            </a:endParaRPr>
          </a:p>
        </p:txBody>
      </p:sp>
      <p:pic>
        <p:nvPicPr>
          <p:cNvPr id="62467" name="Picture 24" descr="kt-ann"/>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732588" y="3068638"/>
            <a:ext cx="2266950" cy="2474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468" name="Text Box 25"/>
          <p:cNvSpPr txBox="1">
            <a:spLocks noChangeArrowheads="1"/>
          </p:cNvSpPr>
          <p:nvPr/>
        </p:nvSpPr>
        <p:spPr bwMode="auto">
          <a:xfrm>
            <a:off x="6767513" y="5432425"/>
            <a:ext cx="2376487" cy="779463"/>
          </a:xfrm>
          <a:prstGeom prst="rect">
            <a:avLst/>
          </a:prstGeom>
          <a:noFill/>
          <a:ln>
            <a:noFill/>
          </a:ln>
          <a:effectLst/>
          <a:extLst>
            <a:ext uri="{909E8E84-426E-40DD-AFC4-6F175D3DCCD1}">
              <a14:hiddenFill xmlns:a14="http://schemas.microsoft.com/office/drawing/2010/main">
                <a:solidFill>
                  <a:srgbClr val="FF9900"/>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0" tIns="45715" rIns="91430" bIns="45715">
            <a:spAutoFit/>
          </a:bodyPr>
          <a:lstStyle>
            <a:lvl1pPr marL="342900" indent="-342900"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50000"/>
              </a:spcBef>
              <a:buClr>
                <a:schemeClr val="bg2"/>
              </a:buClr>
              <a:buSzPct val="75000"/>
              <a:buFont typeface="Wingdings" panose="05000000000000000000" pitchFamily="2" charset="2"/>
              <a:buNone/>
            </a:pPr>
            <a:r>
              <a:rPr lang="zh-CN" altLang="en-US">
                <a:solidFill>
                  <a:srgbClr val="000000"/>
                </a:solidFill>
                <a:latin typeface="Times New Roman" panose="02020603050405020304" pitchFamily="18" charset="0"/>
              </a:rPr>
              <a:t>韩国电信手机</a:t>
            </a:r>
            <a:r>
              <a:rPr lang="en-US" altLang="zh-CN">
                <a:solidFill>
                  <a:srgbClr val="000000"/>
                </a:solidFill>
                <a:latin typeface="Times New Roman" panose="02020603050405020304" pitchFamily="18" charset="0"/>
              </a:rPr>
              <a:t>/</a:t>
            </a:r>
            <a:r>
              <a:rPr lang="zh-CN" altLang="en-US">
                <a:solidFill>
                  <a:srgbClr val="000000"/>
                </a:solidFill>
                <a:latin typeface="Times New Roman" panose="02020603050405020304" pitchFamily="18" charset="0"/>
              </a:rPr>
              <a:t>电视遥</a:t>
            </a:r>
            <a:endParaRPr lang="zh-CN" altLang="en-US">
              <a:solidFill>
                <a:srgbClr val="000000"/>
              </a:solidFill>
              <a:latin typeface="Times New Roman" panose="02020603050405020304" pitchFamily="18" charset="0"/>
            </a:endParaRPr>
          </a:p>
          <a:p>
            <a:pPr eaLnBrk="1" hangingPunct="1">
              <a:spcBef>
                <a:spcPct val="50000"/>
              </a:spcBef>
              <a:buClr>
                <a:schemeClr val="bg2"/>
              </a:buClr>
              <a:buSzPct val="75000"/>
              <a:buFont typeface="Wingdings" panose="05000000000000000000" pitchFamily="2" charset="2"/>
              <a:buNone/>
            </a:pPr>
            <a:r>
              <a:rPr lang="zh-CN" altLang="en-US">
                <a:solidFill>
                  <a:srgbClr val="000000"/>
                </a:solidFill>
                <a:latin typeface="Times New Roman" panose="02020603050405020304" pitchFamily="18" charset="0"/>
              </a:rPr>
              <a:t>控器二合一产品</a:t>
            </a:r>
            <a:endParaRPr lang="zh-CN" altLang="en-US">
              <a:solidFill>
                <a:srgbClr val="000000"/>
              </a:solidFill>
              <a:latin typeface="Times New Roman" panose="02020603050405020304" pitchFamily="18" charset="0"/>
            </a:endParaRPr>
          </a:p>
        </p:txBody>
      </p:sp>
      <p:pic>
        <p:nvPicPr>
          <p:cNvPr id="62469" name="Picture 26" descr="2-1-07-sony-ericsson-multimedia-crad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68763" y="3213100"/>
            <a:ext cx="2376487" cy="2317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470" name="Text Box 27"/>
          <p:cNvSpPr txBox="1">
            <a:spLocks noChangeArrowheads="1"/>
          </p:cNvSpPr>
          <p:nvPr/>
        </p:nvSpPr>
        <p:spPr bwMode="auto">
          <a:xfrm>
            <a:off x="3708400" y="5576888"/>
            <a:ext cx="3097213" cy="779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0" tIns="45715" rIns="91430" bIns="45715">
            <a:spAutoFit/>
          </a:bodyPr>
          <a:lstStyle>
            <a:lvl1pPr marL="342900" indent="-342900"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50000"/>
              </a:spcBef>
              <a:buClr>
                <a:schemeClr val="bg2"/>
              </a:buClr>
              <a:buSzPct val="75000"/>
              <a:buFont typeface="Wingdings" panose="05000000000000000000" pitchFamily="2" charset="2"/>
              <a:buNone/>
            </a:pPr>
            <a:r>
              <a:rPr lang="en-US" altLang="zh-CN">
                <a:solidFill>
                  <a:srgbClr val="000000"/>
                </a:solidFill>
                <a:latin typeface="Times New Roman" panose="02020603050405020304" pitchFamily="18" charset="0"/>
              </a:rPr>
              <a:t>Sony Ericsson</a:t>
            </a:r>
            <a:r>
              <a:rPr lang="zh-CN" altLang="en-US">
                <a:solidFill>
                  <a:srgbClr val="000000"/>
                </a:solidFill>
                <a:latin typeface="Times New Roman" panose="02020603050405020304" pitchFamily="18" charset="0"/>
              </a:rPr>
              <a:t>超小型手机电</a:t>
            </a:r>
            <a:endParaRPr lang="zh-CN" altLang="en-US">
              <a:solidFill>
                <a:srgbClr val="000000"/>
              </a:solidFill>
              <a:latin typeface="Times New Roman" panose="02020603050405020304" pitchFamily="18" charset="0"/>
            </a:endParaRPr>
          </a:p>
          <a:p>
            <a:pPr eaLnBrk="1" hangingPunct="1">
              <a:spcBef>
                <a:spcPct val="50000"/>
              </a:spcBef>
              <a:buClr>
                <a:schemeClr val="bg2"/>
              </a:buClr>
              <a:buSzPct val="75000"/>
              <a:buFont typeface="Wingdings" panose="05000000000000000000" pitchFamily="2" charset="2"/>
              <a:buNone/>
            </a:pPr>
            <a:r>
              <a:rPr lang="zh-CN" altLang="en-US">
                <a:solidFill>
                  <a:srgbClr val="000000"/>
                </a:solidFill>
                <a:latin typeface="Times New Roman" panose="02020603050405020304" pitchFamily="18" charset="0"/>
              </a:rPr>
              <a:t>脑手机放在底座上成为电脑</a:t>
            </a:r>
            <a:endParaRPr lang="zh-CN" altLang="en-US">
              <a:solidFill>
                <a:srgbClr val="000000"/>
              </a:solidFill>
              <a:latin typeface="Times New Roman" panose="02020603050405020304" pitchFamily="18" charset="0"/>
            </a:endParaRPr>
          </a:p>
        </p:txBody>
      </p:sp>
      <p:pic>
        <p:nvPicPr>
          <p:cNvPr id="62471" name="Picture 28" descr="04_e90-440pxl">
            <a:hlinkClick r:id="rId3"/>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492500" y="1484313"/>
            <a:ext cx="2735263" cy="204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72" name="Picture 29" descr="219002033_dfdabde2ef">
            <a:hlinkClick r:id="rId5"/>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32588" y="1298575"/>
            <a:ext cx="2197100" cy="165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473" name="Text Box 30"/>
          <p:cNvSpPr txBox="1">
            <a:spLocks noChangeArrowheads="1"/>
          </p:cNvSpPr>
          <p:nvPr/>
        </p:nvSpPr>
        <p:spPr bwMode="auto">
          <a:xfrm>
            <a:off x="6372225" y="2990850"/>
            <a:ext cx="2376488" cy="366713"/>
          </a:xfrm>
          <a:prstGeom prst="rect">
            <a:avLst/>
          </a:prstGeom>
          <a:noFill/>
          <a:ln>
            <a:noFill/>
          </a:ln>
          <a:effectLst/>
          <a:extLst>
            <a:ext uri="{909E8E84-426E-40DD-AFC4-6F175D3DCCD1}">
              <a14:hiddenFill xmlns:a14="http://schemas.microsoft.com/office/drawing/2010/main">
                <a:solidFill>
                  <a:srgbClr val="FF9900"/>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0" tIns="45715" rIns="91430" bIns="45715">
            <a:spAutoFit/>
          </a:bodyPr>
          <a:lstStyle>
            <a:lvl1pPr marL="342900" indent="-342900"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50000"/>
              </a:spcBef>
              <a:buClr>
                <a:schemeClr val="bg2"/>
              </a:buClr>
              <a:buSzPct val="75000"/>
              <a:buFont typeface="Wingdings" panose="05000000000000000000" pitchFamily="2" charset="2"/>
              <a:buNone/>
            </a:pPr>
            <a:r>
              <a:rPr lang="en-US" altLang="zh-CN">
                <a:solidFill>
                  <a:srgbClr val="000000"/>
                </a:solidFill>
                <a:latin typeface="Times New Roman" panose="02020603050405020304" pitchFamily="18" charset="0"/>
              </a:rPr>
              <a:t>Nokia</a:t>
            </a:r>
            <a:r>
              <a:rPr lang="zh-CN" altLang="en-US">
                <a:solidFill>
                  <a:srgbClr val="000000"/>
                </a:solidFill>
                <a:latin typeface="Times New Roman" panose="02020603050405020304" pitchFamily="18" charset="0"/>
              </a:rPr>
              <a:t>手机户外音响</a:t>
            </a:r>
            <a:endParaRPr lang="zh-CN" altLang="en-US">
              <a:solidFill>
                <a:srgbClr val="000000"/>
              </a:solidFill>
              <a:latin typeface="Times New Roman" panose="02020603050405020304" pitchFamily="18" charset="0"/>
            </a:endParaRPr>
          </a:p>
        </p:txBody>
      </p:sp>
      <p:sp>
        <p:nvSpPr>
          <p:cNvPr id="62474" name="Rectangle 31"/>
          <p:cNvSpPr>
            <a:spLocks noChangeArrowheads="1"/>
          </p:cNvSpPr>
          <p:nvPr/>
        </p:nvSpPr>
        <p:spPr bwMode="auto">
          <a:xfrm>
            <a:off x="323850" y="5888038"/>
            <a:ext cx="2851150" cy="366712"/>
          </a:xfrm>
          <a:prstGeom prst="rect">
            <a:avLst/>
          </a:prstGeom>
          <a:noFill/>
          <a:ln>
            <a:noFill/>
          </a:ln>
          <a:effectLst/>
          <a:extLst>
            <a:ext uri="{909E8E84-426E-40DD-AFC4-6F175D3DCCD1}">
              <a14:hiddenFill xmlns:a14="http://schemas.microsoft.com/office/drawing/2010/main">
                <a:solidFill>
                  <a:srgbClr val="FF9900"/>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0" tIns="45715" rIns="91430" bIns="45715">
            <a:spAutoFit/>
          </a:bodyPr>
          <a:lstStyle>
            <a:lvl1pPr marL="342900" indent="-342900"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Clr>
                <a:schemeClr val="bg2"/>
              </a:buClr>
              <a:buSzPct val="75000"/>
              <a:buFont typeface="Wingdings" panose="05000000000000000000" pitchFamily="2" charset="2"/>
              <a:buNone/>
            </a:pPr>
            <a:r>
              <a:rPr lang="zh-CN" altLang="en-US">
                <a:solidFill>
                  <a:srgbClr val="000000"/>
                </a:solidFill>
                <a:latin typeface="Times New Roman" panose="02020603050405020304" pitchFamily="18" charset="0"/>
              </a:rPr>
              <a:t>内置 </a:t>
            </a:r>
            <a:r>
              <a:rPr lang="en-US" altLang="zh-CN">
                <a:solidFill>
                  <a:srgbClr val="000000"/>
                </a:solidFill>
                <a:latin typeface="Times New Roman" panose="02020603050405020304" pitchFamily="18" charset="0"/>
              </a:rPr>
              <a:t>DVB-H </a:t>
            </a:r>
            <a:r>
              <a:rPr lang="zh-CN" altLang="en-US">
                <a:solidFill>
                  <a:srgbClr val="000000"/>
                </a:solidFill>
                <a:latin typeface="Times New Roman" panose="02020603050405020304" pitchFamily="18" charset="0"/>
              </a:rPr>
              <a:t>移动电视手机</a:t>
            </a:r>
            <a:endParaRPr lang="zh-CN" altLang="en-US">
              <a:solidFill>
                <a:srgbClr val="000000"/>
              </a:solidFill>
              <a:latin typeface="Times New Roman" panose="02020603050405020304" pitchFamily="18" charset="0"/>
            </a:endParaRPr>
          </a:p>
        </p:txBody>
      </p:sp>
      <p:pic>
        <p:nvPicPr>
          <p:cNvPr id="62475" name="Picture 32" descr="01_n77_lowres">
            <a:hlinkClick r:id="rId7"/>
          </p:cNvPr>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547813" y="3848100"/>
            <a:ext cx="1482725" cy="173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76" name="Picture 33" descr="zte-z7100-1[1]"/>
          <p:cNvPicPr>
            <a:picLocks noChangeAspect="1" noChangeArrowheads="1"/>
          </p:cNvPicPr>
          <p:nvPr/>
        </p:nvPicPr>
        <p:blipFill>
          <a:blip r:embed="rId9">
            <a:clrChange>
              <a:clrFrom>
                <a:srgbClr val="FEFEFE"/>
              </a:clrFrom>
              <a:clrTo>
                <a:srgbClr val="FEFEFE">
                  <a:alpha val="0"/>
                </a:srgbClr>
              </a:clrTo>
            </a:clrChange>
            <a:extLst>
              <a:ext uri="{28A0092B-C50C-407E-A947-70E740481C1C}">
                <a14:useLocalDpi xmlns:a14="http://schemas.microsoft.com/office/drawing/2010/main" val="0"/>
              </a:ext>
            </a:extLst>
          </a:blip>
          <a:srcRect l="31230" r="27179"/>
          <a:stretch>
            <a:fillRect/>
          </a:stretch>
        </p:blipFill>
        <p:spPr bwMode="auto">
          <a:xfrm>
            <a:off x="468313" y="3992563"/>
            <a:ext cx="1104900" cy="179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477" name="Rectangle 35"/>
          <p:cNvSpPr>
            <a:spLocks noChangeArrowheads="1"/>
          </p:cNvSpPr>
          <p:nvPr/>
        </p:nvSpPr>
        <p:spPr bwMode="auto">
          <a:xfrm>
            <a:off x="744538" y="1557338"/>
            <a:ext cx="2532062" cy="2016125"/>
          </a:xfrm>
          <a:prstGeom prst="rect">
            <a:avLst/>
          </a:prstGeom>
          <a:noFill/>
          <a:ln>
            <a:noFill/>
          </a:ln>
          <a:effectLst/>
          <a:extLst>
            <a:ext uri="{909E8E84-426E-40DD-AFC4-6F175D3DCCD1}">
              <a14:hiddenFill xmlns:a14="http://schemas.microsoft.com/office/drawing/2010/main">
                <a:solidFill>
                  <a:srgbClr val="FF9900"/>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0" tIns="45715" rIns="91430" bIns="45715"/>
          <a:lstStyle>
            <a:lvl1pPr marL="342900" indent="-342900"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Clr>
                <a:schemeClr val="accent1"/>
              </a:buClr>
              <a:buFont typeface="Wingdings" panose="05000000000000000000" pitchFamily="2" charset="2"/>
              <a:buChar char="p"/>
            </a:pPr>
            <a:r>
              <a:rPr lang="zh-CN" altLang="en-US" sz="2400">
                <a:solidFill>
                  <a:srgbClr val="000000"/>
                </a:solidFill>
              </a:rPr>
              <a:t>普通手机</a:t>
            </a:r>
            <a:endParaRPr lang="zh-CN" altLang="en-US" sz="2400">
              <a:solidFill>
                <a:srgbClr val="000000"/>
              </a:solidFill>
            </a:endParaRPr>
          </a:p>
          <a:p>
            <a:pPr eaLnBrk="1" hangingPunct="1">
              <a:buClr>
                <a:schemeClr val="accent1"/>
              </a:buClr>
              <a:buFont typeface="Wingdings" panose="05000000000000000000" pitchFamily="2" charset="2"/>
              <a:buChar char="p"/>
            </a:pPr>
            <a:r>
              <a:rPr lang="zh-CN" altLang="en-US" sz="2400">
                <a:solidFill>
                  <a:srgbClr val="000000"/>
                </a:solidFill>
              </a:rPr>
              <a:t>智能手机</a:t>
            </a:r>
            <a:endParaRPr lang="zh-CN" altLang="en-US" sz="2400">
              <a:solidFill>
                <a:srgbClr val="000000"/>
              </a:solidFill>
            </a:endParaRPr>
          </a:p>
          <a:p>
            <a:pPr lvl="1" eaLnBrk="1" hangingPunct="1">
              <a:buClr>
                <a:schemeClr val="tx1"/>
              </a:buClr>
              <a:buSzPct val="60000"/>
              <a:buFont typeface="Wingdings" panose="05000000000000000000" pitchFamily="2" charset="2"/>
              <a:buChar char="n"/>
            </a:pPr>
            <a:r>
              <a:rPr lang="zh-CN" altLang="en-US" sz="2000">
                <a:solidFill>
                  <a:srgbClr val="000000"/>
                </a:solidFill>
              </a:rPr>
              <a:t>与</a:t>
            </a:r>
            <a:r>
              <a:rPr lang="en-US" altLang="zh-CN" sz="2000">
                <a:solidFill>
                  <a:srgbClr val="000000"/>
                </a:solidFill>
              </a:rPr>
              <a:t>PDA</a:t>
            </a:r>
            <a:r>
              <a:rPr lang="zh-CN" altLang="en-US" sz="2000">
                <a:solidFill>
                  <a:srgbClr val="000000"/>
                </a:solidFill>
              </a:rPr>
              <a:t>结合</a:t>
            </a:r>
            <a:endParaRPr lang="zh-CN" altLang="en-US" sz="2000">
              <a:solidFill>
                <a:srgbClr val="000000"/>
              </a:solidFill>
            </a:endParaRPr>
          </a:p>
        </p:txBody>
      </p:sp>
    </p:spTree>
  </p:cSld>
  <p:clrMapOvr>
    <a:masterClrMapping/>
  </p:clrMapOvr>
  <p:transition spd="med">
    <p:fade/>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47"/>
          <p:cNvSpPr>
            <a:spLocks noChangeArrowheads="1"/>
          </p:cNvSpPr>
          <p:nvPr/>
        </p:nvSpPr>
        <p:spPr bwMode="auto">
          <a:xfrm>
            <a:off x="611188" y="1557338"/>
            <a:ext cx="2819400" cy="2016125"/>
          </a:xfrm>
          <a:prstGeom prst="rect">
            <a:avLst/>
          </a:prstGeom>
          <a:noFill/>
          <a:ln>
            <a:noFill/>
          </a:ln>
          <a:effectLst/>
          <a:extLst>
            <a:ext uri="{909E8E84-426E-40DD-AFC4-6F175D3DCCD1}">
              <a14:hiddenFill xmlns:a14="http://schemas.microsoft.com/office/drawing/2010/main">
                <a:solidFill>
                  <a:srgbClr val="FF9900"/>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0" tIns="45715" rIns="91430" bIns="45715"/>
          <a:lstStyle>
            <a:lvl1pPr marL="342900" indent="-342900"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Clr>
                <a:schemeClr val="accent1"/>
              </a:buClr>
              <a:buFont typeface="Wingdings" panose="05000000000000000000" pitchFamily="2" charset="2"/>
              <a:buChar char="p"/>
            </a:pPr>
            <a:r>
              <a:rPr lang="zh-CN" altLang="en-US">
                <a:solidFill>
                  <a:srgbClr val="000000"/>
                </a:solidFill>
              </a:rPr>
              <a:t>智能家居</a:t>
            </a:r>
            <a:endParaRPr lang="zh-CN" altLang="en-US">
              <a:solidFill>
                <a:srgbClr val="000000"/>
              </a:solidFill>
            </a:endParaRPr>
          </a:p>
          <a:p>
            <a:pPr eaLnBrk="1" hangingPunct="1">
              <a:buClr>
                <a:schemeClr val="accent1"/>
              </a:buClr>
              <a:buFont typeface="Wingdings" panose="05000000000000000000" pitchFamily="2" charset="2"/>
              <a:buChar char="p"/>
            </a:pPr>
            <a:r>
              <a:rPr lang="zh-CN" altLang="en-US">
                <a:solidFill>
                  <a:srgbClr val="000000"/>
                </a:solidFill>
              </a:rPr>
              <a:t>智能家电</a:t>
            </a:r>
            <a:endParaRPr lang="zh-CN" altLang="en-US">
              <a:solidFill>
                <a:srgbClr val="000000"/>
              </a:solidFill>
            </a:endParaRPr>
          </a:p>
        </p:txBody>
      </p:sp>
      <p:pic>
        <p:nvPicPr>
          <p:cNvPr id="63491" name="Picture 48" descr="rr_poj_photo"/>
          <p:cNvPicPr>
            <a:picLocks noChangeAspect="1" noChangeArrowheads="1"/>
          </p:cNvPicPr>
          <p:nvPr/>
        </p:nvPicPr>
        <p:blipFill>
          <a:blip r:embed="rId1">
            <a:clrChange>
              <a:clrFrom>
                <a:srgbClr val="FFFFFF"/>
              </a:clrFrom>
              <a:clrTo>
                <a:srgbClr val="FFFFFF">
                  <a:alpha val="0"/>
                </a:srgbClr>
              </a:clrTo>
            </a:clrChange>
            <a:extLst>
              <a:ext uri="{28A0092B-C50C-407E-A947-70E740481C1C}">
                <a14:useLocalDpi xmlns:a14="http://schemas.microsoft.com/office/drawing/2010/main" val="0"/>
              </a:ext>
            </a:extLst>
          </a:blip>
          <a:srcRect l="6448" t="9958" r="5357" b="8345"/>
          <a:stretch>
            <a:fillRect/>
          </a:stretch>
        </p:blipFill>
        <p:spPr bwMode="auto">
          <a:xfrm>
            <a:off x="323850" y="2636838"/>
            <a:ext cx="2590800" cy="2400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492" name="Rectangle 49"/>
          <p:cNvSpPr>
            <a:spLocks noChangeArrowheads="1"/>
          </p:cNvSpPr>
          <p:nvPr/>
        </p:nvSpPr>
        <p:spPr bwMode="auto">
          <a:xfrm>
            <a:off x="468313" y="5084763"/>
            <a:ext cx="2519362" cy="1127125"/>
          </a:xfrm>
          <a:prstGeom prst="rect">
            <a:avLst/>
          </a:prstGeom>
          <a:noFill/>
          <a:ln>
            <a:noFill/>
          </a:ln>
          <a:effectLst/>
          <a:extLst>
            <a:ext uri="{909E8E84-426E-40DD-AFC4-6F175D3DCCD1}">
              <a14:hiddenFill xmlns:a14="http://schemas.microsoft.com/office/drawing/2010/main">
                <a:solidFill>
                  <a:srgbClr val="FF9900"/>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0" tIns="45715" rIns="91430" bIns="45715">
            <a:spAutoFit/>
          </a:bodyPr>
          <a:lstStyle>
            <a:lvl1pPr marL="342900" indent="-342900"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Clr>
                <a:schemeClr val="bg2"/>
              </a:buClr>
              <a:buSzPct val="75000"/>
              <a:buFont typeface="Wingdings" panose="05000000000000000000" pitchFamily="2" charset="2"/>
              <a:buNone/>
            </a:pPr>
            <a:r>
              <a:rPr lang="it-IT" altLang="zh-CN" sz="2000">
                <a:solidFill>
                  <a:srgbClr val="000000"/>
                </a:solidFill>
                <a:latin typeface="Times New Roman" panose="02020603050405020304" pitchFamily="18" charset="0"/>
              </a:rPr>
              <a:t>Roto-Rooter</a:t>
            </a:r>
            <a:r>
              <a:rPr lang="zh-CN" altLang="it-IT" sz="2000">
                <a:solidFill>
                  <a:srgbClr val="000000"/>
                </a:solidFill>
                <a:latin typeface="Times New Roman" panose="02020603050405020304" pitchFamily="18" charset="0"/>
              </a:rPr>
              <a:t>公司</a:t>
            </a:r>
            <a:r>
              <a:rPr lang="zh-CN" altLang="en-US" sz="2000">
                <a:solidFill>
                  <a:srgbClr val="000000"/>
                </a:solidFill>
                <a:latin typeface="Times New Roman" panose="02020603050405020304" pitchFamily="18" charset="0"/>
              </a:rPr>
              <a:t>马桶</a:t>
            </a:r>
            <a:endParaRPr lang="zh-CN" altLang="en-US" sz="2000">
              <a:solidFill>
                <a:srgbClr val="000000"/>
              </a:solidFill>
              <a:latin typeface="Times New Roman" panose="02020603050405020304" pitchFamily="18" charset="0"/>
            </a:endParaRPr>
          </a:p>
          <a:p>
            <a:pPr eaLnBrk="1" hangingPunct="1">
              <a:buClr>
                <a:schemeClr val="bg2"/>
              </a:buClr>
              <a:buSzPct val="75000"/>
              <a:buFont typeface="Wingdings" panose="05000000000000000000" pitchFamily="2" charset="2"/>
              <a:buNone/>
            </a:pPr>
            <a:r>
              <a:rPr lang="zh-CN" altLang="en-US" sz="2000">
                <a:solidFill>
                  <a:srgbClr val="000000"/>
                </a:solidFill>
                <a:latin typeface="Times New Roman" panose="02020603050405020304" pitchFamily="18" charset="0"/>
              </a:rPr>
              <a:t>组合笔记本</a:t>
            </a:r>
            <a:r>
              <a:rPr lang="en-US" altLang="zh-CN" sz="2000">
                <a:solidFill>
                  <a:srgbClr val="000000"/>
                </a:solidFill>
                <a:latin typeface="Times New Roman" panose="02020603050405020304" pitchFamily="18" charset="0"/>
              </a:rPr>
              <a:t>/ipod/</a:t>
            </a:r>
            <a:r>
              <a:rPr lang="zh-CN" altLang="en-US" sz="2000">
                <a:solidFill>
                  <a:srgbClr val="000000"/>
                </a:solidFill>
                <a:latin typeface="Times New Roman" panose="02020603050405020304" pitchFamily="18" charset="0"/>
              </a:rPr>
              <a:t>冰</a:t>
            </a:r>
            <a:endParaRPr lang="zh-CN" altLang="en-US" sz="2000">
              <a:solidFill>
                <a:srgbClr val="000000"/>
              </a:solidFill>
              <a:latin typeface="Times New Roman" panose="02020603050405020304" pitchFamily="18" charset="0"/>
            </a:endParaRPr>
          </a:p>
          <a:p>
            <a:pPr eaLnBrk="1" hangingPunct="1">
              <a:buClr>
                <a:schemeClr val="bg2"/>
              </a:buClr>
              <a:buSzPct val="75000"/>
              <a:buFont typeface="Wingdings" panose="05000000000000000000" pitchFamily="2" charset="2"/>
              <a:buNone/>
            </a:pPr>
            <a:r>
              <a:rPr lang="zh-CN" altLang="en-US" sz="2000">
                <a:solidFill>
                  <a:srgbClr val="000000"/>
                </a:solidFill>
                <a:latin typeface="Times New Roman" panose="02020603050405020304" pitchFamily="18" charset="0"/>
              </a:rPr>
              <a:t>箱</a:t>
            </a:r>
            <a:r>
              <a:rPr lang="en-US" altLang="zh-CN" sz="2000">
                <a:solidFill>
                  <a:srgbClr val="000000"/>
                </a:solidFill>
                <a:latin typeface="Times New Roman" panose="02020603050405020304" pitchFamily="18" charset="0"/>
              </a:rPr>
              <a:t>/Xbox360/</a:t>
            </a:r>
            <a:r>
              <a:rPr lang="zh-CN" altLang="en-US" sz="2000">
                <a:solidFill>
                  <a:srgbClr val="000000"/>
                </a:solidFill>
                <a:latin typeface="Times New Roman" panose="02020603050405020304" pitchFamily="18" charset="0"/>
              </a:rPr>
              <a:t>健身</a:t>
            </a:r>
            <a:endParaRPr lang="zh-CN" altLang="en-US" sz="2000">
              <a:solidFill>
                <a:srgbClr val="000000"/>
              </a:solidFill>
              <a:latin typeface="Times New Roman" panose="02020603050405020304" pitchFamily="18" charset="0"/>
            </a:endParaRPr>
          </a:p>
        </p:txBody>
      </p:sp>
      <p:pic>
        <p:nvPicPr>
          <p:cNvPr id="63493" name="Picture 50" descr="bucket_mousetrap_"/>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76600" y="4076700"/>
            <a:ext cx="1455738" cy="1566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494" name="Rectangle 51"/>
          <p:cNvSpPr>
            <a:spLocks noChangeArrowheads="1"/>
          </p:cNvSpPr>
          <p:nvPr/>
        </p:nvSpPr>
        <p:spPr bwMode="auto">
          <a:xfrm>
            <a:off x="2627313" y="5661025"/>
            <a:ext cx="2952750" cy="779463"/>
          </a:xfrm>
          <a:prstGeom prst="rect">
            <a:avLst/>
          </a:prstGeom>
          <a:noFill/>
          <a:ln>
            <a:noFill/>
          </a:ln>
          <a:effectLst/>
          <a:extLst>
            <a:ext uri="{909E8E84-426E-40DD-AFC4-6F175D3DCCD1}">
              <a14:hiddenFill xmlns:a14="http://schemas.microsoft.com/office/drawing/2010/main">
                <a:solidFill>
                  <a:srgbClr val="FF9900"/>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0" tIns="45715" rIns="91430" bIns="45715">
            <a:spAutoFit/>
          </a:bodyPr>
          <a:lstStyle>
            <a:lvl1pPr marL="342900" indent="-342900"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Clr>
                <a:schemeClr val="bg2"/>
              </a:buClr>
              <a:buSzPct val="75000"/>
              <a:buFont typeface="Wingdings" panose="05000000000000000000" pitchFamily="2" charset="2"/>
              <a:buNone/>
            </a:pPr>
            <a:r>
              <a:rPr lang="zh-CN" altLang="en-US">
                <a:solidFill>
                  <a:srgbClr val="000000"/>
                </a:solidFill>
                <a:latin typeface="Times New Roman" panose="02020603050405020304" pitchFamily="18" charset="0"/>
              </a:rPr>
              <a:t>高科技的捕鼠器</a:t>
            </a:r>
            <a:endParaRPr lang="zh-CN" altLang="en-US">
              <a:solidFill>
                <a:srgbClr val="000000"/>
              </a:solidFill>
              <a:latin typeface="Times New Roman" panose="02020603050405020304" pitchFamily="18" charset="0"/>
            </a:endParaRPr>
          </a:p>
          <a:p>
            <a:pPr algn="ctr" eaLnBrk="1" hangingPunct="1">
              <a:spcBef>
                <a:spcPct val="50000"/>
              </a:spcBef>
              <a:buClr>
                <a:schemeClr val="bg2"/>
              </a:buClr>
              <a:buSzPct val="75000"/>
              <a:buFont typeface="Wingdings" panose="05000000000000000000" pitchFamily="2" charset="2"/>
              <a:buNone/>
            </a:pPr>
            <a:r>
              <a:rPr lang="zh-CN" altLang="en-US">
                <a:solidFill>
                  <a:srgbClr val="000000"/>
                </a:solidFill>
                <a:latin typeface="Times New Roman" panose="02020603050405020304" pitchFamily="18" charset="0"/>
              </a:rPr>
              <a:t>遮断红外线光束掉下笼子</a:t>
            </a:r>
            <a:endParaRPr lang="zh-CN" altLang="en-US">
              <a:solidFill>
                <a:srgbClr val="000000"/>
              </a:solidFill>
              <a:latin typeface="Times New Roman" panose="02020603050405020304" pitchFamily="18" charset="0"/>
            </a:endParaRPr>
          </a:p>
        </p:txBody>
      </p:sp>
      <p:sp>
        <p:nvSpPr>
          <p:cNvPr id="63495" name="Rectangle 52"/>
          <p:cNvSpPr>
            <a:spLocks noChangeArrowheads="1"/>
          </p:cNvSpPr>
          <p:nvPr/>
        </p:nvSpPr>
        <p:spPr bwMode="auto">
          <a:xfrm>
            <a:off x="2987675" y="3213100"/>
            <a:ext cx="2016125" cy="696913"/>
          </a:xfrm>
          <a:prstGeom prst="rect">
            <a:avLst/>
          </a:prstGeom>
          <a:noFill/>
          <a:ln>
            <a:noFill/>
          </a:ln>
          <a:effectLst/>
          <a:extLst>
            <a:ext uri="{909E8E84-426E-40DD-AFC4-6F175D3DCCD1}">
              <a14:hiddenFill xmlns:a14="http://schemas.microsoft.com/office/drawing/2010/main">
                <a:solidFill>
                  <a:srgbClr val="FF9900"/>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0" tIns="45715" rIns="91430" bIns="45715">
            <a:spAutoFit/>
          </a:bodyPr>
          <a:lstStyle>
            <a:lvl1pPr marL="342900" indent="-342900"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Clr>
                <a:schemeClr val="bg2"/>
              </a:buClr>
              <a:buSzPct val="75000"/>
              <a:buFont typeface="Wingdings" panose="05000000000000000000" pitchFamily="2" charset="2"/>
              <a:buNone/>
            </a:pPr>
            <a:r>
              <a:rPr lang="en-US" altLang="zh-CN">
                <a:solidFill>
                  <a:srgbClr val="000000"/>
                </a:solidFill>
                <a:latin typeface="Times New Roman" panose="02020603050405020304" pitchFamily="18" charset="0"/>
              </a:rPr>
              <a:t>DangerBomb </a:t>
            </a:r>
            <a:r>
              <a:rPr lang="zh-CN" altLang="en-US">
                <a:solidFill>
                  <a:srgbClr val="000000"/>
                </a:solidFill>
                <a:latin typeface="Times New Roman" panose="02020603050405020304" pitchFamily="18" charset="0"/>
              </a:rPr>
              <a:t>闹钟 </a:t>
            </a:r>
            <a:endParaRPr lang="zh-CN" altLang="en-US">
              <a:solidFill>
                <a:srgbClr val="000000"/>
              </a:solidFill>
              <a:latin typeface="Times New Roman" panose="02020603050405020304" pitchFamily="18" charset="0"/>
            </a:endParaRPr>
          </a:p>
          <a:p>
            <a:pPr eaLnBrk="1" hangingPunct="1">
              <a:buClr>
                <a:schemeClr val="bg2"/>
              </a:buClr>
              <a:buSzPct val="75000"/>
              <a:buFont typeface="Wingdings" panose="05000000000000000000" pitchFamily="2" charset="2"/>
              <a:buNone/>
            </a:pPr>
            <a:r>
              <a:rPr lang="zh-CN" altLang="en-US">
                <a:solidFill>
                  <a:srgbClr val="000000"/>
                </a:solidFill>
                <a:latin typeface="Times New Roman" panose="02020603050405020304" pitchFamily="18" charset="0"/>
              </a:rPr>
              <a:t>不起床就爆炸啰</a:t>
            </a:r>
            <a:endParaRPr lang="zh-CN" altLang="en-US">
              <a:solidFill>
                <a:srgbClr val="000000"/>
              </a:solidFill>
              <a:latin typeface="Times New Roman" panose="02020603050405020304" pitchFamily="18" charset="0"/>
            </a:endParaRPr>
          </a:p>
        </p:txBody>
      </p:sp>
      <p:pic>
        <p:nvPicPr>
          <p:cNvPr id="63496" name="Picture 53" descr="b000lprzts">
            <a:hlinkClick r:id="rId3"/>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700338" y="1916113"/>
            <a:ext cx="1727200" cy="1436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497" name="Rectangle 54"/>
          <p:cNvSpPr>
            <a:spLocks noChangeArrowheads="1"/>
          </p:cNvSpPr>
          <p:nvPr/>
        </p:nvSpPr>
        <p:spPr bwMode="auto">
          <a:xfrm>
            <a:off x="7386638" y="5448300"/>
            <a:ext cx="1757362" cy="762000"/>
          </a:xfrm>
          <a:prstGeom prst="rect">
            <a:avLst/>
          </a:prstGeom>
          <a:noFill/>
          <a:ln>
            <a:noFill/>
          </a:ln>
          <a:effectLst/>
          <a:extLst>
            <a:ext uri="{909E8E84-426E-40DD-AFC4-6F175D3DCCD1}">
              <a14:hiddenFill xmlns:a14="http://schemas.microsoft.com/office/drawing/2010/main">
                <a:solidFill>
                  <a:srgbClr val="FF9900"/>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0" tIns="45715" rIns="91430" bIns="45715">
            <a:spAutoFit/>
          </a:bodyPr>
          <a:lstStyle>
            <a:lvl1pPr marL="342900" indent="-342900"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Clr>
                <a:schemeClr val="bg2"/>
              </a:buClr>
              <a:buSzPct val="75000"/>
              <a:buFont typeface="Wingdings" panose="05000000000000000000" pitchFamily="2" charset="2"/>
              <a:buNone/>
            </a:pPr>
            <a:r>
              <a:rPr lang="zh-CN" altLang="en-US" sz="2000">
                <a:solidFill>
                  <a:srgbClr val="000000"/>
                </a:solidFill>
                <a:latin typeface="Times New Roman" panose="02020603050405020304" pitchFamily="18" charset="0"/>
              </a:rPr>
              <a:t>配备电子食谱</a:t>
            </a:r>
            <a:endParaRPr lang="zh-CN" altLang="en-US" sz="2000">
              <a:solidFill>
                <a:srgbClr val="000000"/>
              </a:solidFill>
              <a:latin typeface="Times New Roman" panose="02020603050405020304" pitchFamily="18" charset="0"/>
            </a:endParaRPr>
          </a:p>
          <a:p>
            <a:pPr eaLnBrk="1" hangingPunct="1">
              <a:buClr>
                <a:schemeClr val="bg2"/>
              </a:buClr>
              <a:buSzPct val="75000"/>
              <a:buFont typeface="Wingdings" panose="05000000000000000000" pitchFamily="2" charset="2"/>
              <a:buNone/>
            </a:pPr>
            <a:r>
              <a:rPr lang="zh-CN" altLang="en-US" sz="2000">
                <a:solidFill>
                  <a:srgbClr val="000000"/>
                </a:solidFill>
                <a:latin typeface="Times New Roman" panose="02020603050405020304" pitchFamily="18" charset="0"/>
              </a:rPr>
              <a:t>的锅铲</a:t>
            </a:r>
            <a:r>
              <a:rPr lang="en-US" altLang="zh-CN" sz="2000">
                <a:solidFill>
                  <a:srgbClr val="000000"/>
                </a:solidFill>
                <a:latin typeface="Times New Roman" panose="02020603050405020304" pitchFamily="18" charset="0"/>
              </a:rPr>
              <a:t>coo.boo</a:t>
            </a:r>
            <a:endParaRPr lang="en-US" altLang="zh-CN" sz="2000">
              <a:solidFill>
                <a:srgbClr val="000000"/>
              </a:solidFill>
              <a:latin typeface="Times New Roman" panose="02020603050405020304" pitchFamily="18" charset="0"/>
            </a:endParaRPr>
          </a:p>
        </p:txBody>
      </p:sp>
      <p:pic>
        <p:nvPicPr>
          <p:cNvPr id="63498" name="Picture 55" descr="coo-boo-spatula">
            <a:hlinkClick r:id="rId5"/>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19925" y="3671888"/>
            <a:ext cx="2124075" cy="170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499" name="Rectangle 56"/>
          <p:cNvSpPr>
            <a:spLocks noChangeArrowheads="1"/>
          </p:cNvSpPr>
          <p:nvPr/>
        </p:nvSpPr>
        <p:spPr bwMode="auto">
          <a:xfrm>
            <a:off x="4787900" y="2492375"/>
            <a:ext cx="1592263" cy="762000"/>
          </a:xfrm>
          <a:prstGeom prst="rect">
            <a:avLst/>
          </a:prstGeom>
          <a:noFill/>
          <a:ln>
            <a:noFill/>
          </a:ln>
          <a:effectLst/>
          <a:extLst>
            <a:ext uri="{909E8E84-426E-40DD-AFC4-6F175D3DCCD1}">
              <a14:hiddenFill xmlns:a14="http://schemas.microsoft.com/office/drawing/2010/main">
                <a:solidFill>
                  <a:srgbClr val="FF9900"/>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0" tIns="45715" rIns="91430" bIns="45715">
            <a:spAutoFit/>
          </a:bodyPr>
          <a:lstStyle>
            <a:lvl1pPr marL="342900" indent="-342900"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Clr>
                <a:schemeClr val="bg2"/>
              </a:buClr>
              <a:buSzPct val="75000"/>
              <a:buFont typeface="Wingdings" panose="05000000000000000000" pitchFamily="2" charset="2"/>
              <a:buNone/>
            </a:pPr>
            <a:r>
              <a:rPr lang="zh-CN" altLang="en-US" sz="2000">
                <a:solidFill>
                  <a:srgbClr val="000000"/>
                </a:solidFill>
                <a:latin typeface="Times New Roman" panose="02020603050405020304" pitchFamily="18" charset="0"/>
              </a:rPr>
              <a:t>智能型垃</a:t>
            </a:r>
            <a:endParaRPr lang="zh-CN" altLang="en-US" sz="2000">
              <a:solidFill>
                <a:srgbClr val="000000"/>
              </a:solidFill>
              <a:latin typeface="Times New Roman" panose="02020603050405020304" pitchFamily="18" charset="0"/>
            </a:endParaRPr>
          </a:p>
          <a:p>
            <a:pPr eaLnBrk="1" hangingPunct="1">
              <a:buClr>
                <a:schemeClr val="bg2"/>
              </a:buClr>
              <a:buSzPct val="75000"/>
              <a:buFont typeface="Wingdings" panose="05000000000000000000" pitchFamily="2" charset="2"/>
              <a:buNone/>
            </a:pPr>
            <a:r>
              <a:rPr lang="zh-CN" altLang="en-US" sz="2000">
                <a:solidFill>
                  <a:srgbClr val="000000"/>
                </a:solidFill>
                <a:latin typeface="Times New Roman" panose="02020603050405020304" pitchFamily="18" charset="0"/>
              </a:rPr>
              <a:t>圾桶 </a:t>
            </a:r>
            <a:r>
              <a:rPr lang="en-US" altLang="zh-CN" sz="2000">
                <a:solidFill>
                  <a:srgbClr val="000000"/>
                </a:solidFill>
                <a:latin typeface="Times New Roman" panose="02020603050405020304" pitchFamily="18" charset="0"/>
              </a:rPr>
              <a:t>i.Master</a:t>
            </a:r>
            <a:endParaRPr lang="en-US" altLang="zh-CN" sz="2000">
              <a:solidFill>
                <a:srgbClr val="000000"/>
              </a:solidFill>
              <a:latin typeface="Times New Roman" panose="02020603050405020304" pitchFamily="18" charset="0"/>
            </a:endParaRPr>
          </a:p>
        </p:txBody>
      </p:sp>
      <p:pic>
        <p:nvPicPr>
          <p:cNvPr id="63500" name="Picture 57" descr="iMaster20bin"/>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27538" y="1341438"/>
            <a:ext cx="1511300" cy="1109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501" name="Text Box 60"/>
          <p:cNvSpPr txBox="1">
            <a:spLocks noChangeArrowheads="1"/>
          </p:cNvSpPr>
          <p:nvPr/>
        </p:nvSpPr>
        <p:spPr bwMode="auto">
          <a:xfrm>
            <a:off x="5292725" y="5508625"/>
            <a:ext cx="2016125" cy="701675"/>
          </a:xfrm>
          <a:prstGeom prst="rect">
            <a:avLst/>
          </a:prstGeom>
          <a:noFill/>
          <a:ln>
            <a:noFill/>
          </a:ln>
          <a:effectLst/>
          <a:extLst>
            <a:ext uri="{909E8E84-426E-40DD-AFC4-6F175D3DCCD1}">
              <a14:hiddenFill xmlns:a14="http://schemas.microsoft.com/office/drawing/2010/main">
                <a:solidFill>
                  <a:srgbClr val="FF9900"/>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latinLnBrk="1" hangingPunct="1">
              <a:spcBef>
                <a:spcPct val="50000"/>
              </a:spcBef>
            </a:pPr>
            <a:r>
              <a:rPr lang="zh-CN" altLang="en-US" sz="2000">
                <a:solidFill>
                  <a:srgbClr val="000000"/>
                </a:solidFill>
                <a:latin typeface="宋体" panose="02010600030101010101" pitchFamily="2" charset="-122"/>
              </a:rPr>
              <a:t>浙江大学显示营养智能果汁机</a:t>
            </a:r>
            <a:endParaRPr lang="zh-CN" altLang="en-US" sz="2000">
              <a:solidFill>
                <a:srgbClr val="000000"/>
              </a:solidFill>
              <a:latin typeface="宋体" panose="02010600030101010101" pitchFamily="2" charset="-122"/>
            </a:endParaRPr>
          </a:p>
        </p:txBody>
      </p:sp>
      <p:pic>
        <p:nvPicPr>
          <p:cNvPr id="63502" name="Picture 61" descr="1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51500" y="3213100"/>
            <a:ext cx="1370013" cy="216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503" name="Rectangle 62"/>
          <p:cNvSpPr>
            <a:spLocks noChangeArrowheads="1"/>
          </p:cNvSpPr>
          <p:nvPr/>
        </p:nvSpPr>
        <p:spPr bwMode="auto">
          <a:xfrm>
            <a:off x="468313" y="115888"/>
            <a:ext cx="8229600" cy="990600"/>
          </a:xfrm>
          <a:prstGeom prst="rect">
            <a:avLst/>
          </a:prstGeom>
          <a:noFill/>
          <a:ln>
            <a:noFill/>
          </a:ln>
          <a:effectLst/>
          <a:extLst>
            <a:ext uri="{909E8E84-426E-40DD-AFC4-6F175D3DCCD1}">
              <a14:hiddenFill xmlns:a14="http://schemas.microsoft.com/office/drawing/2010/main">
                <a:solidFill>
                  <a:srgbClr val="FF9900"/>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0" tIns="45715" rIns="91430" bIns="45715" anchor="b"/>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3200" b="1">
                <a:solidFill>
                  <a:srgbClr val="0000FF"/>
                </a:solidFill>
                <a:ea typeface="黑体" panose="02010600030101010101" pitchFamily="49" charset="-122"/>
              </a:rPr>
              <a:t>嵌入式技术的应用－智能家居</a:t>
            </a:r>
            <a:endParaRPr lang="zh-CN" altLang="en-US" sz="3200" b="1">
              <a:solidFill>
                <a:srgbClr val="0000FF"/>
              </a:solidFill>
              <a:ea typeface="黑体" panose="02010600030101010101" pitchFamily="49" charset="-122"/>
            </a:endParaRPr>
          </a:p>
        </p:txBody>
      </p:sp>
    </p:spTree>
  </p:cSld>
  <p:clrMapOvr>
    <a:masterClrMapping/>
  </p:clrMapOvr>
  <p:transition spd="med">
    <p:fade/>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p:txBody>
          <a:bodyPr/>
          <a:lstStyle/>
          <a:p>
            <a:pPr algn="l"/>
            <a:r>
              <a:rPr lang="zh-CN" altLang="en-US" sz="3200" b="1" smtClean="0">
                <a:solidFill>
                  <a:srgbClr val="0000FF"/>
                </a:solidFill>
                <a:ea typeface="黑体" panose="02010600030101010101" pitchFamily="49" charset="-122"/>
              </a:rPr>
              <a:t>嵌入式技术的应用－</a:t>
            </a:r>
            <a:r>
              <a:rPr lang="en-US" altLang="zh-CN" sz="3200" b="1" smtClean="0">
                <a:solidFill>
                  <a:srgbClr val="0000FF"/>
                </a:solidFill>
                <a:ea typeface="黑体" panose="02010600030101010101" pitchFamily="49" charset="-122"/>
              </a:rPr>
              <a:t>PDA</a:t>
            </a:r>
            <a:endParaRPr lang="en-US" altLang="zh-CN" sz="3200" b="1" smtClean="0">
              <a:solidFill>
                <a:srgbClr val="0000FF"/>
              </a:solidFill>
              <a:ea typeface="黑体" panose="02010600030101010101" pitchFamily="49" charset="-122"/>
            </a:endParaRPr>
          </a:p>
        </p:txBody>
      </p:sp>
      <p:sp>
        <p:nvSpPr>
          <p:cNvPr id="64515" name="Rectangle 3" descr="Rectangle: Click to edit Master text styles&#10;Second level&#10;Third level&#10;Fourth level&#10;Fifth level"/>
          <p:cNvSpPr>
            <a:spLocks noGrp="1" noChangeArrowheads="1"/>
          </p:cNvSpPr>
          <p:nvPr>
            <p:ph type="body" sz="half" idx="1"/>
          </p:nvPr>
        </p:nvSpPr>
        <p:spPr>
          <a:xfrm>
            <a:off x="838200" y="1700213"/>
            <a:ext cx="3813175" cy="4114800"/>
          </a:xfrm>
        </p:spPr>
        <p:txBody>
          <a:bodyPr/>
          <a:lstStyle/>
          <a:p>
            <a:pPr>
              <a:buClr>
                <a:schemeClr val="accent1"/>
              </a:buClr>
              <a:buFont typeface="Wingdings" panose="05000000000000000000" pitchFamily="2" charset="2"/>
              <a:buChar char="p"/>
            </a:pPr>
            <a:r>
              <a:rPr lang="zh-CN" altLang="en-US" sz="2400" smtClean="0">
                <a:solidFill>
                  <a:srgbClr val="000000"/>
                </a:solidFill>
              </a:rPr>
              <a:t>个人信息助理</a:t>
            </a:r>
            <a:endParaRPr lang="zh-CN" altLang="en-US" sz="2400" smtClean="0">
              <a:solidFill>
                <a:srgbClr val="000000"/>
              </a:solidFill>
            </a:endParaRPr>
          </a:p>
          <a:p>
            <a:pPr>
              <a:buClr>
                <a:schemeClr val="accent1"/>
              </a:buClr>
              <a:buFont typeface="Wingdings" panose="05000000000000000000" pitchFamily="2" charset="2"/>
              <a:buChar char="p"/>
            </a:pPr>
            <a:r>
              <a:rPr lang="zh-CN" altLang="en-US" sz="2400" smtClean="0">
                <a:solidFill>
                  <a:srgbClr val="000000"/>
                </a:solidFill>
              </a:rPr>
              <a:t>掌上电脑</a:t>
            </a:r>
            <a:endParaRPr lang="zh-CN" altLang="en-US" sz="2400" smtClean="0">
              <a:solidFill>
                <a:srgbClr val="000000"/>
              </a:solidFill>
            </a:endParaRPr>
          </a:p>
        </p:txBody>
      </p:sp>
      <p:pic>
        <p:nvPicPr>
          <p:cNvPr id="64516" name="Picture 4" descr="DU1000-04"/>
          <p:cNvPicPr>
            <a:picLocks noChangeAspect="1" noChangeArrowheads="1"/>
          </p:cNvPicPr>
          <p:nvPr/>
        </p:nvPicPr>
        <p:blipFill>
          <a:blip r:embed="rId1">
            <a:extLst>
              <a:ext uri="{28A0092B-C50C-407E-A947-70E740481C1C}">
                <a14:useLocalDpi xmlns:a14="http://schemas.microsoft.com/office/drawing/2010/main" val="0"/>
              </a:ext>
            </a:extLst>
          </a:blip>
          <a:srcRect l="12007"/>
          <a:stretch>
            <a:fillRect/>
          </a:stretch>
        </p:blipFill>
        <p:spPr bwMode="auto">
          <a:xfrm>
            <a:off x="3708400" y="4187825"/>
            <a:ext cx="2232025" cy="168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517" name="Rectangle 5"/>
          <p:cNvSpPr>
            <a:spLocks noChangeArrowheads="1"/>
          </p:cNvSpPr>
          <p:nvPr/>
        </p:nvSpPr>
        <p:spPr bwMode="auto">
          <a:xfrm>
            <a:off x="684213" y="5949950"/>
            <a:ext cx="5456237"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0" tIns="45715" rIns="91430" bIns="45715" anchor="ct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a:latin typeface="Times New Roman" panose="02020603050405020304" pitchFamily="18" charset="0"/>
              </a:rPr>
              <a:t>PDA </a:t>
            </a:r>
            <a:r>
              <a:rPr lang="zh-CN" altLang="en-US">
                <a:latin typeface="Times New Roman" panose="02020603050405020304" pitchFamily="18" charset="0"/>
              </a:rPr>
              <a:t>手机 </a:t>
            </a:r>
            <a:r>
              <a:rPr lang="en-US" altLang="zh-CN">
                <a:latin typeface="Times New Roman" panose="02020603050405020304" pitchFamily="18" charset="0"/>
              </a:rPr>
              <a:t>+ GPS </a:t>
            </a:r>
            <a:r>
              <a:rPr lang="zh-CN" altLang="en-US">
                <a:latin typeface="Times New Roman" panose="02020603050405020304" pitchFamily="18" charset="0"/>
              </a:rPr>
              <a:t>导航＝ </a:t>
            </a:r>
            <a:r>
              <a:rPr lang="en-US" altLang="zh-CN">
                <a:latin typeface="Times New Roman" panose="02020603050405020304" pitchFamily="18" charset="0"/>
              </a:rPr>
              <a:t>Dopod U1000</a:t>
            </a:r>
            <a:r>
              <a:rPr lang="zh-CN" altLang="en-US">
                <a:latin typeface="Times New Roman" panose="02020603050405020304" pitchFamily="18" charset="0"/>
              </a:rPr>
              <a:t>，且支持</a:t>
            </a:r>
            <a:r>
              <a:rPr lang="en-US" altLang="zh-CN">
                <a:latin typeface="Times New Roman" panose="02020603050405020304" pitchFamily="18" charset="0"/>
              </a:rPr>
              <a:t>SkyPE</a:t>
            </a:r>
            <a:endParaRPr lang="en-US" altLang="zh-CN">
              <a:latin typeface="Times New Roman" panose="02020603050405020304" pitchFamily="18" charset="0"/>
            </a:endParaRPr>
          </a:p>
        </p:txBody>
      </p:sp>
      <p:pic>
        <p:nvPicPr>
          <p:cNvPr id="64518" name="Picture 6" descr="78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0475" y="4198938"/>
            <a:ext cx="2447925" cy="167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519" name="Picture 7" descr="map-star-gps"/>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867400" y="2300288"/>
            <a:ext cx="2160588" cy="164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520" name="Text Box 8"/>
          <p:cNvSpPr txBox="1">
            <a:spLocks noChangeArrowheads="1"/>
          </p:cNvSpPr>
          <p:nvPr/>
        </p:nvSpPr>
        <p:spPr bwMode="auto">
          <a:xfrm>
            <a:off x="5940425" y="3789363"/>
            <a:ext cx="3024188"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0" tIns="45715" rIns="91430" bIns="45715">
            <a:spAutoFit/>
          </a:bodyPr>
          <a:lstStyle>
            <a:lvl1pPr marL="342900" indent="-342900"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50000"/>
              </a:spcBef>
              <a:buClr>
                <a:schemeClr val="bg2"/>
              </a:buClr>
              <a:buSzPct val="75000"/>
              <a:buFont typeface="Wingdings" panose="05000000000000000000" pitchFamily="2" charset="2"/>
              <a:buNone/>
            </a:pPr>
            <a:r>
              <a:rPr lang="en-US" altLang="zh-CN">
                <a:latin typeface="Times New Roman" panose="02020603050405020304" pitchFamily="18" charset="0"/>
              </a:rPr>
              <a:t>Map-Star</a:t>
            </a:r>
            <a:r>
              <a:rPr lang="zh-CN" altLang="en-US">
                <a:latin typeface="Times New Roman" panose="02020603050405020304" pitchFamily="18" charset="0"/>
              </a:rPr>
              <a:t>的</a:t>
            </a:r>
            <a:r>
              <a:rPr lang="en-US" altLang="zh-CN">
                <a:latin typeface="Times New Roman" panose="02020603050405020304" pitchFamily="18" charset="0"/>
              </a:rPr>
              <a:t>GPS</a:t>
            </a:r>
            <a:r>
              <a:rPr lang="zh-CN" altLang="en-US">
                <a:latin typeface="Times New Roman" panose="02020603050405020304" pitchFamily="18" charset="0"/>
              </a:rPr>
              <a:t>定位设备</a:t>
            </a:r>
            <a:endParaRPr lang="zh-CN" altLang="en-US">
              <a:latin typeface="Times New Roman" panose="02020603050405020304" pitchFamily="18" charset="0"/>
            </a:endParaRPr>
          </a:p>
        </p:txBody>
      </p:sp>
      <p:sp>
        <p:nvSpPr>
          <p:cNvPr id="64521" name="Rectangle 9"/>
          <p:cNvSpPr>
            <a:spLocks noChangeArrowheads="1"/>
          </p:cNvSpPr>
          <p:nvPr/>
        </p:nvSpPr>
        <p:spPr bwMode="auto">
          <a:xfrm>
            <a:off x="6443663" y="5734050"/>
            <a:ext cx="19208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0" tIns="45715" rIns="91430" bIns="45715">
            <a:spAutoFit/>
          </a:bodyPr>
          <a:lstStyle>
            <a:lvl1pPr marL="342900" indent="-342900"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Clr>
                <a:schemeClr val="bg2"/>
              </a:buClr>
              <a:buSzPct val="75000"/>
              <a:buFont typeface="Wingdings" panose="05000000000000000000" pitchFamily="2" charset="2"/>
              <a:buNone/>
            </a:pPr>
            <a:r>
              <a:rPr lang="zh-CN" altLang="en-US" sz="2000">
                <a:latin typeface="Times New Roman" panose="02020603050405020304" pitchFamily="18" charset="0"/>
              </a:rPr>
              <a:t>华硕</a:t>
            </a:r>
            <a:r>
              <a:rPr lang="en-US" altLang="zh-CN" sz="2000">
                <a:latin typeface="Times New Roman" panose="02020603050405020304" pitchFamily="18" charset="0"/>
              </a:rPr>
              <a:t>GPS</a:t>
            </a:r>
            <a:r>
              <a:rPr lang="zh-CN" altLang="en-US" sz="2000">
                <a:latin typeface="Times New Roman" panose="02020603050405020304" pitchFamily="18" charset="0"/>
              </a:rPr>
              <a:t>导航器</a:t>
            </a:r>
            <a:endParaRPr lang="zh-CN" altLang="en-US" sz="2000">
              <a:latin typeface="Times New Roman" panose="02020603050405020304" pitchFamily="18" charset="0"/>
            </a:endParaRPr>
          </a:p>
        </p:txBody>
      </p:sp>
      <p:pic>
        <p:nvPicPr>
          <p:cNvPr id="64522" name="Picture 10" descr="1-19-07-asuss102">
            <a:hlinkClick r:id="rId4"/>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43663" y="4221163"/>
            <a:ext cx="1800225" cy="1497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523" name="Picture 11" descr="psp-map-gps">
            <a:hlinkClick r:id="rId6"/>
          </p:cNvPr>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411413" y="2060575"/>
            <a:ext cx="2376487" cy="162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524" name="Rectangle 12"/>
          <p:cNvSpPr>
            <a:spLocks noChangeArrowheads="1"/>
          </p:cNvSpPr>
          <p:nvPr/>
        </p:nvSpPr>
        <p:spPr bwMode="auto">
          <a:xfrm>
            <a:off x="2484438" y="3644900"/>
            <a:ext cx="2170112"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0" tIns="45715" rIns="91430" bIns="45715">
            <a:spAutoFit/>
          </a:bodyPr>
          <a:lstStyle>
            <a:lvl1pPr marL="342900" indent="-342900"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Clr>
                <a:schemeClr val="bg2"/>
              </a:buClr>
              <a:buSzPct val="75000"/>
              <a:buFont typeface="Wingdings" panose="05000000000000000000" pitchFamily="2" charset="2"/>
              <a:buNone/>
            </a:pPr>
            <a:r>
              <a:rPr lang="en-US" altLang="zh-CN" sz="2000">
                <a:latin typeface="Times New Roman" panose="02020603050405020304" pitchFamily="18" charset="0"/>
              </a:rPr>
              <a:t>SONY GPS</a:t>
            </a:r>
            <a:r>
              <a:rPr lang="zh-CN" altLang="en-US" sz="2000">
                <a:latin typeface="Times New Roman" panose="02020603050405020304" pitchFamily="18" charset="0"/>
              </a:rPr>
              <a:t>导航器</a:t>
            </a:r>
            <a:endParaRPr lang="zh-CN" altLang="en-US" sz="2000">
              <a:latin typeface="Times New Roman" panose="02020603050405020304" pitchFamily="18" charset="0"/>
            </a:endParaRPr>
          </a:p>
        </p:txBody>
      </p:sp>
      <p:sp>
        <p:nvSpPr>
          <p:cNvPr id="64525" name="Text Box 13"/>
          <p:cNvSpPr txBox="1">
            <a:spLocks noChangeArrowheads="1"/>
          </p:cNvSpPr>
          <p:nvPr/>
        </p:nvSpPr>
        <p:spPr bwMode="auto">
          <a:xfrm>
            <a:off x="5111750" y="1989138"/>
            <a:ext cx="40322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0" tIns="45715" rIns="91430" bIns="45715">
            <a:spAutoFit/>
          </a:bodyPr>
          <a:lstStyle>
            <a:lvl1pPr marL="342900" indent="-342900"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50000"/>
              </a:spcBef>
              <a:buClr>
                <a:schemeClr val="bg2"/>
              </a:buClr>
              <a:buSzPct val="75000"/>
              <a:buFont typeface="Wingdings" panose="05000000000000000000" pitchFamily="2" charset="2"/>
              <a:buNone/>
            </a:pPr>
            <a:r>
              <a:rPr lang="en-US" altLang="zh-CN">
                <a:latin typeface="Times New Roman" panose="02020603050405020304" pitchFamily="18" charset="0"/>
              </a:rPr>
              <a:t>Nokia 6110 </a:t>
            </a:r>
            <a:r>
              <a:rPr lang="zh-CN" altLang="en-US">
                <a:latin typeface="Times New Roman" panose="02020603050405020304" pitchFamily="18" charset="0"/>
              </a:rPr>
              <a:t>四频 </a:t>
            </a:r>
            <a:r>
              <a:rPr lang="en-US" altLang="zh-CN">
                <a:latin typeface="Times New Roman" panose="02020603050405020304" pitchFamily="18" charset="0"/>
              </a:rPr>
              <a:t>HSDPA / GPS </a:t>
            </a:r>
            <a:r>
              <a:rPr lang="zh-CN" altLang="en-US">
                <a:latin typeface="Times New Roman" panose="02020603050405020304" pitchFamily="18" charset="0"/>
              </a:rPr>
              <a:t>导航器</a:t>
            </a:r>
            <a:endParaRPr lang="zh-CN" altLang="en-US">
              <a:latin typeface="Times New Roman" panose="02020603050405020304" pitchFamily="18" charset="0"/>
            </a:endParaRPr>
          </a:p>
        </p:txBody>
      </p:sp>
      <p:pic>
        <p:nvPicPr>
          <p:cNvPr id="64526" name="Picture 14" descr="02_n6110_navigator_lowres">
            <a:hlinkClick r:id="rId8"/>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853238" y="388938"/>
            <a:ext cx="2087562" cy="1570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fade/>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a:xfrm>
            <a:off x="107950" y="247650"/>
            <a:ext cx="6873875" cy="1143000"/>
          </a:xfrm>
        </p:spPr>
        <p:txBody>
          <a:bodyPr/>
          <a:lstStyle/>
          <a:p>
            <a:r>
              <a:rPr lang="zh-CN" altLang="en-US" sz="3200" b="1" smtClean="0">
                <a:solidFill>
                  <a:srgbClr val="0000FF"/>
                </a:solidFill>
              </a:rPr>
              <a:t>嵌入式技术的应用－</a:t>
            </a:r>
            <a:r>
              <a:rPr lang="en-US" altLang="zh-CN" sz="3200" b="1" smtClean="0">
                <a:solidFill>
                  <a:srgbClr val="0000FF"/>
                </a:solidFill>
              </a:rPr>
              <a:t>PMP</a:t>
            </a:r>
            <a:endParaRPr lang="en-US" altLang="zh-CN" sz="3200" b="1" smtClean="0">
              <a:solidFill>
                <a:srgbClr val="0000FF"/>
              </a:solidFill>
            </a:endParaRPr>
          </a:p>
        </p:txBody>
      </p:sp>
      <p:sp>
        <p:nvSpPr>
          <p:cNvPr id="65539" name="Rectangle 19" descr="Rectangle: Click to edit Master text styles&#10;Second level&#10;Third level&#10;Fourth level&#10;Fifth level"/>
          <p:cNvSpPr>
            <a:spLocks noGrp="1" noChangeArrowheads="1"/>
          </p:cNvSpPr>
          <p:nvPr>
            <p:ph idx="1"/>
          </p:nvPr>
        </p:nvSpPr>
        <p:spPr>
          <a:xfrm>
            <a:off x="539750" y="1160463"/>
            <a:ext cx="8229600" cy="4573587"/>
          </a:xfrm>
        </p:spPr>
        <p:txBody>
          <a:bodyPr/>
          <a:lstStyle/>
          <a:p>
            <a:pPr>
              <a:buClr>
                <a:schemeClr val="accent1"/>
              </a:buClr>
              <a:buSzTx/>
              <a:buFont typeface="Wingdings" panose="05000000000000000000" pitchFamily="2" charset="2"/>
              <a:buChar char="p"/>
            </a:pPr>
            <a:r>
              <a:rPr lang="en-US" altLang="zh-CN" sz="2400" smtClean="0">
                <a:solidFill>
                  <a:srgbClr val="000000"/>
                </a:solidFill>
              </a:rPr>
              <a:t>Portable Media Player</a:t>
            </a:r>
            <a:endParaRPr lang="en-US" altLang="zh-CN" sz="2400" smtClean="0">
              <a:solidFill>
                <a:srgbClr val="000000"/>
              </a:solidFill>
            </a:endParaRPr>
          </a:p>
        </p:txBody>
      </p:sp>
      <p:pic>
        <p:nvPicPr>
          <p:cNvPr id="65540" name="Picture 3" descr="2-4-07-iluv_i182">
            <a:hlinkClick r:id="rId1"/>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804025" y="1052513"/>
            <a:ext cx="1655763" cy="1204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541" name="Rectangle 4"/>
          <p:cNvSpPr>
            <a:spLocks noChangeArrowheads="1"/>
          </p:cNvSpPr>
          <p:nvPr/>
        </p:nvSpPr>
        <p:spPr bwMode="auto">
          <a:xfrm>
            <a:off x="5659438" y="2349500"/>
            <a:ext cx="3484562"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0" tIns="45715" rIns="91430" bIns="45715">
            <a:spAutoFit/>
          </a:bodyPr>
          <a:lstStyle>
            <a:lvl1pPr marL="342900" indent="-342900"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Clr>
                <a:schemeClr val="bg2"/>
              </a:buClr>
              <a:buSzPct val="75000"/>
              <a:buFont typeface="Wingdings" panose="05000000000000000000" pitchFamily="2" charset="2"/>
              <a:buNone/>
            </a:pPr>
            <a:r>
              <a:rPr lang="en-US" altLang="zh-CN" sz="2000">
                <a:latin typeface="Times New Roman" panose="02020603050405020304" pitchFamily="18" charset="0"/>
              </a:rPr>
              <a:t>iLuv</a:t>
            </a:r>
            <a:r>
              <a:rPr lang="zh-CN" altLang="en-US" sz="2000">
                <a:latin typeface="Times New Roman" panose="02020603050405020304" pitchFamily="18" charset="0"/>
              </a:rPr>
              <a:t>可即时将视频录制到</a:t>
            </a:r>
            <a:r>
              <a:rPr lang="en-US" altLang="zh-CN" sz="2000">
                <a:latin typeface="Times New Roman" panose="02020603050405020304" pitchFamily="18" charset="0"/>
              </a:rPr>
              <a:t>iPod/</a:t>
            </a:r>
            <a:endParaRPr lang="en-US" altLang="zh-CN" sz="2000">
              <a:latin typeface="Times New Roman" panose="02020603050405020304" pitchFamily="18" charset="0"/>
            </a:endParaRPr>
          </a:p>
          <a:p>
            <a:pPr eaLnBrk="1" hangingPunct="1">
              <a:buClr>
                <a:schemeClr val="bg2"/>
              </a:buClr>
              <a:buSzPct val="75000"/>
              <a:buFont typeface="Wingdings" panose="05000000000000000000" pitchFamily="2" charset="2"/>
              <a:buNone/>
            </a:pPr>
            <a:r>
              <a:rPr lang="zh-CN" altLang="en-US" sz="2000">
                <a:latin typeface="Times New Roman" panose="02020603050405020304" pitchFamily="18" charset="0"/>
              </a:rPr>
              <a:t>闪存卡上，与以前技术相反</a:t>
            </a:r>
            <a:endParaRPr lang="zh-CN" altLang="en-US" sz="2000">
              <a:latin typeface="Times New Roman" panose="02020603050405020304" pitchFamily="18" charset="0"/>
            </a:endParaRPr>
          </a:p>
        </p:txBody>
      </p:sp>
      <p:pic>
        <p:nvPicPr>
          <p:cNvPr id="65542" name="Picture 5" descr="sony-home-automati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164388" y="3357563"/>
            <a:ext cx="1800225" cy="171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543" name="Rectangle 6"/>
          <p:cNvSpPr>
            <a:spLocks noChangeArrowheads="1"/>
          </p:cNvSpPr>
          <p:nvPr/>
        </p:nvSpPr>
        <p:spPr bwMode="auto">
          <a:xfrm>
            <a:off x="6405563" y="5445125"/>
            <a:ext cx="273843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0" tIns="45715" rIns="91430" bIns="45715">
            <a:spAutoFit/>
          </a:bodyPr>
          <a:lstStyle>
            <a:lvl1pPr marL="342900" indent="-342900"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Clr>
                <a:schemeClr val="bg2"/>
              </a:buClr>
              <a:buSzPct val="75000"/>
              <a:buFont typeface="Wingdings" panose="05000000000000000000" pitchFamily="2" charset="2"/>
              <a:buNone/>
            </a:pPr>
            <a:r>
              <a:rPr lang="en-US" altLang="zh-CN" sz="2000">
                <a:latin typeface="Times New Roman" panose="02020603050405020304" pitchFamily="18" charset="0"/>
              </a:rPr>
              <a:t>Sony</a:t>
            </a:r>
            <a:r>
              <a:rPr lang="zh-CN" altLang="en-US" sz="2000">
                <a:latin typeface="Times New Roman" panose="02020603050405020304" pitchFamily="18" charset="0"/>
              </a:rPr>
              <a:t>家用影音综合设备</a:t>
            </a:r>
            <a:endParaRPr lang="zh-CN" altLang="en-US" sz="2000">
              <a:latin typeface="Times New Roman" panose="02020603050405020304" pitchFamily="18" charset="0"/>
            </a:endParaRPr>
          </a:p>
        </p:txBody>
      </p:sp>
      <p:pic>
        <p:nvPicPr>
          <p:cNvPr id="65544" name="Picture 7" descr="xipod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84438" y="3357563"/>
            <a:ext cx="2701925" cy="1033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545" name="Rectangle 8"/>
          <p:cNvSpPr>
            <a:spLocks noChangeArrowheads="1"/>
          </p:cNvSpPr>
          <p:nvPr/>
        </p:nvSpPr>
        <p:spPr bwMode="auto">
          <a:xfrm>
            <a:off x="2339975" y="4510088"/>
            <a:ext cx="31305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0" tIns="45715" rIns="91430" bIns="45715">
            <a:spAutoFit/>
          </a:bodyPr>
          <a:lstStyle>
            <a:lvl1pPr marL="342900" indent="-342900"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Clr>
                <a:schemeClr val="bg2"/>
              </a:buClr>
              <a:buSzPct val="75000"/>
              <a:buFont typeface="Wingdings" panose="05000000000000000000" pitchFamily="2" charset="2"/>
              <a:buNone/>
            </a:pPr>
            <a:r>
              <a:rPr lang="en-US" altLang="zh-CN" sz="2000">
                <a:latin typeface="Times New Roman" panose="02020603050405020304" pitchFamily="18" charset="0"/>
              </a:rPr>
              <a:t>XtremeMac</a:t>
            </a:r>
            <a:r>
              <a:rPr lang="zh-CN" altLang="en-US" sz="2000">
                <a:latin typeface="Times New Roman" panose="02020603050405020304" pitchFamily="18" charset="0"/>
              </a:rPr>
              <a:t>开发的</a:t>
            </a:r>
            <a:r>
              <a:rPr lang="en-US" altLang="zh-CN" sz="2000">
                <a:latin typeface="Times New Roman" panose="02020603050405020304" pitchFamily="18" charset="0"/>
              </a:rPr>
              <a:t>iPod</a:t>
            </a:r>
            <a:r>
              <a:rPr lang="zh-CN" altLang="en-US" sz="2000">
                <a:latin typeface="Times New Roman" panose="02020603050405020304" pitchFamily="18" charset="0"/>
              </a:rPr>
              <a:t>音箱</a:t>
            </a:r>
            <a:endParaRPr lang="zh-CN" altLang="en-US" sz="2000">
              <a:latin typeface="Times New Roman" panose="02020603050405020304" pitchFamily="18" charset="0"/>
            </a:endParaRPr>
          </a:p>
        </p:txBody>
      </p:sp>
      <p:sp>
        <p:nvSpPr>
          <p:cNvPr id="65546" name="Rectangle 9"/>
          <p:cNvSpPr>
            <a:spLocks noChangeArrowheads="1"/>
          </p:cNvSpPr>
          <p:nvPr/>
        </p:nvSpPr>
        <p:spPr bwMode="auto">
          <a:xfrm>
            <a:off x="179388" y="5661025"/>
            <a:ext cx="25844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0" tIns="45715" rIns="91430" bIns="45715">
            <a:spAutoFit/>
          </a:bodyPr>
          <a:lstStyle>
            <a:lvl1pPr marL="342900" indent="-342900"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Clr>
                <a:schemeClr val="bg2"/>
              </a:buClr>
              <a:buSzPct val="75000"/>
              <a:buFont typeface="Wingdings" panose="05000000000000000000" pitchFamily="2" charset="2"/>
              <a:buNone/>
            </a:pPr>
            <a:r>
              <a:rPr lang="en-US" altLang="zh-CN" sz="2000">
                <a:latin typeface="Times New Roman" panose="02020603050405020304" pitchFamily="18" charset="0"/>
              </a:rPr>
              <a:t>IPEVO</a:t>
            </a:r>
            <a:r>
              <a:rPr lang="zh-CN" altLang="en-US" sz="2000">
                <a:latin typeface="Times New Roman" panose="02020603050405020304" pitchFamily="18" charset="0"/>
              </a:rPr>
              <a:t>支持</a:t>
            </a:r>
            <a:r>
              <a:rPr lang="en-US" altLang="zh-CN" sz="2000">
                <a:latin typeface="Times New Roman" panose="02020603050405020304" pitchFamily="18" charset="0"/>
              </a:rPr>
              <a:t>Skype</a:t>
            </a:r>
            <a:r>
              <a:rPr lang="zh-CN" altLang="en-US" sz="2000">
                <a:latin typeface="Times New Roman" panose="02020603050405020304" pitchFamily="18" charset="0"/>
              </a:rPr>
              <a:t>电话</a:t>
            </a:r>
            <a:endParaRPr lang="zh-CN" altLang="en-US" sz="2000">
              <a:latin typeface="Times New Roman" panose="02020603050405020304" pitchFamily="18" charset="0"/>
            </a:endParaRPr>
          </a:p>
        </p:txBody>
      </p:sp>
      <p:pic>
        <p:nvPicPr>
          <p:cNvPr id="65547" name="Picture 10" descr="ipevo_free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8313" y="3717925"/>
            <a:ext cx="1308100" cy="172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548" name="Picture 11" descr="2-2-07-nike_hatphone"/>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555875" y="1989138"/>
            <a:ext cx="1223963" cy="1125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549" name="Rectangle 12"/>
          <p:cNvSpPr>
            <a:spLocks noChangeArrowheads="1"/>
          </p:cNvSpPr>
          <p:nvPr/>
        </p:nvSpPr>
        <p:spPr bwMode="auto">
          <a:xfrm>
            <a:off x="3779838" y="2276475"/>
            <a:ext cx="946150" cy="696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0" tIns="45715" rIns="91430" bIns="45715">
            <a:spAutoFit/>
          </a:bodyPr>
          <a:lstStyle>
            <a:lvl1pPr marL="342900" indent="-342900"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Clr>
                <a:schemeClr val="bg2"/>
              </a:buClr>
              <a:buSzPct val="75000"/>
              <a:buFont typeface="Wingdings" panose="05000000000000000000" pitchFamily="2" charset="2"/>
              <a:buNone/>
            </a:pPr>
            <a:r>
              <a:rPr lang="en-US" altLang="zh-CN">
                <a:latin typeface="Times New Roman" panose="02020603050405020304" pitchFamily="18" charset="0"/>
              </a:rPr>
              <a:t>Nike</a:t>
            </a:r>
            <a:r>
              <a:rPr lang="zh-CN" altLang="en-US">
                <a:latin typeface="Times New Roman" panose="02020603050405020304" pitchFamily="18" charset="0"/>
              </a:rPr>
              <a:t>的</a:t>
            </a:r>
            <a:endParaRPr lang="zh-CN" altLang="en-US">
              <a:latin typeface="Times New Roman" panose="02020603050405020304" pitchFamily="18" charset="0"/>
            </a:endParaRPr>
          </a:p>
          <a:p>
            <a:pPr eaLnBrk="1" hangingPunct="1">
              <a:buClr>
                <a:schemeClr val="bg2"/>
              </a:buClr>
              <a:buSzPct val="75000"/>
              <a:buFont typeface="Wingdings" panose="05000000000000000000" pitchFamily="2" charset="2"/>
              <a:buNone/>
            </a:pPr>
            <a:r>
              <a:rPr lang="zh-CN" altLang="en-US">
                <a:latin typeface="Times New Roman" panose="02020603050405020304" pitchFamily="18" charset="0"/>
              </a:rPr>
              <a:t> </a:t>
            </a:r>
            <a:r>
              <a:rPr lang="en-US" altLang="zh-CN">
                <a:latin typeface="Times New Roman" panose="02020603050405020304" pitchFamily="18" charset="0"/>
              </a:rPr>
              <a:t>iPod </a:t>
            </a:r>
            <a:r>
              <a:rPr lang="zh-CN" altLang="en-US">
                <a:latin typeface="Times New Roman" panose="02020603050405020304" pitchFamily="18" charset="0"/>
              </a:rPr>
              <a:t>帽</a:t>
            </a:r>
            <a:endParaRPr lang="zh-CN" altLang="en-US">
              <a:latin typeface="Times New Roman" panose="02020603050405020304" pitchFamily="18" charset="0"/>
            </a:endParaRPr>
          </a:p>
        </p:txBody>
      </p:sp>
      <p:pic>
        <p:nvPicPr>
          <p:cNvPr id="65550" name="Picture 13" descr="IMG_033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27088" y="1989138"/>
            <a:ext cx="1512887" cy="1133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551" name="Picture 14" descr="20072131643244711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553075" y="188913"/>
            <a:ext cx="139541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552" name="Rectangle 15"/>
          <p:cNvSpPr>
            <a:spLocks noChangeArrowheads="1"/>
          </p:cNvSpPr>
          <p:nvPr/>
        </p:nvSpPr>
        <p:spPr bwMode="auto">
          <a:xfrm>
            <a:off x="6732588" y="620713"/>
            <a:ext cx="12477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0" tIns="45715" rIns="91430" bIns="45715">
            <a:spAutoFit/>
          </a:bodyPr>
          <a:lstStyle>
            <a:lvl1pPr marL="342900" indent="-342900"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Clr>
                <a:schemeClr val="bg2"/>
              </a:buClr>
              <a:buSzPct val="75000"/>
              <a:buFont typeface="Wingdings" panose="05000000000000000000" pitchFamily="2" charset="2"/>
              <a:buNone/>
            </a:pPr>
            <a:r>
              <a:rPr lang="en-US" altLang="zh-CN" sz="2000">
                <a:latin typeface="Times New Roman" panose="02020603050405020304" pitchFamily="18" charset="0"/>
              </a:rPr>
              <a:t>Meizu M8</a:t>
            </a:r>
            <a:endParaRPr lang="en-US" altLang="zh-CN" sz="2000">
              <a:latin typeface="Times New Roman" panose="02020603050405020304" pitchFamily="18" charset="0"/>
            </a:endParaRPr>
          </a:p>
        </p:txBody>
      </p:sp>
      <p:sp>
        <p:nvSpPr>
          <p:cNvPr id="65553" name="Rectangle 16"/>
          <p:cNvSpPr>
            <a:spLocks noChangeArrowheads="1"/>
          </p:cNvSpPr>
          <p:nvPr/>
        </p:nvSpPr>
        <p:spPr bwMode="auto">
          <a:xfrm>
            <a:off x="1116013" y="3141663"/>
            <a:ext cx="11049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0" tIns="45715" rIns="91430" bIns="45715">
            <a:spAutoFit/>
          </a:bodyPr>
          <a:lstStyle>
            <a:lvl1pPr marL="342900" indent="-342900"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Clr>
                <a:schemeClr val="bg2"/>
              </a:buClr>
              <a:buSzPct val="75000"/>
              <a:buFont typeface="Wingdings" panose="05000000000000000000" pitchFamily="2" charset="2"/>
              <a:buNone/>
            </a:pPr>
            <a:r>
              <a:rPr lang="en-US" altLang="zh-CN">
                <a:latin typeface="Times New Roman" panose="02020603050405020304" pitchFamily="18" charset="0"/>
              </a:rPr>
              <a:t>Ipod nano</a:t>
            </a:r>
            <a:endParaRPr lang="en-US" altLang="zh-CN">
              <a:latin typeface="Times New Roman" panose="02020603050405020304" pitchFamily="18" charset="0"/>
            </a:endParaRPr>
          </a:p>
        </p:txBody>
      </p:sp>
      <p:pic>
        <p:nvPicPr>
          <p:cNvPr id="65554" name="Picture 17" descr="archos-704-wifi-2">
            <a:hlinkClick r:id="rId9"/>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284663" y="5084763"/>
            <a:ext cx="1944687" cy="1246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555" name="Rectangle 18"/>
          <p:cNvSpPr>
            <a:spLocks noChangeArrowheads="1"/>
          </p:cNvSpPr>
          <p:nvPr/>
        </p:nvSpPr>
        <p:spPr bwMode="auto">
          <a:xfrm>
            <a:off x="3059113" y="5373688"/>
            <a:ext cx="1282700"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0" tIns="45715" rIns="91430" bIns="45715">
            <a:spAutoFit/>
          </a:bodyPr>
          <a:lstStyle>
            <a:lvl1pPr marL="342900" indent="-342900"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Clr>
                <a:schemeClr val="bg2"/>
              </a:buClr>
              <a:buSzPct val="75000"/>
              <a:buFont typeface="Wingdings" panose="05000000000000000000" pitchFamily="2" charset="2"/>
              <a:buNone/>
            </a:pPr>
            <a:r>
              <a:rPr lang="en-US" altLang="zh-CN" sz="2000">
                <a:latin typeface="Times New Roman" panose="02020603050405020304" pitchFamily="18" charset="0"/>
              </a:rPr>
              <a:t>Archos</a:t>
            </a:r>
            <a:r>
              <a:rPr lang="zh-CN" altLang="en-US" sz="2000">
                <a:latin typeface="Times New Roman" panose="02020603050405020304" pitchFamily="18" charset="0"/>
              </a:rPr>
              <a:t>带</a:t>
            </a:r>
            <a:endParaRPr lang="zh-CN" altLang="en-US" sz="2000">
              <a:latin typeface="Times New Roman" panose="02020603050405020304" pitchFamily="18" charset="0"/>
            </a:endParaRPr>
          </a:p>
          <a:p>
            <a:pPr eaLnBrk="1" hangingPunct="1">
              <a:buClr>
                <a:schemeClr val="bg2"/>
              </a:buClr>
              <a:buSzPct val="75000"/>
              <a:buFont typeface="Wingdings" panose="05000000000000000000" pitchFamily="2" charset="2"/>
              <a:buNone/>
            </a:pPr>
            <a:r>
              <a:rPr lang="en-US" altLang="zh-CN" sz="2000">
                <a:latin typeface="Times New Roman" panose="02020603050405020304" pitchFamily="18" charset="0"/>
              </a:rPr>
              <a:t>Wifi</a:t>
            </a:r>
            <a:r>
              <a:rPr lang="zh-CN" altLang="en-US" sz="2000">
                <a:latin typeface="Times New Roman" panose="02020603050405020304" pitchFamily="18" charset="0"/>
              </a:rPr>
              <a:t>的</a:t>
            </a:r>
            <a:r>
              <a:rPr lang="en-US" altLang="zh-CN" sz="2000">
                <a:latin typeface="Times New Roman" panose="02020603050405020304" pitchFamily="18" charset="0"/>
              </a:rPr>
              <a:t>704</a:t>
            </a:r>
            <a:endParaRPr lang="en-US" altLang="zh-CN" sz="2000">
              <a:latin typeface="Times New Roman" panose="02020603050405020304" pitchFamily="18" charset="0"/>
            </a:endParaRPr>
          </a:p>
        </p:txBody>
      </p:sp>
    </p:spTree>
  </p:cSld>
  <p:clrMapOvr>
    <a:masterClrMapping/>
  </p:clrMapOvr>
  <p:transition spd="slow">
    <p:fade/>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ChangeArrowheads="1"/>
          </p:cNvSpPr>
          <p:nvPr>
            <p:ph type="title"/>
          </p:nvPr>
        </p:nvSpPr>
        <p:spPr>
          <a:xfrm>
            <a:off x="107950" y="115888"/>
            <a:ext cx="5978525" cy="1143000"/>
          </a:xfrm>
        </p:spPr>
        <p:txBody>
          <a:bodyPr/>
          <a:lstStyle/>
          <a:p>
            <a:r>
              <a:rPr lang="zh-CN" altLang="en-US" sz="3200" b="1" smtClean="0">
                <a:solidFill>
                  <a:srgbClr val="0000FF"/>
                </a:solidFill>
              </a:rPr>
              <a:t>嵌入式技术的应用－办公用品</a:t>
            </a:r>
            <a:endParaRPr lang="zh-CN" altLang="en-US" sz="3200" b="1" smtClean="0">
              <a:solidFill>
                <a:srgbClr val="0000FF"/>
              </a:solidFill>
            </a:endParaRPr>
          </a:p>
        </p:txBody>
      </p:sp>
      <p:sp>
        <p:nvSpPr>
          <p:cNvPr id="272387" name="Rectangle 3" descr="Rectangle: Click to edit Master text styles&#10;Second level&#10;Third level&#10;Fourth level&#10;Fifth level"/>
          <p:cNvSpPr>
            <a:spLocks noGrp="1" noChangeArrowheads="1"/>
          </p:cNvSpPr>
          <p:nvPr>
            <p:ph idx="1"/>
          </p:nvPr>
        </p:nvSpPr>
        <p:spPr>
          <a:xfrm>
            <a:off x="838200" y="1557338"/>
            <a:ext cx="4294188" cy="4114800"/>
          </a:xfrm>
        </p:spPr>
        <p:txBody>
          <a:bodyPr rtlCol="0">
            <a:normAutofit fontScale="92500" lnSpcReduction="20000"/>
          </a:bodyPr>
          <a:lstStyle/>
          <a:p>
            <a:pPr fontAlgn="auto">
              <a:spcAft>
                <a:spcPts val="0"/>
              </a:spcAft>
              <a:buClr>
                <a:schemeClr val="accent1"/>
              </a:buClr>
              <a:buSzTx/>
              <a:buFont typeface="Wingdings" panose="05000000000000000000" pitchFamily="2" charset="2"/>
              <a:buChar char="p"/>
              <a:defRPr/>
            </a:pPr>
            <a:r>
              <a:rPr lang="zh-CN" altLang="en-US" sz="2400" dirty="0">
                <a:solidFill>
                  <a:srgbClr val="000000"/>
                </a:solidFill>
              </a:rPr>
              <a:t>录音笔</a:t>
            </a:r>
            <a:endParaRPr lang="zh-CN" altLang="en-US" sz="2400" dirty="0">
              <a:solidFill>
                <a:srgbClr val="000000"/>
              </a:solidFill>
            </a:endParaRPr>
          </a:p>
          <a:p>
            <a:pPr fontAlgn="auto">
              <a:spcAft>
                <a:spcPts val="0"/>
              </a:spcAft>
              <a:buClr>
                <a:schemeClr val="accent1"/>
              </a:buClr>
              <a:buSzTx/>
              <a:buFont typeface="Wingdings" panose="05000000000000000000" pitchFamily="2" charset="2"/>
              <a:buChar char="p"/>
              <a:defRPr/>
            </a:pPr>
            <a:r>
              <a:rPr lang="en-US" altLang="zh-CN" sz="2400" dirty="0">
                <a:solidFill>
                  <a:srgbClr val="000000"/>
                </a:solidFill>
              </a:rPr>
              <a:t>FLY</a:t>
            </a:r>
            <a:r>
              <a:rPr lang="zh-CN" altLang="en-US" sz="2400" dirty="0">
                <a:solidFill>
                  <a:srgbClr val="000000"/>
                </a:solidFill>
              </a:rPr>
              <a:t>数字笔</a:t>
            </a:r>
            <a:endParaRPr lang="zh-CN" altLang="en-US" sz="2400" dirty="0">
              <a:solidFill>
                <a:srgbClr val="000000"/>
              </a:solidFill>
            </a:endParaRPr>
          </a:p>
          <a:p>
            <a:pPr lvl="1" fontAlgn="auto">
              <a:lnSpc>
                <a:spcPct val="90000"/>
              </a:lnSpc>
              <a:spcAft>
                <a:spcPts val="0"/>
              </a:spcAft>
              <a:defRPr/>
            </a:pPr>
            <a:r>
              <a:rPr lang="zh-CN" altLang="en-US" sz="2000" dirty="0"/>
              <a:t>能</a:t>
            </a:r>
            <a:r>
              <a:rPr lang="zh-CN" altLang="en-US" sz="2000" dirty="0">
                <a:latin typeface="Times New Roman" panose="02020603050405020304"/>
              </a:rPr>
              <a:t>“</a:t>
            </a:r>
            <a:r>
              <a:rPr lang="zh-CN" altLang="en-US" sz="2000" dirty="0"/>
              <a:t>看懂</a:t>
            </a:r>
            <a:r>
              <a:rPr lang="zh-CN" altLang="en-US" sz="2000" dirty="0">
                <a:latin typeface="Times New Roman" panose="02020603050405020304"/>
              </a:rPr>
              <a:t>”</a:t>
            </a:r>
            <a:r>
              <a:rPr lang="zh-CN" altLang="en-US" sz="2000" dirty="0"/>
              <a:t>在专用纸上所写的内容</a:t>
            </a:r>
            <a:endParaRPr lang="zh-CN" altLang="en-US" sz="2000" dirty="0"/>
          </a:p>
          <a:p>
            <a:pPr lvl="1" fontAlgn="auto">
              <a:lnSpc>
                <a:spcPct val="90000"/>
              </a:lnSpc>
              <a:spcAft>
                <a:spcPts val="0"/>
              </a:spcAft>
              <a:defRPr/>
            </a:pPr>
            <a:r>
              <a:rPr lang="zh-CN" altLang="en-US" sz="2000" dirty="0"/>
              <a:t>能</a:t>
            </a:r>
            <a:r>
              <a:rPr lang="zh-CN" altLang="en-US" sz="2000" dirty="0">
                <a:latin typeface="Times New Roman" panose="02020603050405020304"/>
              </a:rPr>
              <a:t>“</a:t>
            </a:r>
            <a:r>
              <a:rPr lang="zh-CN" altLang="en-US" sz="2000" dirty="0"/>
              <a:t>阅读</a:t>
            </a:r>
            <a:r>
              <a:rPr lang="zh-CN" altLang="en-US" sz="2000" dirty="0">
                <a:latin typeface="Times New Roman" panose="02020603050405020304"/>
              </a:rPr>
              <a:t>”</a:t>
            </a:r>
            <a:r>
              <a:rPr lang="zh-CN" altLang="en-US" sz="2000" dirty="0"/>
              <a:t>写作和纠正语法错误</a:t>
            </a:r>
            <a:endParaRPr lang="zh-CN" altLang="en-US" sz="2000" dirty="0"/>
          </a:p>
          <a:p>
            <a:pPr lvl="1" fontAlgn="auto">
              <a:lnSpc>
                <a:spcPct val="90000"/>
              </a:lnSpc>
              <a:spcAft>
                <a:spcPts val="0"/>
              </a:spcAft>
              <a:defRPr/>
            </a:pPr>
            <a:r>
              <a:rPr lang="zh-CN" altLang="en-US" sz="2000" dirty="0"/>
              <a:t>完成简单的算术运算</a:t>
            </a:r>
            <a:endParaRPr lang="zh-CN" altLang="en-US" sz="2000" dirty="0"/>
          </a:p>
          <a:p>
            <a:pPr lvl="1" fontAlgn="auto">
              <a:lnSpc>
                <a:spcPct val="90000"/>
              </a:lnSpc>
              <a:spcAft>
                <a:spcPts val="0"/>
              </a:spcAft>
              <a:defRPr/>
            </a:pPr>
            <a:r>
              <a:rPr lang="zh-CN" altLang="en-US" sz="2000" dirty="0"/>
              <a:t>将英文互相翻译成西班牙文等</a:t>
            </a:r>
            <a:endParaRPr lang="zh-CN" altLang="en-US" sz="2000" dirty="0"/>
          </a:p>
          <a:p>
            <a:pPr fontAlgn="auto">
              <a:spcAft>
                <a:spcPts val="0"/>
              </a:spcAft>
              <a:buClr>
                <a:schemeClr val="accent1"/>
              </a:buClr>
              <a:buSzTx/>
              <a:buFont typeface="Wingdings" panose="05000000000000000000" pitchFamily="2" charset="2"/>
              <a:buChar char="p"/>
              <a:defRPr/>
            </a:pPr>
            <a:r>
              <a:rPr lang="en-US" altLang="zh-CN" sz="2400" dirty="0">
                <a:solidFill>
                  <a:srgbClr val="000000"/>
                </a:solidFill>
              </a:rPr>
              <a:t>Genius</a:t>
            </a:r>
            <a:r>
              <a:rPr lang="zh-CN" altLang="en-US" sz="2400" dirty="0">
                <a:solidFill>
                  <a:srgbClr val="000000"/>
                </a:solidFill>
              </a:rPr>
              <a:t>数字便笺</a:t>
            </a:r>
            <a:endParaRPr lang="zh-CN" altLang="en-US" sz="2400" dirty="0">
              <a:solidFill>
                <a:srgbClr val="000000"/>
              </a:solidFill>
            </a:endParaRPr>
          </a:p>
          <a:p>
            <a:pPr lvl="1" fontAlgn="auto">
              <a:lnSpc>
                <a:spcPct val="90000"/>
              </a:lnSpc>
              <a:spcAft>
                <a:spcPts val="0"/>
              </a:spcAft>
              <a:defRPr/>
            </a:pPr>
            <a:r>
              <a:rPr lang="zh-CN" altLang="en-US" sz="2000" dirty="0"/>
              <a:t>存储</a:t>
            </a:r>
            <a:r>
              <a:rPr lang="en-US" altLang="zh-CN" sz="2000" dirty="0"/>
              <a:t>100</a:t>
            </a:r>
            <a:r>
              <a:rPr lang="zh-CN" altLang="en-US" sz="2000" dirty="0"/>
              <a:t>页便笺 </a:t>
            </a:r>
            <a:endParaRPr lang="zh-CN" altLang="en-US" sz="2000" dirty="0"/>
          </a:p>
          <a:p>
            <a:pPr lvl="1" fontAlgn="auto">
              <a:lnSpc>
                <a:spcPct val="90000"/>
              </a:lnSpc>
              <a:spcAft>
                <a:spcPts val="0"/>
              </a:spcAft>
              <a:defRPr/>
            </a:pPr>
            <a:r>
              <a:rPr lang="en-US" altLang="zh-CN" sz="2000" dirty="0"/>
              <a:t>2000LPI</a:t>
            </a:r>
            <a:r>
              <a:rPr lang="zh-CN" altLang="en-US" sz="2000" dirty="0"/>
              <a:t>分辨率</a:t>
            </a:r>
            <a:endParaRPr lang="zh-CN" altLang="en-US" sz="2000" dirty="0"/>
          </a:p>
          <a:p>
            <a:pPr lvl="1" fontAlgn="auto">
              <a:lnSpc>
                <a:spcPct val="90000"/>
              </a:lnSpc>
              <a:spcAft>
                <a:spcPts val="0"/>
              </a:spcAft>
              <a:defRPr/>
            </a:pPr>
            <a:r>
              <a:rPr lang="en-US" altLang="zh-CN" sz="2000" dirty="0"/>
              <a:t>32MB</a:t>
            </a:r>
            <a:r>
              <a:rPr lang="zh-CN" altLang="en-US" sz="2000" dirty="0"/>
              <a:t>板载内存</a:t>
            </a:r>
            <a:endParaRPr lang="zh-CN" altLang="en-US" sz="2000" dirty="0"/>
          </a:p>
          <a:p>
            <a:pPr lvl="1" fontAlgn="auto">
              <a:lnSpc>
                <a:spcPct val="90000"/>
              </a:lnSpc>
              <a:spcAft>
                <a:spcPts val="0"/>
              </a:spcAft>
              <a:defRPr/>
            </a:pPr>
            <a:r>
              <a:rPr lang="zh-CN" altLang="en-US" sz="2000" dirty="0"/>
              <a:t>可通过</a:t>
            </a:r>
            <a:r>
              <a:rPr lang="en-US" altLang="zh-CN" sz="2000" dirty="0"/>
              <a:t>USB</a:t>
            </a:r>
            <a:r>
              <a:rPr lang="zh-CN" altLang="en-US" sz="2000" dirty="0"/>
              <a:t>连接电脑</a:t>
            </a:r>
            <a:endParaRPr lang="zh-CN" altLang="en-US" sz="2000" dirty="0"/>
          </a:p>
          <a:p>
            <a:pPr lvl="1" fontAlgn="auto">
              <a:lnSpc>
                <a:spcPct val="90000"/>
              </a:lnSpc>
              <a:spcAft>
                <a:spcPts val="0"/>
              </a:spcAft>
              <a:defRPr/>
            </a:pPr>
            <a:r>
              <a:rPr lang="zh-CN" altLang="en-US" sz="2000" dirty="0"/>
              <a:t>笔迹识别软件</a:t>
            </a:r>
            <a:endParaRPr lang="zh-CN" altLang="en-US" sz="2000" dirty="0"/>
          </a:p>
          <a:p>
            <a:pPr fontAlgn="auto">
              <a:lnSpc>
                <a:spcPct val="90000"/>
              </a:lnSpc>
              <a:spcAft>
                <a:spcPts val="0"/>
              </a:spcAft>
              <a:buClr>
                <a:schemeClr val="accent1"/>
              </a:buClr>
              <a:buSzTx/>
              <a:buFont typeface="Wingdings" panose="05000000000000000000" pitchFamily="2" charset="2"/>
              <a:buChar char="p"/>
              <a:defRPr/>
            </a:pPr>
            <a:r>
              <a:rPr lang="en-US" altLang="zh-CN" sz="2400" dirty="0">
                <a:solidFill>
                  <a:srgbClr val="000000"/>
                </a:solidFill>
              </a:rPr>
              <a:t>Polymer Vision</a:t>
            </a:r>
            <a:r>
              <a:rPr lang="zh-CN" altLang="en-US" sz="2400" dirty="0">
                <a:solidFill>
                  <a:srgbClr val="000000"/>
                </a:solidFill>
              </a:rPr>
              <a:t>手机书</a:t>
            </a:r>
            <a:endParaRPr lang="zh-CN" altLang="en-US" sz="2400" dirty="0">
              <a:solidFill>
                <a:srgbClr val="000000"/>
              </a:solidFill>
            </a:endParaRPr>
          </a:p>
        </p:txBody>
      </p:sp>
      <p:pic>
        <p:nvPicPr>
          <p:cNvPr id="66564" name="Picture 4" descr="0512032116011[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292725" y="1484313"/>
            <a:ext cx="3286125" cy="1266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65" name="Picture 5" descr="fly-fusion[1]"/>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235825" y="3436938"/>
            <a:ext cx="1512888" cy="1431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66" name="Picture 6" descr="g-note-7100-2">
            <a:hlinkClick r:id="rId3"/>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572000" y="2947988"/>
            <a:ext cx="2749550" cy="2136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67" name="Picture 7" descr="polymer-vision-cellular-boo"/>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51275" y="4652963"/>
            <a:ext cx="3470275" cy="1735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fade/>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type="title"/>
          </p:nvPr>
        </p:nvSpPr>
        <p:spPr>
          <a:xfrm>
            <a:off x="539750" y="115888"/>
            <a:ext cx="7334250" cy="1143000"/>
          </a:xfrm>
        </p:spPr>
        <p:txBody>
          <a:bodyPr/>
          <a:lstStyle/>
          <a:p>
            <a:r>
              <a:rPr lang="zh-CN" altLang="en-US" sz="3200" b="1" smtClean="0">
                <a:solidFill>
                  <a:srgbClr val="0000FF"/>
                </a:solidFill>
              </a:rPr>
              <a:t>嵌入式技术的应用－手表</a:t>
            </a:r>
            <a:endParaRPr lang="zh-CN" altLang="en-US" sz="3200" b="1" smtClean="0">
              <a:solidFill>
                <a:srgbClr val="0000FF"/>
              </a:solidFill>
            </a:endParaRPr>
          </a:p>
        </p:txBody>
      </p:sp>
      <p:sp>
        <p:nvSpPr>
          <p:cNvPr id="274435" name="Rectangle 3" descr="Rectangle: Click to edit Master text styles&#10;Second level&#10;Third level&#10;Fourth level&#10;Fifth level"/>
          <p:cNvSpPr>
            <a:spLocks noGrp="1" noChangeArrowheads="1"/>
          </p:cNvSpPr>
          <p:nvPr>
            <p:ph idx="1"/>
          </p:nvPr>
        </p:nvSpPr>
        <p:spPr>
          <a:xfrm>
            <a:off x="544513" y="1690688"/>
            <a:ext cx="4891087" cy="4114800"/>
          </a:xfrm>
        </p:spPr>
        <p:txBody>
          <a:bodyPr rtlCol="0">
            <a:normAutofit fontScale="92500" lnSpcReduction="20000"/>
          </a:bodyPr>
          <a:lstStyle/>
          <a:p>
            <a:pPr fontAlgn="auto">
              <a:spcAft>
                <a:spcPts val="0"/>
              </a:spcAft>
              <a:buClr>
                <a:schemeClr val="accent1"/>
              </a:buClr>
              <a:buSzTx/>
              <a:buFont typeface="Wingdings" panose="05000000000000000000" pitchFamily="2" charset="2"/>
              <a:buChar char="p"/>
              <a:defRPr/>
            </a:pPr>
            <a:r>
              <a:rPr lang="en-US" altLang="zh-CN" sz="2400" dirty="0">
                <a:solidFill>
                  <a:srgbClr val="000000"/>
                </a:solidFill>
              </a:rPr>
              <a:t>Martin Frey</a:t>
            </a:r>
            <a:r>
              <a:rPr lang="zh-CN" altLang="en-US" sz="2400" dirty="0">
                <a:solidFill>
                  <a:srgbClr val="000000"/>
                </a:solidFill>
              </a:rPr>
              <a:t>手表</a:t>
            </a:r>
            <a:endParaRPr lang="zh-CN" altLang="en-US" sz="2400" dirty="0">
              <a:solidFill>
                <a:srgbClr val="000000"/>
              </a:solidFill>
            </a:endParaRPr>
          </a:p>
          <a:p>
            <a:pPr lvl="1" fontAlgn="auto">
              <a:lnSpc>
                <a:spcPct val="90000"/>
              </a:lnSpc>
              <a:spcAft>
                <a:spcPts val="0"/>
              </a:spcAft>
              <a:defRPr/>
            </a:pPr>
            <a:r>
              <a:rPr lang="zh-CN" altLang="en-US" sz="2000" dirty="0"/>
              <a:t>日程表</a:t>
            </a:r>
            <a:endParaRPr lang="zh-CN" altLang="en-US" sz="2000" dirty="0"/>
          </a:p>
          <a:p>
            <a:pPr lvl="1" fontAlgn="auto">
              <a:lnSpc>
                <a:spcPct val="90000"/>
              </a:lnSpc>
              <a:spcAft>
                <a:spcPts val="0"/>
              </a:spcAft>
              <a:defRPr/>
            </a:pPr>
            <a:r>
              <a:rPr lang="zh-CN" altLang="en-US" sz="2000" dirty="0"/>
              <a:t>和手机联动</a:t>
            </a:r>
            <a:endParaRPr lang="zh-CN" altLang="en-US" sz="2000" dirty="0"/>
          </a:p>
          <a:p>
            <a:pPr lvl="1" fontAlgn="auto">
              <a:lnSpc>
                <a:spcPct val="90000"/>
              </a:lnSpc>
              <a:spcAft>
                <a:spcPts val="0"/>
              </a:spcAft>
              <a:defRPr/>
            </a:pPr>
            <a:r>
              <a:rPr lang="zh-CN" altLang="en-US" sz="2000" dirty="0"/>
              <a:t>获取网络连接和</a:t>
            </a:r>
            <a:r>
              <a:rPr lang="en-US" altLang="zh-CN" sz="2000" dirty="0"/>
              <a:t>GPS</a:t>
            </a:r>
            <a:r>
              <a:rPr lang="zh-CN" altLang="en-US" sz="2000" dirty="0"/>
              <a:t>定位信息</a:t>
            </a:r>
            <a:endParaRPr lang="zh-CN" altLang="en-US" sz="2000" dirty="0"/>
          </a:p>
          <a:p>
            <a:pPr fontAlgn="auto">
              <a:spcAft>
                <a:spcPts val="0"/>
              </a:spcAft>
              <a:buClr>
                <a:schemeClr val="accent1"/>
              </a:buClr>
              <a:buSzTx/>
              <a:buFont typeface="Wingdings" panose="05000000000000000000" pitchFamily="2" charset="2"/>
              <a:buChar char="p"/>
              <a:defRPr/>
            </a:pPr>
            <a:r>
              <a:rPr lang="zh-CN" altLang="en-US" sz="2400" dirty="0">
                <a:solidFill>
                  <a:srgbClr val="000000"/>
                </a:solidFill>
              </a:rPr>
              <a:t>手表手机：</a:t>
            </a:r>
            <a:r>
              <a:rPr lang="en-US" altLang="zh-CN" sz="2400" dirty="0">
                <a:solidFill>
                  <a:srgbClr val="000000"/>
                </a:solidFill>
              </a:rPr>
              <a:t>M300</a:t>
            </a:r>
            <a:endParaRPr lang="en-US" altLang="zh-CN" sz="2400" dirty="0">
              <a:solidFill>
                <a:srgbClr val="000000"/>
              </a:solidFill>
            </a:endParaRPr>
          </a:p>
          <a:p>
            <a:pPr lvl="1" fontAlgn="auto">
              <a:lnSpc>
                <a:spcPct val="90000"/>
              </a:lnSpc>
              <a:spcAft>
                <a:spcPts val="0"/>
              </a:spcAft>
              <a:defRPr/>
            </a:pPr>
            <a:r>
              <a:rPr lang="en-US" altLang="zh-CN" sz="2000" dirty="0"/>
              <a:t>1</a:t>
            </a:r>
            <a:r>
              <a:rPr lang="zh-CN" altLang="en-US" sz="2000" dirty="0"/>
              <a:t>英寸的显示屏</a:t>
            </a:r>
            <a:endParaRPr lang="zh-CN" altLang="en-US" sz="2000" dirty="0"/>
          </a:p>
          <a:p>
            <a:pPr lvl="1" fontAlgn="auto">
              <a:lnSpc>
                <a:spcPct val="90000"/>
              </a:lnSpc>
              <a:spcAft>
                <a:spcPts val="0"/>
              </a:spcAft>
              <a:defRPr/>
            </a:pPr>
            <a:r>
              <a:rPr lang="en-US" altLang="zh-CN" sz="2000" dirty="0"/>
              <a:t>USB</a:t>
            </a:r>
            <a:r>
              <a:rPr lang="zh-CN" altLang="en-US" sz="2000" dirty="0"/>
              <a:t>接口</a:t>
            </a:r>
            <a:endParaRPr lang="zh-CN" altLang="en-US" sz="2000" dirty="0"/>
          </a:p>
          <a:p>
            <a:pPr lvl="1" fontAlgn="auto">
              <a:lnSpc>
                <a:spcPct val="90000"/>
              </a:lnSpc>
              <a:spcAft>
                <a:spcPts val="0"/>
              </a:spcAft>
              <a:defRPr/>
            </a:pPr>
            <a:r>
              <a:rPr lang="zh-CN" altLang="en-US" sz="2000" dirty="0"/>
              <a:t>可播放音乐</a:t>
            </a:r>
            <a:endParaRPr lang="zh-CN" altLang="en-US" sz="2000" dirty="0"/>
          </a:p>
          <a:p>
            <a:pPr lvl="1" fontAlgn="auto">
              <a:lnSpc>
                <a:spcPct val="90000"/>
              </a:lnSpc>
              <a:spcAft>
                <a:spcPts val="0"/>
              </a:spcAft>
              <a:defRPr/>
            </a:pPr>
            <a:r>
              <a:rPr lang="zh-CN" altLang="en-US" sz="2000" dirty="0"/>
              <a:t>支持蓝牙</a:t>
            </a:r>
            <a:endParaRPr lang="zh-CN" altLang="en-US" sz="2000" dirty="0"/>
          </a:p>
          <a:p>
            <a:pPr fontAlgn="auto">
              <a:spcAft>
                <a:spcPts val="0"/>
              </a:spcAft>
              <a:buClr>
                <a:schemeClr val="accent1"/>
              </a:buClr>
              <a:buSzTx/>
              <a:buFont typeface="Wingdings" panose="05000000000000000000" pitchFamily="2" charset="2"/>
              <a:buChar char="p"/>
              <a:defRPr/>
            </a:pPr>
            <a:r>
              <a:rPr lang="en-US" altLang="zh-CN" sz="2400" dirty="0">
                <a:solidFill>
                  <a:srgbClr val="000000"/>
                </a:solidFill>
              </a:rPr>
              <a:t>Nike</a:t>
            </a:r>
            <a:r>
              <a:rPr lang="zh-CN" altLang="en-US" sz="2400" dirty="0">
                <a:solidFill>
                  <a:srgbClr val="000000"/>
                </a:solidFill>
              </a:rPr>
              <a:t>的</a:t>
            </a:r>
            <a:r>
              <a:rPr lang="en-US" altLang="zh-CN" sz="2400" dirty="0">
                <a:solidFill>
                  <a:srgbClr val="000000"/>
                </a:solidFill>
              </a:rPr>
              <a:t>Speed+</a:t>
            </a:r>
            <a:r>
              <a:rPr lang="zh-CN" altLang="en-US" sz="2400" dirty="0">
                <a:solidFill>
                  <a:srgbClr val="000000"/>
                </a:solidFill>
              </a:rPr>
              <a:t>手表</a:t>
            </a:r>
            <a:endParaRPr lang="zh-CN" altLang="en-US" sz="2400" dirty="0">
              <a:solidFill>
                <a:srgbClr val="000000"/>
              </a:solidFill>
            </a:endParaRPr>
          </a:p>
          <a:p>
            <a:pPr lvl="1" fontAlgn="auto">
              <a:lnSpc>
                <a:spcPct val="90000"/>
              </a:lnSpc>
              <a:spcAft>
                <a:spcPts val="0"/>
              </a:spcAft>
              <a:defRPr/>
            </a:pPr>
            <a:r>
              <a:rPr lang="zh-CN" altLang="en-US" sz="2000" dirty="0"/>
              <a:t>结合 </a:t>
            </a:r>
            <a:r>
              <a:rPr lang="en-US" altLang="zh-CN" sz="2000" dirty="0"/>
              <a:t>iPod </a:t>
            </a:r>
            <a:r>
              <a:rPr lang="zh-CN" altLang="en-US" sz="2000" dirty="0"/>
              <a:t>和运动计测</a:t>
            </a:r>
            <a:endParaRPr lang="zh-CN" altLang="en-US" sz="2000" dirty="0"/>
          </a:p>
          <a:p>
            <a:pPr fontAlgn="auto">
              <a:spcAft>
                <a:spcPts val="0"/>
              </a:spcAft>
              <a:buClr>
                <a:schemeClr val="accent1"/>
              </a:buClr>
              <a:buSzTx/>
              <a:buFont typeface="Wingdings" panose="05000000000000000000" pitchFamily="2" charset="2"/>
              <a:buChar char="p"/>
              <a:defRPr/>
            </a:pPr>
            <a:r>
              <a:rPr lang="zh-CN" altLang="en-US" sz="2400" dirty="0">
                <a:solidFill>
                  <a:srgbClr val="000000"/>
                </a:solidFill>
              </a:rPr>
              <a:t>韩国防性罪犯的电子手镯</a:t>
            </a:r>
            <a:endParaRPr lang="zh-CN" altLang="en-US" sz="2400" dirty="0">
              <a:solidFill>
                <a:srgbClr val="000000"/>
              </a:solidFill>
            </a:endParaRPr>
          </a:p>
          <a:p>
            <a:pPr lvl="1" fontAlgn="auto">
              <a:lnSpc>
                <a:spcPct val="90000"/>
              </a:lnSpc>
              <a:spcAft>
                <a:spcPts val="0"/>
              </a:spcAft>
              <a:defRPr/>
            </a:pPr>
            <a:r>
              <a:rPr lang="zh-CN" altLang="en-US" sz="2000" dirty="0"/>
              <a:t>可追踪罪犯的定位和坐标</a:t>
            </a:r>
            <a:endParaRPr lang="zh-CN" altLang="en-US" sz="2000" dirty="0"/>
          </a:p>
          <a:p>
            <a:pPr fontAlgn="auto">
              <a:spcAft>
                <a:spcPts val="0"/>
              </a:spcAft>
              <a:buClr>
                <a:schemeClr val="accent1"/>
              </a:buClr>
              <a:buSzTx/>
              <a:buFont typeface="Wingdings" panose="05000000000000000000" pitchFamily="2" charset="2"/>
              <a:buChar char="p"/>
              <a:defRPr/>
            </a:pPr>
            <a:r>
              <a:rPr lang="zh-CN" altLang="en-US" sz="2400" dirty="0">
                <a:solidFill>
                  <a:srgbClr val="000000"/>
                </a:solidFill>
              </a:rPr>
              <a:t>爱国者视频</a:t>
            </a:r>
            <a:r>
              <a:rPr lang="en-US" altLang="zh-CN" sz="2400" dirty="0">
                <a:solidFill>
                  <a:srgbClr val="000000"/>
                </a:solidFill>
              </a:rPr>
              <a:t>MP4</a:t>
            </a:r>
            <a:r>
              <a:rPr lang="zh-CN" altLang="en-US" sz="2400" dirty="0">
                <a:solidFill>
                  <a:srgbClr val="000000"/>
                </a:solidFill>
              </a:rPr>
              <a:t>手表</a:t>
            </a:r>
            <a:endParaRPr lang="zh-CN" altLang="en-US" sz="2400" dirty="0">
              <a:solidFill>
                <a:srgbClr val="000000"/>
              </a:solidFill>
            </a:endParaRPr>
          </a:p>
        </p:txBody>
      </p:sp>
      <p:pic>
        <p:nvPicPr>
          <p:cNvPr id="67588" name="Picture 4" descr="mf-jit-watch"/>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300788" y="1355725"/>
            <a:ext cx="2592387" cy="2073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589" name="Picture 5" descr="m300-final-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51275" y="1919288"/>
            <a:ext cx="2376488" cy="165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590" name="Picture 6" descr="nike-speed-watch"/>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35375" y="3616325"/>
            <a:ext cx="4191000" cy="2476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591" name="Picture 7" descr="electronic20watch[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86650" y="2817813"/>
            <a:ext cx="1657350" cy="2657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592" name="Picture 8" descr="aigof209[1]"/>
          <p:cNvPicPr>
            <a:picLocks noChangeAspect="1" noChangeArrowheads="1"/>
          </p:cNvPicPr>
          <p:nvPr/>
        </p:nvPicPr>
        <p:blipFill>
          <a:blip r:embed="rId5">
            <a:clrChange>
              <a:clrFrom>
                <a:srgbClr val="FDFDFD"/>
              </a:clrFrom>
              <a:clrTo>
                <a:srgbClr val="FDFDFD">
                  <a:alpha val="0"/>
                </a:srgbClr>
              </a:clrTo>
            </a:clrChange>
            <a:extLst>
              <a:ext uri="{28A0092B-C50C-407E-A947-70E740481C1C}">
                <a14:useLocalDpi xmlns:a14="http://schemas.microsoft.com/office/drawing/2010/main" val="0"/>
              </a:ext>
            </a:extLst>
          </a:blip>
          <a:srcRect/>
          <a:stretch>
            <a:fillRect/>
          </a:stretch>
        </p:blipFill>
        <p:spPr bwMode="auto">
          <a:xfrm>
            <a:off x="5724525" y="4652963"/>
            <a:ext cx="2425700" cy="176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fade/>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a:xfrm>
            <a:off x="468313" y="188913"/>
            <a:ext cx="7004050" cy="954087"/>
          </a:xfrm>
        </p:spPr>
        <p:txBody>
          <a:bodyPr/>
          <a:lstStyle/>
          <a:p>
            <a:r>
              <a:rPr lang="zh-CN" altLang="en-US" sz="3200" b="1" smtClean="0">
                <a:solidFill>
                  <a:srgbClr val="0000FF"/>
                </a:solidFill>
              </a:rPr>
              <a:t>嵌入式技术的应用－运动玩具游戏</a:t>
            </a:r>
            <a:endParaRPr lang="zh-CN" altLang="en-US" sz="3200" b="1" smtClean="0">
              <a:solidFill>
                <a:srgbClr val="0000FF"/>
              </a:solidFill>
            </a:endParaRPr>
          </a:p>
        </p:txBody>
      </p:sp>
      <p:sp>
        <p:nvSpPr>
          <p:cNvPr id="276483" name="Rectangle 3" descr="Rectangle: Click to edit Master text styles&#10;Second level&#10;Third level&#10;Fourth level&#10;Fifth level"/>
          <p:cNvSpPr>
            <a:spLocks noGrp="1" noChangeArrowheads="1"/>
          </p:cNvSpPr>
          <p:nvPr>
            <p:ph idx="1"/>
          </p:nvPr>
        </p:nvSpPr>
        <p:spPr>
          <a:xfrm>
            <a:off x="838200" y="1484313"/>
            <a:ext cx="7772400" cy="4114800"/>
          </a:xfrm>
          <a:extLst>
            <a:ext uri="{91240B29-F687-4F45-9708-019B960494DF}">
              <a14:hiddenLine xmlns:a14="http://schemas.microsoft.com/office/drawing/2010/main" w="9525">
                <a:solidFill>
                  <a:schemeClr val="tx1"/>
                </a:solidFill>
                <a:prstDash val="solid"/>
                <a:miter lim="800000"/>
                <a:headEnd/>
                <a:tailEnd/>
              </a14:hiddenLine>
            </a:ext>
          </a:extLst>
        </p:spPr>
        <p:txBody>
          <a:bodyPr lIns="91430" tIns="45715" rIns="91430" bIns="45715" rtlCol="0">
            <a:normAutofit/>
          </a:bodyPr>
          <a:lstStyle/>
          <a:p>
            <a:pPr fontAlgn="auto">
              <a:spcAft>
                <a:spcPts val="0"/>
              </a:spcAft>
              <a:buClr>
                <a:schemeClr val="accent1"/>
              </a:buClr>
              <a:buSzTx/>
              <a:buFont typeface="Wingdings" panose="05000000000000000000" pitchFamily="2" charset="2"/>
              <a:buChar char="p"/>
              <a:defRPr/>
            </a:pPr>
            <a:r>
              <a:rPr lang="en-US" altLang="zh-CN" sz="2400" dirty="0">
                <a:solidFill>
                  <a:srgbClr val="000000"/>
                </a:solidFill>
              </a:rPr>
              <a:t>GTX</a:t>
            </a:r>
            <a:r>
              <a:rPr lang="zh-CN" altLang="en-US" sz="2400" dirty="0">
                <a:solidFill>
                  <a:srgbClr val="000000"/>
                </a:solidFill>
              </a:rPr>
              <a:t>公司定位的运动跑鞋</a:t>
            </a:r>
            <a:endParaRPr lang="zh-CN" altLang="en-US" sz="2400" dirty="0">
              <a:solidFill>
                <a:srgbClr val="000000"/>
              </a:solidFill>
            </a:endParaRPr>
          </a:p>
          <a:p>
            <a:pPr lvl="1" fontAlgn="auto">
              <a:lnSpc>
                <a:spcPct val="90000"/>
              </a:lnSpc>
              <a:spcAft>
                <a:spcPts val="0"/>
              </a:spcAft>
              <a:defRPr/>
            </a:pPr>
            <a:r>
              <a:rPr lang="zh-CN" altLang="en-US" sz="2000" dirty="0"/>
              <a:t>内置的</a:t>
            </a:r>
            <a:r>
              <a:rPr lang="en-US" altLang="zh-CN" sz="2000" dirty="0"/>
              <a:t>GPS</a:t>
            </a:r>
            <a:r>
              <a:rPr lang="zh-CN" altLang="en-US" sz="2000" dirty="0"/>
              <a:t>接收器和可充电电池</a:t>
            </a:r>
            <a:endParaRPr lang="zh-CN" altLang="en-US" sz="2000" dirty="0"/>
          </a:p>
          <a:p>
            <a:pPr fontAlgn="auto">
              <a:spcAft>
                <a:spcPts val="0"/>
              </a:spcAft>
              <a:buClr>
                <a:schemeClr val="accent1"/>
              </a:buClr>
              <a:buSzTx/>
              <a:buFont typeface="Wingdings" panose="05000000000000000000" pitchFamily="2" charset="2"/>
              <a:buChar char="p"/>
              <a:defRPr/>
            </a:pPr>
            <a:r>
              <a:rPr lang="zh-CN" altLang="en-US" sz="2400" dirty="0">
                <a:solidFill>
                  <a:srgbClr val="000000"/>
                </a:solidFill>
              </a:rPr>
              <a:t>遥控蜻蜓</a:t>
            </a:r>
            <a:endParaRPr lang="zh-CN" altLang="en-US" sz="2400" dirty="0">
              <a:solidFill>
                <a:srgbClr val="000000"/>
              </a:solidFill>
            </a:endParaRPr>
          </a:p>
          <a:p>
            <a:pPr fontAlgn="auto">
              <a:spcAft>
                <a:spcPts val="0"/>
              </a:spcAft>
              <a:buClr>
                <a:schemeClr val="accent1"/>
              </a:buClr>
              <a:buSzTx/>
              <a:buFont typeface="Wingdings" panose="05000000000000000000" pitchFamily="2" charset="2"/>
              <a:buChar char="p"/>
              <a:defRPr/>
            </a:pPr>
            <a:r>
              <a:rPr lang="zh-CN" altLang="en-US" sz="2400" dirty="0">
                <a:solidFill>
                  <a:srgbClr val="000000"/>
                </a:solidFill>
              </a:rPr>
              <a:t>次世代三大主流</a:t>
            </a:r>
            <a:endParaRPr lang="zh-CN" altLang="en-US" sz="2400" dirty="0">
              <a:solidFill>
                <a:srgbClr val="000000"/>
              </a:solidFill>
            </a:endParaRPr>
          </a:p>
          <a:p>
            <a:pPr lvl="1" fontAlgn="auto">
              <a:lnSpc>
                <a:spcPct val="90000"/>
              </a:lnSpc>
              <a:spcAft>
                <a:spcPts val="0"/>
              </a:spcAft>
              <a:defRPr/>
            </a:pPr>
            <a:r>
              <a:rPr lang="zh-CN" altLang="en-US" sz="2000" dirty="0"/>
              <a:t>三款主机</a:t>
            </a:r>
            <a:r>
              <a:rPr lang="en-US" altLang="zh-CN" sz="2000" dirty="0"/>
              <a:t>Xbox 360</a:t>
            </a:r>
            <a:r>
              <a:rPr lang="zh-CN" altLang="en-US" sz="2000" dirty="0"/>
              <a:t>，</a:t>
            </a:r>
            <a:r>
              <a:rPr lang="en-US" altLang="zh-CN" sz="2000" dirty="0"/>
              <a:t>WII</a:t>
            </a:r>
            <a:r>
              <a:rPr lang="zh-CN" altLang="en-US" sz="2000" dirty="0"/>
              <a:t>，</a:t>
            </a:r>
            <a:r>
              <a:rPr lang="en-US" altLang="zh-CN" sz="2000" dirty="0"/>
              <a:t>PS3</a:t>
            </a:r>
            <a:endParaRPr lang="en-US" altLang="zh-CN" sz="2000" dirty="0"/>
          </a:p>
          <a:p>
            <a:pPr fontAlgn="auto">
              <a:lnSpc>
                <a:spcPct val="90000"/>
              </a:lnSpc>
              <a:spcAft>
                <a:spcPts val="0"/>
              </a:spcAft>
              <a:defRPr/>
            </a:pPr>
            <a:endParaRPr lang="en-US" altLang="zh-CN" sz="2400" dirty="0"/>
          </a:p>
          <a:p>
            <a:pPr lvl="1" fontAlgn="auto">
              <a:lnSpc>
                <a:spcPct val="90000"/>
              </a:lnSpc>
              <a:spcAft>
                <a:spcPts val="0"/>
              </a:spcAft>
              <a:defRPr/>
            </a:pPr>
            <a:endParaRPr lang="en-US" altLang="zh-CN" sz="2400" dirty="0"/>
          </a:p>
        </p:txBody>
      </p:sp>
      <p:pic>
        <p:nvPicPr>
          <p:cNvPr id="68612" name="Picture 4" descr="1-26-07-gtx_gps_shoes"/>
          <p:cNvPicPr>
            <a:picLocks noChangeAspect="1" noChangeArrowheads="1"/>
          </p:cNvPicPr>
          <p:nvPr/>
        </p:nvPicPr>
        <p:blipFill>
          <a:blip r:embed="rId1">
            <a:clrChange>
              <a:clrFrom>
                <a:srgbClr val="FDFDFD"/>
              </a:clrFrom>
              <a:clrTo>
                <a:srgbClr val="FDFDFD">
                  <a:alpha val="0"/>
                </a:srgbClr>
              </a:clrTo>
            </a:clrChange>
            <a:extLst>
              <a:ext uri="{28A0092B-C50C-407E-A947-70E740481C1C}">
                <a14:useLocalDpi xmlns:a14="http://schemas.microsoft.com/office/drawing/2010/main" val="0"/>
              </a:ext>
            </a:extLst>
          </a:blip>
          <a:srcRect/>
          <a:stretch>
            <a:fillRect/>
          </a:stretch>
        </p:blipFill>
        <p:spPr bwMode="auto">
          <a:xfrm>
            <a:off x="5940425" y="1557338"/>
            <a:ext cx="1958975" cy="1028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613" name="Picture 5" descr="gal1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00563" y="2492375"/>
            <a:ext cx="1655762" cy="1177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614" name="Picture 6" descr="gamecube-eol">
            <a:hlinkClick r:id="rId3"/>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896100" y="2443163"/>
            <a:ext cx="2232025" cy="176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615" name="Rectangle 7"/>
          <p:cNvSpPr>
            <a:spLocks noChangeArrowheads="1"/>
          </p:cNvSpPr>
          <p:nvPr/>
        </p:nvSpPr>
        <p:spPr bwMode="auto">
          <a:xfrm>
            <a:off x="6877050" y="3940175"/>
            <a:ext cx="13906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0" tIns="45715" rIns="91430" bIns="45715" anchor="ct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000">
                <a:latin typeface="Times New Roman" panose="02020603050405020304" pitchFamily="18" charset="0"/>
              </a:rPr>
              <a:t>GameCube </a:t>
            </a:r>
            <a:endParaRPr lang="en-US" altLang="zh-CN" sz="2000">
              <a:latin typeface="Times New Roman" panose="02020603050405020304" pitchFamily="18" charset="0"/>
            </a:endParaRPr>
          </a:p>
        </p:txBody>
      </p:sp>
      <p:pic>
        <p:nvPicPr>
          <p:cNvPr id="68616" name="Picture 8" descr="wiimote-boxing-glove">
            <a:hlinkClick r:id="rId5"/>
          </p:cNvPr>
          <p:cNvPicPr>
            <a:picLocks noChangeAspect="1" noChangeArrowheads="1"/>
          </p:cNvPicPr>
          <p:nvPr/>
        </p:nvPicPr>
        <p:blipFill>
          <a:blip r:embed="rId6">
            <a:extLst>
              <a:ext uri="{28A0092B-C50C-407E-A947-70E740481C1C}">
                <a14:useLocalDpi xmlns:a14="http://schemas.microsoft.com/office/drawing/2010/main" val="0"/>
              </a:ext>
            </a:extLst>
          </a:blip>
          <a:srcRect r="63939"/>
          <a:stretch>
            <a:fillRect/>
          </a:stretch>
        </p:blipFill>
        <p:spPr bwMode="auto">
          <a:xfrm>
            <a:off x="250825" y="4221163"/>
            <a:ext cx="15113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617" name="Picture 9" descr="2-4-07-xboxlcdmod"/>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659563" y="4581525"/>
            <a:ext cx="1657350" cy="147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618" name="Rectangle 10"/>
          <p:cNvSpPr>
            <a:spLocks noChangeArrowheads="1"/>
          </p:cNvSpPr>
          <p:nvPr/>
        </p:nvSpPr>
        <p:spPr bwMode="auto">
          <a:xfrm>
            <a:off x="6804025" y="6092825"/>
            <a:ext cx="11874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0" tIns="45715" rIns="91430" bIns="45715" anchor="ct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000">
                <a:latin typeface="Times New Roman" panose="02020603050405020304" pitchFamily="18" charset="0"/>
              </a:rPr>
              <a:t>XboX360</a:t>
            </a:r>
            <a:endParaRPr lang="en-US" altLang="zh-CN" sz="2000">
              <a:latin typeface="Times New Roman" panose="02020603050405020304" pitchFamily="18" charset="0"/>
            </a:endParaRPr>
          </a:p>
        </p:txBody>
      </p:sp>
      <p:pic>
        <p:nvPicPr>
          <p:cNvPr id="68619" name="Picture 11" descr="wii-gun-mod">
            <a:hlinkClick r:id="rId8"/>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835150" y="4437063"/>
            <a:ext cx="2089150" cy="1247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620" name="Picture 12" descr="playstation3-240">
            <a:hlinkClick r:id="rId10"/>
          </p:cNvPr>
          <p:cNvPicPr>
            <a:picLocks noChangeAspect="1" noChangeArrowheads="1"/>
          </p:cNvPicPr>
          <p:nvPr/>
        </p:nvPicPr>
        <p:blipFill>
          <a:blip r:embed="rId1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924300" y="4868863"/>
            <a:ext cx="2286000" cy="157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621" name="Rectangle 13"/>
          <p:cNvSpPr>
            <a:spLocks noChangeArrowheads="1"/>
          </p:cNvSpPr>
          <p:nvPr/>
        </p:nvSpPr>
        <p:spPr bwMode="auto">
          <a:xfrm>
            <a:off x="3851275" y="5876925"/>
            <a:ext cx="5937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0" tIns="45715" rIns="91430" bIns="45715" anchor="ct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000">
                <a:latin typeface="Times New Roman" panose="02020603050405020304" pitchFamily="18" charset="0"/>
              </a:rPr>
              <a:t>PS3</a:t>
            </a:r>
            <a:endParaRPr lang="en-US" altLang="zh-CN" sz="2000">
              <a:latin typeface="Times New Roman" panose="02020603050405020304" pitchFamily="18" charset="0"/>
            </a:endParaRPr>
          </a:p>
        </p:txBody>
      </p:sp>
      <p:pic>
        <p:nvPicPr>
          <p:cNvPr id="68622" name="Picture 14" descr="nintendo-wii">
            <a:hlinkClick r:id="rId12"/>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211638" y="3933825"/>
            <a:ext cx="1584325" cy="119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623" name="Rectangle 15"/>
          <p:cNvSpPr>
            <a:spLocks noChangeArrowheads="1"/>
          </p:cNvSpPr>
          <p:nvPr/>
        </p:nvSpPr>
        <p:spPr bwMode="auto">
          <a:xfrm>
            <a:off x="755650" y="5876925"/>
            <a:ext cx="221456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0" tIns="45715" rIns="91430" bIns="45715" anchor="ct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000">
                <a:latin typeface="Times New Roman" panose="02020603050405020304" pitchFamily="18" charset="0"/>
              </a:rPr>
              <a:t>Wii, </a:t>
            </a:r>
            <a:r>
              <a:rPr lang="zh-CN" altLang="en-US" sz="2000">
                <a:latin typeface="Times New Roman" panose="02020603050405020304" pitchFamily="18" charset="0"/>
              </a:rPr>
              <a:t>手柄</a:t>
            </a:r>
            <a:r>
              <a:rPr lang="en-US" altLang="zh-CN" sz="2000">
                <a:latin typeface="Times New Roman" panose="02020603050405020304" pitchFamily="18" charset="0"/>
              </a:rPr>
              <a:t>, </a:t>
            </a:r>
            <a:r>
              <a:rPr lang="zh-CN" altLang="en-US" sz="2000">
                <a:latin typeface="Times New Roman" panose="02020603050405020304" pitchFamily="18" charset="0"/>
              </a:rPr>
              <a:t>手套</a:t>
            </a:r>
            <a:r>
              <a:rPr lang="en-US" altLang="zh-CN" sz="2000">
                <a:latin typeface="Times New Roman" panose="02020603050405020304" pitchFamily="18" charset="0"/>
              </a:rPr>
              <a:t>, </a:t>
            </a:r>
            <a:r>
              <a:rPr lang="zh-CN" altLang="en-US" sz="2000">
                <a:latin typeface="Times New Roman" panose="02020603050405020304" pitchFamily="18" charset="0"/>
              </a:rPr>
              <a:t>枪</a:t>
            </a:r>
            <a:endParaRPr lang="zh-CN" altLang="en-US" sz="2000">
              <a:latin typeface="Times New Roman" panose="02020603050405020304" pitchFamily="18" charset="0"/>
            </a:endParaRPr>
          </a:p>
        </p:txBody>
      </p:sp>
    </p:spTree>
  </p:cSld>
  <p:clrMapOvr>
    <a:masterClrMapping/>
  </p:clrMapOvr>
  <p:transition spd="slow">
    <p:fade/>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title"/>
          </p:nvPr>
        </p:nvSpPr>
        <p:spPr>
          <a:xfrm>
            <a:off x="468313" y="188913"/>
            <a:ext cx="7004050" cy="954087"/>
          </a:xfrm>
        </p:spPr>
        <p:txBody>
          <a:bodyPr/>
          <a:lstStyle/>
          <a:p>
            <a:r>
              <a:rPr lang="zh-CN" altLang="en-US" sz="3200" b="1" smtClean="0">
                <a:solidFill>
                  <a:srgbClr val="0000FF"/>
                </a:solidFill>
              </a:rPr>
              <a:t>嵌入式技术的应用－摄像器材</a:t>
            </a:r>
            <a:endParaRPr lang="zh-CN" altLang="en-US" sz="3200" b="1" smtClean="0">
              <a:solidFill>
                <a:srgbClr val="0000FF"/>
              </a:solidFill>
            </a:endParaRPr>
          </a:p>
        </p:txBody>
      </p:sp>
      <p:sp>
        <p:nvSpPr>
          <p:cNvPr id="69635" name="Rectangle 3" descr="Rectangle: Click to edit Master text styles&#10;Second level&#10;Third level&#10;Fourth level&#10;Fifth level"/>
          <p:cNvSpPr>
            <a:spLocks noGrp="1" noChangeArrowheads="1"/>
          </p:cNvSpPr>
          <p:nvPr>
            <p:ph idx="1"/>
          </p:nvPr>
        </p:nvSpPr>
        <p:spPr>
          <a:xfrm>
            <a:off x="976313" y="1547813"/>
            <a:ext cx="7772400" cy="4114800"/>
          </a:xfrm>
        </p:spPr>
        <p:txBody>
          <a:bodyPr/>
          <a:lstStyle/>
          <a:p>
            <a:pPr>
              <a:buClr>
                <a:schemeClr val="accent1"/>
              </a:buClr>
              <a:buSzTx/>
              <a:buFont typeface="Wingdings" panose="05000000000000000000" pitchFamily="2" charset="2"/>
              <a:buChar char="p"/>
            </a:pPr>
            <a:r>
              <a:rPr lang="zh-CN" altLang="en-US" sz="2400" smtClean="0">
                <a:solidFill>
                  <a:srgbClr val="000000"/>
                </a:solidFill>
              </a:rPr>
              <a:t>数码相机</a:t>
            </a:r>
            <a:endParaRPr lang="zh-CN" altLang="en-US" sz="2400" smtClean="0">
              <a:solidFill>
                <a:srgbClr val="000000"/>
              </a:solidFill>
            </a:endParaRPr>
          </a:p>
          <a:p>
            <a:pPr>
              <a:buClr>
                <a:schemeClr val="accent1"/>
              </a:buClr>
              <a:buSzTx/>
              <a:buFont typeface="Wingdings" panose="05000000000000000000" pitchFamily="2" charset="2"/>
              <a:buChar char="p"/>
            </a:pPr>
            <a:r>
              <a:rPr lang="en-US" altLang="zh-CN" sz="2400" smtClean="0">
                <a:solidFill>
                  <a:srgbClr val="000000"/>
                </a:solidFill>
              </a:rPr>
              <a:t>DV</a:t>
            </a:r>
            <a:endParaRPr lang="en-US" altLang="zh-CN" sz="2400" smtClean="0">
              <a:solidFill>
                <a:srgbClr val="000000"/>
              </a:solidFill>
            </a:endParaRPr>
          </a:p>
        </p:txBody>
      </p:sp>
      <p:pic>
        <p:nvPicPr>
          <p:cNvPr id="69636" name="Picture 4" descr="sony-dcr-sr200">
            <a:hlinkClick r:id="rId1"/>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11413" y="2062163"/>
            <a:ext cx="2519362" cy="1522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637" name="Picture 5" descr="avch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99200" y="1412875"/>
            <a:ext cx="2455863" cy="185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638" name="Picture 6" descr="fujifilm-finepix-s5700-header">
            <a:hlinkClick r:id="rId4"/>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35600" y="3502025"/>
            <a:ext cx="3384550" cy="2468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639" name="Picture 7" descr="canonixus70cols"/>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546225" y="3933825"/>
            <a:ext cx="3167063" cy="237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fade/>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a:xfrm>
            <a:off x="468313" y="188913"/>
            <a:ext cx="7004050" cy="954087"/>
          </a:xfrm>
        </p:spPr>
        <p:txBody>
          <a:bodyPr/>
          <a:lstStyle/>
          <a:p>
            <a:r>
              <a:rPr lang="zh-CN" altLang="en-US" sz="3200" b="1" smtClean="0">
                <a:solidFill>
                  <a:srgbClr val="0000FF"/>
                </a:solidFill>
              </a:rPr>
              <a:t>嵌入式技术的应用－多媒体终端</a:t>
            </a:r>
            <a:endParaRPr lang="zh-CN" altLang="en-US" sz="3200" b="1" smtClean="0">
              <a:solidFill>
                <a:srgbClr val="0000FF"/>
              </a:solidFill>
            </a:endParaRPr>
          </a:p>
        </p:txBody>
      </p:sp>
      <p:sp>
        <p:nvSpPr>
          <p:cNvPr id="70659" name="Rectangle 3" descr="Rectangle: Click to edit Master text styles&#10;Second level&#10;Third level&#10;Fourth level&#10;Fifth level"/>
          <p:cNvSpPr>
            <a:spLocks noGrp="1" noChangeArrowheads="1"/>
          </p:cNvSpPr>
          <p:nvPr>
            <p:ph idx="1"/>
          </p:nvPr>
        </p:nvSpPr>
        <p:spPr>
          <a:xfrm>
            <a:off x="838200" y="1557338"/>
            <a:ext cx="7772400" cy="4114800"/>
          </a:xfrm>
        </p:spPr>
        <p:txBody>
          <a:bodyPr/>
          <a:lstStyle/>
          <a:p>
            <a:pPr>
              <a:buClr>
                <a:schemeClr val="accent1"/>
              </a:buClr>
              <a:buSzTx/>
              <a:buFont typeface="Wingdings" panose="05000000000000000000" pitchFamily="2" charset="2"/>
              <a:buChar char="p"/>
            </a:pPr>
            <a:r>
              <a:rPr lang="en-US" altLang="zh-CN" sz="2400" smtClean="0">
                <a:solidFill>
                  <a:srgbClr val="000000"/>
                </a:solidFill>
              </a:rPr>
              <a:t>IP</a:t>
            </a:r>
            <a:r>
              <a:rPr lang="zh-CN" altLang="en-US" sz="2400" smtClean="0">
                <a:solidFill>
                  <a:srgbClr val="000000"/>
                </a:solidFill>
              </a:rPr>
              <a:t>电话</a:t>
            </a:r>
            <a:endParaRPr lang="zh-CN" altLang="en-US" sz="2400" smtClean="0">
              <a:solidFill>
                <a:srgbClr val="000000"/>
              </a:solidFill>
            </a:endParaRPr>
          </a:p>
          <a:p>
            <a:pPr>
              <a:buClr>
                <a:schemeClr val="accent1"/>
              </a:buClr>
              <a:buSzTx/>
              <a:buFont typeface="Wingdings" panose="05000000000000000000" pitchFamily="2" charset="2"/>
              <a:buChar char="p"/>
            </a:pPr>
            <a:r>
              <a:rPr lang="zh-CN" altLang="en-US" sz="2400" smtClean="0">
                <a:solidFill>
                  <a:srgbClr val="000000"/>
                </a:solidFill>
              </a:rPr>
              <a:t>视频会议</a:t>
            </a:r>
            <a:endParaRPr lang="zh-CN" altLang="en-US" sz="2400" smtClean="0">
              <a:solidFill>
                <a:srgbClr val="000000"/>
              </a:solidFill>
            </a:endParaRPr>
          </a:p>
          <a:p>
            <a:pPr>
              <a:buClr>
                <a:schemeClr val="accent1"/>
              </a:buClr>
              <a:buSzTx/>
              <a:buFont typeface="Wingdings" panose="05000000000000000000" pitchFamily="2" charset="2"/>
              <a:buChar char="p"/>
            </a:pPr>
            <a:r>
              <a:rPr lang="zh-CN" altLang="en-US" sz="2400" smtClean="0">
                <a:solidFill>
                  <a:srgbClr val="000000"/>
                </a:solidFill>
              </a:rPr>
              <a:t>可视电话</a:t>
            </a:r>
            <a:endParaRPr lang="zh-CN" altLang="en-US" sz="2400" smtClean="0">
              <a:solidFill>
                <a:srgbClr val="000000"/>
              </a:solidFill>
            </a:endParaRPr>
          </a:p>
        </p:txBody>
      </p:sp>
      <p:pic>
        <p:nvPicPr>
          <p:cNvPr id="70660" name="Picture 4" descr="img_pro_itouch07"/>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555875" y="2603500"/>
            <a:ext cx="2305050" cy="168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661" name="Picture 5" descr="img_pro_ivp0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88125" y="1628775"/>
            <a:ext cx="2314575" cy="161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662"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613" y="4005263"/>
            <a:ext cx="2209800" cy="1754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0663" name="Rectangle 7"/>
          <p:cNvSpPr>
            <a:spLocks noChangeArrowheads="1"/>
          </p:cNvSpPr>
          <p:nvPr/>
        </p:nvSpPr>
        <p:spPr bwMode="auto">
          <a:xfrm>
            <a:off x="4772025" y="5497513"/>
            <a:ext cx="1600200" cy="1027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0" tIns="45715" rIns="91430" bIns="45715">
            <a:spAutoFit/>
          </a:bodyPr>
          <a:lstStyle>
            <a:lvl1pPr marL="342900" indent="-342900"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Clr>
                <a:schemeClr val="bg2"/>
              </a:buClr>
              <a:buSzPct val="75000"/>
              <a:buFont typeface="Wingdings" panose="05000000000000000000" pitchFamily="2" charset="2"/>
              <a:buNone/>
            </a:pPr>
            <a:r>
              <a:rPr lang="zh-CN" altLang="en-US">
                <a:latin typeface="Times New Roman" panose="02020603050405020304" pitchFamily="18" charset="0"/>
              </a:rPr>
              <a:t>基于视频电话</a:t>
            </a:r>
            <a:endParaRPr lang="zh-CN" altLang="en-US">
              <a:latin typeface="Times New Roman" panose="02020603050405020304" pitchFamily="18" charset="0"/>
            </a:endParaRPr>
          </a:p>
          <a:p>
            <a:pPr eaLnBrk="1" hangingPunct="1">
              <a:buClr>
                <a:schemeClr val="bg2"/>
              </a:buClr>
              <a:buSzPct val="75000"/>
              <a:buFont typeface="Wingdings" panose="05000000000000000000" pitchFamily="2" charset="2"/>
              <a:buNone/>
            </a:pPr>
            <a:r>
              <a:rPr lang="zh-CN" altLang="en-US">
                <a:latin typeface="Times New Roman" panose="02020603050405020304" pitchFamily="18" charset="0"/>
              </a:rPr>
              <a:t>的小型视频会</a:t>
            </a:r>
            <a:endParaRPr lang="zh-CN" altLang="en-US">
              <a:latin typeface="Times New Roman" panose="02020603050405020304" pitchFamily="18" charset="0"/>
            </a:endParaRPr>
          </a:p>
          <a:p>
            <a:pPr eaLnBrk="1" hangingPunct="1">
              <a:buClr>
                <a:schemeClr val="bg2"/>
              </a:buClr>
              <a:buSzPct val="75000"/>
              <a:buFont typeface="Wingdings" panose="05000000000000000000" pitchFamily="2" charset="2"/>
              <a:buNone/>
            </a:pPr>
            <a:r>
              <a:rPr lang="zh-CN" altLang="en-US">
                <a:latin typeface="Times New Roman" panose="02020603050405020304" pitchFamily="18" charset="0"/>
              </a:rPr>
              <a:t>议系统</a:t>
            </a:r>
            <a:r>
              <a:rPr lang="en-US" altLang="zh-CN">
                <a:latin typeface="Times New Roman" panose="02020603050405020304" pitchFamily="18" charset="0"/>
              </a:rPr>
              <a:t>(</a:t>
            </a:r>
            <a:r>
              <a:rPr lang="en-US" altLang="zh-CN">
                <a:latin typeface="Times New Roman" panose="02020603050405020304" pitchFamily="18" charset="0"/>
                <a:cs typeface="Times New Roman" panose="02020603050405020304" pitchFamily="18" charset="0"/>
              </a:rPr>
              <a:t>MCU</a:t>
            </a:r>
            <a:r>
              <a:rPr lang="en-US" altLang="zh-CN">
                <a:latin typeface="Times New Roman" panose="02020603050405020304" pitchFamily="18" charset="0"/>
              </a:rPr>
              <a:t>) </a:t>
            </a:r>
            <a:endParaRPr lang="en-US" altLang="zh-CN">
              <a:latin typeface="Times New Roman" panose="02020603050405020304" pitchFamily="18" charset="0"/>
            </a:endParaRPr>
          </a:p>
        </p:txBody>
      </p:sp>
      <p:pic>
        <p:nvPicPr>
          <p:cNvPr id="70664" name="Picture 8"/>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16463" y="4122738"/>
            <a:ext cx="1584325" cy="1393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0665" name="Rectangle 9"/>
          <p:cNvSpPr>
            <a:spLocks noChangeArrowheads="1"/>
          </p:cNvSpPr>
          <p:nvPr/>
        </p:nvSpPr>
        <p:spPr bwMode="auto">
          <a:xfrm>
            <a:off x="6877050" y="5445125"/>
            <a:ext cx="1708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0" tIns="45715" rIns="91430" bIns="45715">
            <a:spAutoFit/>
          </a:bodyPr>
          <a:lstStyle>
            <a:lvl1pPr marL="342900" indent="-342900"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Clr>
                <a:schemeClr val="bg2"/>
              </a:buClr>
              <a:buSzPct val="75000"/>
              <a:buFont typeface="Wingdings" panose="05000000000000000000" pitchFamily="2" charset="2"/>
              <a:buNone/>
            </a:pPr>
            <a:r>
              <a:rPr lang="zh-CN" altLang="en-US" sz="2000">
                <a:latin typeface="Times New Roman" panose="02020603050405020304" pitchFamily="18" charset="0"/>
              </a:rPr>
              <a:t>语音识别电话</a:t>
            </a:r>
            <a:endParaRPr lang="zh-CN" altLang="en-US" sz="2000">
              <a:latin typeface="Times New Roman" panose="02020603050405020304" pitchFamily="18" charset="0"/>
            </a:endParaRPr>
          </a:p>
        </p:txBody>
      </p:sp>
      <p:sp>
        <p:nvSpPr>
          <p:cNvPr id="70666" name="Rectangle 10"/>
          <p:cNvSpPr>
            <a:spLocks noChangeArrowheads="1"/>
          </p:cNvSpPr>
          <p:nvPr/>
        </p:nvSpPr>
        <p:spPr bwMode="auto">
          <a:xfrm>
            <a:off x="2195513" y="5661025"/>
            <a:ext cx="2082800"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0" tIns="45715" rIns="91430" bIns="45715">
            <a:spAutoFit/>
          </a:bodyPr>
          <a:lstStyle>
            <a:lvl1pPr marL="342900" indent="-342900"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Clr>
                <a:schemeClr val="bg2"/>
              </a:buClr>
              <a:buSzPct val="75000"/>
              <a:buFont typeface="Wingdings" panose="05000000000000000000" pitchFamily="2" charset="2"/>
              <a:buNone/>
            </a:pPr>
            <a:r>
              <a:rPr lang="zh-CN" altLang="en-US" sz="2000">
                <a:latin typeface="Times New Roman" panose="02020603050405020304" pitchFamily="18" charset="0"/>
              </a:rPr>
              <a:t>基于</a:t>
            </a:r>
            <a:r>
              <a:rPr lang="en-US" altLang="zh-CN" sz="2000">
                <a:latin typeface="Times New Roman" panose="02020603050405020304" pitchFamily="18" charset="0"/>
              </a:rPr>
              <a:t>H.323</a:t>
            </a:r>
            <a:r>
              <a:rPr lang="zh-CN" altLang="en-US" sz="2000">
                <a:latin typeface="Times New Roman" panose="02020603050405020304" pitchFamily="18" charset="0"/>
              </a:rPr>
              <a:t>协议族</a:t>
            </a:r>
            <a:endParaRPr lang="zh-CN" altLang="en-US" sz="2000">
              <a:latin typeface="Times New Roman" panose="02020603050405020304" pitchFamily="18" charset="0"/>
            </a:endParaRPr>
          </a:p>
          <a:p>
            <a:pPr eaLnBrk="1" hangingPunct="1">
              <a:buClr>
                <a:schemeClr val="bg2"/>
              </a:buClr>
              <a:buSzPct val="75000"/>
              <a:buFont typeface="Wingdings" panose="05000000000000000000" pitchFamily="2" charset="2"/>
              <a:buNone/>
            </a:pPr>
            <a:r>
              <a:rPr lang="zh-CN" altLang="en-US" sz="2000">
                <a:latin typeface="Times New Roman" panose="02020603050405020304" pitchFamily="18" charset="0"/>
              </a:rPr>
              <a:t>的网络视频电话</a:t>
            </a:r>
            <a:endParaRPr lang="zh-CN" altLang="en-US" sz="2000">
              <a:latin typeface="Times New Roman" panose="02020603050405020304" pitchFamily="18" charset="0"/>
            </a:endParaRPr>
          </a:p>
        </p:txBody>
      </p:sp>
      <p:pic>
        <p:nvPicPr>
          <p:cNvPr id="70667" name="Picture 1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16688" y="3789363"/>
            <a:ext cx="2232025" cy="160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668" name="Picture 12" descr="0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8038" y="2997200"/>
            <a:ext cx="1747837" cy="1265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669" name="Picture 1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4213" y="4581525"/>
            <a:ext cx="1258887" cy="151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670" name="Picture 1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45025" y="2133600"/>
            <a:ext cx="2447925" cy="1835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fade/>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xfrm>
            <a:off x="468313" y="188913"/>
            <a:ext cx="7004050" cy="954087"/>
          </a:xfrm>
        </p:spPr>
        <p:txBody>
          <a:bodyPr/>
          <a:lstStyle/>
          <a:p>
            <a:r>
              <a:rPr lang="zh-CN" altLang="en-US" sz="3200" b="1" smtClean="0">
                <a:solidFill>
                  <a:srgbClr val="0000FF"/>
                </a:solidFill>
              </a:rPr>
              <a:t>嵌入式技术的应用－家庭音响</a:t>
            </a:r>
            <a:endParaRPr lang="zh-CN" altLang="en-US" sz="3200" b="1" smtClean="0">
              <a:solidFill>
                <a:srgbClr val="0000FF"/>
              </a:solidFill>
            </a:endParaRPr>
          </a:p>
        </p:txBody>
      </p:sp>
      <p:sp>
        <p:nvSpPr>
          <p:cNvPr id="71683" name="Rectangle 3" descr="Rectangle: Click to edit Master text styles&#10;Second level&#10;Third level&#10;Fourth level&#10;Fifth level"/>
          <p:cNvSpPr>
            <a:spLocks noGrp="1" noChangeArrowheads="1"/>
          </p:cNvSpPr>
          <p:nvPr>
            <p:ph idx="1"/>
          </p:nvPr>
        </p:nvSpPr>
        <p:spPr>
          <a:xfrm>
            <a:off x="838200" y="1557338"/>
            <a:ext cx="7772400" cy="4114800"/>
          </a:xfrm>
        </p:spPr>
        <p:txBody>
          <a:bodyPr/>
          <a:lstStyle/>
          <a:p>
            <a:pPr>
              <a:buClr>
                <a:schemeClr val="accent1"/>
              </a:buClr>
              <a:buSzTx/>
              <a:buFont typeface="Wingdings" panose="05000000000000000000" pitchFamily="2" charset="2"/>
              <a:buChar char="p"/>
            </a:pPr>
            <a:r>
              <a:rPr lang="zh-CN" altLang="en-US" sz="2400" smtClean="0">
                <a:solidFill>
                  <a:srgbClr val="000000"/>
                </a:solidFill>
              </a:rPr>
              <a:t>引入计算机技术的音响</a:t>
            </a:r>
            <a:endParaRPr lang="zh-CN" altLang="en-US" sz="2400" smtClean="0">
              <a:solidFill>
                <a:srgbClr val="000000"/>
              </a:solidFill>
            </a:endParaRPr>
          </a:p>
        </p:txBody>
      </p:sp>
      <p:pic>
        <p:nvPicPr>
          <p:cNvPr id="71684" name="Picture 4" descr="sonos-free-speakers"/>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516688" y="3860800"/>
            <a:ext cx="2160587" cy="2009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685" name="Rectangle 5"/>
          <p:cNvSpPr>
            <a:spLocks noChangeArrowheads="1"/>
          </p:cNvSpPr>
          <p:nvPr/>
        </p:nvSpPr>
        <p:spPr bwMode="auto">
          <a:xfrm>
            <a:off x="971550" y="5949950"/>
            <a:ext cx="486251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0" tIns="45715" rIns="91430" bIns="45715">
            <a:spAutoFit/>
          </a:bodyPr>
          <a:lstStyle>
            <a:lvl1pPr marL="342900" indent="-342900"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Clr>
                <a:schemeClr val="bg2"/>
              </a:buClr>
              <a:buSzPct val="75000"/>
              <a:buFont typeface="Wingdings" panose="05000000000000000000" pitchFamily="2" charset="2"/>
              <a:buNone/>
            </a:pPr>
            <a:r>
              <a:rPr lang="zh-CN" altLang="en-US" sz="2000">
                <a:latin typeface="Times New Roman" panose="02020603050405020304" pitchFamily="18" charset="0"/>
              </a:rPr>
              <a:t>配备</a:t>
            </a:r>
            <a:r>
              <a:rPr lang="en-US" altLang="zh-CN" sz="2000">
                <a:latin typeface="Times New Roman" panose="02020603050405020304" pitchFamily="18" charset="0"/>
              </a:rPr>
              <a:t>B&amp;O</a:t>
            </a:r>
            <a:r>
              <a:rPr lang="zh-CN" altLang="en-US" sz="2000">
                <a:latin typeface="Times New Roman" panose="02020603050405020304" pitchFamily="18" charset="0"/>
              </a:rPr>
              <a:t>与</a:t>
            </a:r>
            <a:r>
              <a:rPr lang="en-US" altLang="zh-CN" sz="2000">
                <a:latin typeface="Times New Roman" panose="02020603050405020304" pitchFamily="18" charset="0"/>
              </a:rPr>
              <a:t>Core 2 Duo</a:t>
            </a:r>
            <a:r>
              <a:rPr lang="zh-CN" altLang="en-US" sz="2000">
                <a:latin typeface="Times New Roman" panose="02020603050405020304" pitchFamily="18" charset="0"/>
              </a:rPr>
              <a:t>的</a:t>
            </a:r>
            <a:r>
              <a:rPr lang="en-US" altLang="zh-CN" sz="2000">
                <a:latin typeface="Times New Roman" panose="02020603050405020304" pitchFamily="18" charset="0"/>
              </a:rPr>
              <a:t>P.Guerra</a:t>
            </a:r>
            <a:r>
              <a:rPr lang="zh-CN" altLang="en-US" sz="2000">
                <a:latin typeface="Times New Roman" panose="02020603050405020304" pitchFamily="18" charset="0"/>
              </a:rPr>
              <a:t>家庭影院</a:t>
            </a:r>
            <a:endParaRPr lang="zh-CN" altLang="en-US" sz="2000">
              <a:latin typeface="Times New Roman" panose="02020603050405020304" pitchFamily="18" charset="0"/>
            </a:endParaRPr>
          </a:p>
        </p:txBody>
      </p:sp>
      <p:pic>
        <p:nvPicPr>
          <p:cNvPr id="71686" name="Picture 6" descr="flex_4">
            <a:hlinkClick r:id="rId2"/>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908175" y="4508500"/>
            <a:ext cx="2735263" cy="145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687" name="Rectangle 7"/>
          <p:cNvSpPr>
            <a:spLocks noChangeArrowheads="1"/>
          </p:cNvSpPr>
          <p:nvPr/>
        </p:nvSpPr>
        <p:spPr bwMode="auto">
          <a:xfrm>
            <a:off x="6227763" y="5876925"/>
            <a:ext cx="24352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0" tIns="45715" rIns="91430" bIns="45715">
            <a:spAutoFit/>
          </a:bodyPr>
          <a:lstStyle>
            <a:lvl1pPr marL="342900" indent="-342900"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Clr>
                <a:schemeClr val="bg2"/>
              </a:buClr>
              <a:buSzPct val="75000"/>
              <a:buFont typeface="Wingdings" panose="05000000000000000000" pitchFamily="2" charset="2"/>
              <a:buNone/>
            </a:pPr>
            <a:r>
              <a:rPr lang="en-US" altLang="zh-CN" sz="2000">
                <a:latin typeface="Times New Roman" panose="02020603050405020304" pitchFamily="18" charset="0"/>
              </a:rPr>
              <a:t>Sonos ZP80</a:t>
            </a:r>
            <a:r>
              <a:rPr lang="zh-CN" altLang="en-US" sz="2000">
                <a:latin typeface="Times New Roman" panose="02020603050405020304" pitchFamily="18" charset="0"/>
              </a:rPr>
              <a:t>无线音响</a:t>
            </a:r>
            <a:endParaRPr lang="zh-CN" altLang="en-US" sz="2000">
              <a:latin typeface="Times New Roman" panose="02020603050405020304" pitchFamily="18" charset="0"/>
            </a:endParaRPr>
          </a:p>
        </p:txBody>
      </p:sp>
      <p:pic>
        <p:nvPicPr>
          <p:cNvPr id="71688" name="Picture 8" descr="2-5-07-bh10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40425" y="1341438"/>
            <a:ext cx="2736850" cy="1274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689" name="Rectangle 9"/>
          <p:cNvSpPr>
            <a:spLocks noChangeArrowheads="1"/>
          </p:cNvSpPr>
          <p:nvPr/>
        </p:nvSpPr>
        <p:spPr bwMode="auto">
          <a:xfrm>
            <a:off x="5940425" y="2781300"/>
            <a:ext cx="29114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0" tIns="45715" rIns="91430" bIns="45715">
            <a:spAutoFit/>
          </a:bodyPr>
          <a:lstStyle>
            <a:lvl1pPr marL="342900" indent="-342900"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Clr>
                <a:schemeClr val="bg2"/>
              </a:buClr>
              <a:buSzPct val="75000"/>
              <a:buFont typeface="Wingdings" panose="05000000000000000000" pitchFamily="2" charset="2"/>
              <a:buNone/>
            </a:pPr>
            <a:r>
              <a:rPr lang="en-US" altLang="zh-CN" sz="2000">
                <a:latin typeface="Times New Roman" panose="02020603050405020304" pitchFamily="18" charset="0"/>
              </a:rPr>
              <a:t>LG HD DVD/</a:t>
            </a:r>
            <a:r>
              <a:rPr lang="zh-CN" altLang="en-US" sz="2000">
                <a:latin typeface="Times New Roman" panose="02020603050405020304" pitchFamily="18" charset="0"/>
              </a:rPr>
              <a:t>蓝光播放器</a:t>
            </a:r>
            <a:endParaRPr lang="zh-CN" altLang="en-US" sz="2000">
              <a:latin typeface="Times New Roman" panose="02020603050405020304" pitchFamily="18" charset="0"/>
            </a:endParaRPr>
          </a:p>
        </p:txBody>
      </p:sp>
      <p:pic>
        <p:nvPicPr>
          <p:cNvPr id="71690" name="Picture 10" descr="Motorola DCH3416 cable HD DVR"/>
          <p:cNvPicPr>
            <a:picLocks noChangeAspect="1" noChangeArrowheads="1"/>
          </p:cNvPicPr>
          <p:nvPr/>
        </p:nvPicPr>
        <p:blipFill>
          <a:blip r:embed="rId5">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3779838" y="3265488"/>
            <a:ext cx="2028825" cy="738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691" name="Rectangle 11"/>
          <p:cNvSpPr>
            <a:spLocks noChangeArrowheads="1"/>
          </p:cNvSpPr>
          <p:nvPr/>
        </p:nvSpPr>
        <p:spPr bwMode="auto">
          <a:xfrm>
            <a:off x="2627313" y="4076700"/>
            <a:ext cx="38227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0" tIns="45715" rIns="91430" bIns="45715">
            <a:spAutoFit/>
          </a:bodyPr>
          <a:lstStyle>
            <a:lvl1pPr marL="342900" indent="-342900"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Clr>
                <a:schemeClr val="bg2"/>
              </a:buClr>
              <a:buSzPct val="75000"/>
              <a:buFont typeface="Wingdings" panose="05000000000000000000" pitchFamily="2" charset="2"/>
              <a:buNone/>
            </a:pPr>
            <a:r>
              <a:rPr lang="en-US" altLang="zh-CN">
                <a:latin typeface="Times New Roman" panose="02020603050405020304" pitchFamily="18" charset="0"/>
              </a:rPr>
              <a:t>Motorola</a:t>
            </a:r>
            <a:r>
              <a:rPr lang="zh-CN" altLang="en-US">
                <a:latin typeface="Times New Roman" panose="02020603050405020304" pitchFamily="18" charset="0"/>
              </a:rPr>
              <a:t>支持</a:t>
            </a:r>
            <a:r>
              <a:rPr lang="en-US" altLang="zh-CN">
                <a:latin typeface="Times New Roman" panose="02020603050405020304" pitchFamily="18" charset="0"/>
              </a:rPr>
              <a:t>M</a:t>
            </a:r>
            <a:r>
              <a:rPr lang="zh-CN" altLang="en-US">
                <a:latin typeface="Times New Roman" panose="02020603050405020304" pitchFamily="18" charset="0"/>
              </a:rPr>
              <a:t>卡的 </a:t>
            </a:r>
            <a:r>
              <a:rPr lang="en-US" altLang="zh-CN">
                <a:latin typeface="Times New Roman" panose="02020603050405020304" pitchFamily="18" charset="0"/>
              </a:rPr>
              <a:t>HD DVR </a:t>
            </a:r>
            <a:r>
              <a:rPr lang="zh-CN" altLang="en-US">
                <a:latin typeface="Times New Roman" panose="02020603050405020304" pitchFamily="18" charset="0"/>
              </a:rPr>
              <a:t>录像机</a:t>
            </a:r>
            <a:endParaRPr lang="zh-CN" altLang="en-US">
              <a:latin typeface="Times New Roman" panose="02020603050405020304" pitchFamily="18" charset="0"/>
            </a:endParaRPr>
          </a:p>
        </p:txBody>
      </p:sp>
      <p:pic>
        <p:nvPicPr>
          <p:cNvPr id="71692" name="Picture 12" descr="apple-iphone-heart-cisco-iphone">
            <a:hlinkClick r:id="rId6"/>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0825" y="2492375"/>
            <a:ext cx="2592388" cy="1417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693" name="Rectangle 13"/>
          <p:cNvSpPr>
            <a:spLocks noChangeArrowheads="1"/>
          </p:cNvSpPr>
          <p:nvPr/>
        </p:nvSpPr>
        <p:spPr bwMode="auto">
          <a:xfrm>
            <a:off x="1116013" y="4005263"/>
            <a:ext cx="8890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0" tIns="45715" rIns="91430" bIns="45715">
            <a:spAutoFit/>
          </a:bodyPr>
          <a:lstStyle>
            <a:lvl1pPr marL="342900" indent="-342900"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Clr>
                <a:schemeClr val="bg2"/>
              </a:buClr>
              <a:buSzPct val="75000"/>
              <a:buFont typeface="Wingdings" panose="05000000000000000000" pitchFamily="2" charset="2"/>
              <a:buNone/>
            </a:pPr>
            <a:r>
              <a:rPr lang="en-US" altLang="zh-CN" sz="2000">
                <a:latin typeface="Times New Roman" panose="02020603050405020304" pitchFamily="18" charset="0"/>
              </a:rPr>
              <a:t>iPhone</a:t>
            </a:r>
            <a:endParaRPr lang="en-US" altLang="zh-CN" sz="2000">
              <a:latin typeface="Times New Roman" panose="02020603050405020304" pitchFamily="18" charset="0"/>
            </a:endParaRPr>
          </a:p>
        </p:txBody>
      </p:sp>
    </p:spTree>
  </p:cSld>
  <p:clrMapOvr>
    <a:masterClrMapping/>
  </p:clrMapOvr>
  <p:transition spd="slow">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a:xfrm>
            <a:off x="285750" y="376238"/>
            <a:ext cx="7162800" cy="838200"/>
          </a:xfrm>
        </p:spPr>
        <p:txBody>
          <a:bodyPr/>
          <a:lstStyle/>
          <a:p>
            <a:pPr eaLnBrk="1" hangingPunct="1"/>
            <a:r>
              <a:rPr lang="en-US" altLang="zh-CN" sz="2800" dirty="0" smtClean="0"/>
              <a:t>1.1.2  </a:t>
            </a:r>
            <a:r>
              <a:rPr lang="zh-CN" altLang="en-US" sz="2800" dirty="0" smtClean="0"/>
              <a:t>嵌入式系统的特点</a:t>
            </a:r>
            <a:endParaRPr lang="zh-CN" altLang="en-US" sz="2800" b="0" dirty="0" smtClean="0"/>
          </a:p>
        </p:txBody>
      </p:sp>
      <p:sp>
        <p:nvSpPr>
          <p:cNvPr id="11267" name="Rectangle 3"/>
          <p:cNvSpPr>
            <a:spLocks noGrp="1" noChangeArrowheads="1"/>
          </p:cNvSpPr>
          <p:nvPr>
            <p:ph type="body" idx="1"/>
          </p:nvPr>
        </p:nvSpPr>
        <p:spPr>
          <a:xfrm>
            <a:off x="457200" y="1412776"/>
            <a:ext cx="8229600" cy="5248275"/>
          </a:xfrm>
        </p:spPr>
        <p:txBody>
          <a:bodyPr/>
          <a:lstStyle/>
          <a:p>
            <a:pPr eaLnBrk="1" hangingPunct="1">
              <a:lnSpc>
                <a:spcPct val="130000"/>
              </a:lnSpc>
            </a:pPr>
            <a:r>
              <a:rPr lang="zh-CN" altLang="en-US" dirty="0" smtClean="0"/>
              <a:t>嵌入式系统特别强调“</a:t>
            </a:r>
            <a:r>
              <a:rPr lang="zh-CN" altLang="en-US" dirty="0" smtClean="0">
                <a:solidFill>
                  <a:srgbClr val="FF0000"/>
                </a:solidFill>
                <a:latin typeface="微软雅黑" panose="020B0503020204020204" charset="-122"/>
                <a:ea typeface="微软雅黑" panose="020B0503020204020204" charset="-122"/>
              </a:rPr>
              <a:t>量身定做</a:t>
            </a:r>
            <a:r>
              <a:rPr lang="zh-CN" altLang="en-US" dirty="0" smtClean="0"/>
              <a:t>”的原则，开发人员往往需要针对某一种特殊用途开发出一个截然不同的嵌入式系统来，所以很难不经过“大量”修改而直接将一个嵌入式系统全套用到其他的嵌入式产品上去。</a:t>
            </a:r>
            <a:endParaRPr lang="zh-CN" altLang="en-US" dirty="0" smtClean="0"/>
          </a:p>
          <a:p>
            <a:pPr eaLnBrk="1" hangingPunct="1">
              <a:lnSpc>
                <a:spcPct val="130000"/>
              </a:lnSpc>
            </a:pPr>
            <a:r>
              <a:rPr lang="zh-CN" altLang="en-US" dirty="0" smtClean="0"/>
              <a:t>嵌入式系统的特点是由其三个基本</a:t>
            </a:r>
            <a:r>
              <a:rPr lang="zh-CN" altLang="en-US" dirty="0"/>
              <a:t>要素（ “</a:t>
            </a:r>
            <a:r>
              <a:rPr lang="zh-CN" altLang="en-US" dirty="0">
                <a:solidFill>
                  <a:srgbClr val="FF0000"/>
                </a:solidFill>
              </a:rPr>
              <a:t>嵌入性</a:t>
            </a:r>
            <a:r>
              <a:rPr lang="zh-CN" altLang="en-US" dirty="0"/>
              <a:t>”、“</a:t>
            </a:r>
            <a:r>
              <a:rPr lang="zh-CN" altLang="en-US" dirty="0">
                <a:solidFill>
                  <a:srgbClr val="FF0000"/>
                </a:solidFill>
              </a:rPr>
              <a:t>专用性</a:t>
            </a:r>
            <a:r>
              <a:rPr lang="zh-CN" altLang="en-US" dirty="0"/>
              <a:t>”与“</a:t>
            </a:r>
            <a:r>
              <a:rPr lang="zh-CN" altLang="en-US" dirty="0">
                <a:solidFill>
                  <a:srgbClr val="FF0000"/>
                </a:solidFill>
              </a:rPr>
              <a:t>计算机系统</a:t>
            </a:r>
            <a:r>
              <a:rPr lang="zh-CN" altLang="en-US" dirty="0"/>
              <a:t>” ）衍生</a:t>
            </a:r>
            <a:r>
              <a:rPr lang="zh-CN" altLang="en-US" dirty="0" smtClean="0"/>
              <a:t>出来的。不同的嵌入式系统其特点会有所差异。</a:t>
            </a:r>
            <a:endParaRPr lang="zh-CN" altLang="en-US" dirty="0" smtClean="0"/>
          </a:p>
        </p:txBody>
      </p:sp>
    </p:spTree>
  </p:cSld>
  <p:clrMapOvr>
    <a:masterClrMapping/>
  </p:clrMapOvr>
  <p:transition>
    <p:fade/>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title"/>
          </p:nvPr>
        </p:nvSpPr>
        <p:spPr>
          <a:xfrm>
            <a:off x="468313" y="188913"/>
            <a:ext cx="7004050" cy="954087"/>
          </a:xfrm>
        </p:spPr>
        <p:txBody>
          <a:bodyPr/>
          <a:lstStyle/>
          <a:p>
            <a:r>
              <a:rPr lang="zh-CN" altLang="en-US" sz="3200" b="1" smtClean="0">
                <a:solidFill>
                  <a:srgbClr val="0000FF"/>
                </a:solidFill>
              </a:rPr>
              <a:t>嵌入式技术的应用－电视</a:t>
            </a:r>
            <a:endParaRPr lang="zh-CN" altLang="en-US" sz="3200" b="1" smtClean="0">
              <a:solidFill>
                <a:srgbClr val="0000FF"/>
              </a:solidFill>
            </a:endParaRPr>
          </a:p>
        </p:txBody>
      </p:sp>
      <p:sp>
        <p:nvSpPr>
          <p:cNvPr id="72707" name="Rectangle 3" descr="Rectangle: Click to edit Master text styles&#10;Second level&#10;Third level&#10;Fourth level&#10;Fifth level"/>
          <p:cNvSpPr>
            <a:spLocks noGrp="1" noChangeArrowheads="1"/>
          </p:cNvSpPr>
          <p:nvPr>
            <p:ph idx="1"/>
          </p:nvPr>
        </p:nvSpPr>
        <p:spPr>
          <a:xfrm>
            <a:off x="457200" y="1341438"/>
            <a:ext cx="8229600" cy="4824412"/>
          </a:xfrm>
        </p:spPr>
        <p:txBody>
          <a:bodyPr/>
          <a:lstStyle/>
          <a:p>
            <a:pPr>
              <a:buClr>
                <a:schemeClr val="accent1"/>
              </a:buClr>
              <a:buSzTx/>
              <a:buFont typeface="Wingdings" panose="05000000000000000000" pitchFamily="2" charset="2"/>
              <a:buChar char="p"/>
            </a:pPr>
            <a:r>
              <a:rPr lang="zh-CN" altLang="en-US" sz="2400" smtClean="0">
                <a:solidFill>
                  <a:srgbClr val="000000"/>
                </a:solidFill>
              </a:rPr>
              <a:t>高清电视</a:t>
            </a:r>
            <a:endParaRPr lang="zh-CN" altLang="en-US" sz="2400" smtClean="0">
              <a:solidFill>
                <a:srgbClr val="000000"/>
              </a:solidFill>
            </a:endParaRPr>
          </a:p>
          <a:p>
            <a:pPr>
              <a:buClr>
                <a:schemeClr val="accent1"/>
              </a:buClr>
              <a:buSzTx/>
              <a:buFont typeface="Wingdings" panose="05000000000000000000" pitchFamily="2" charset="2"/>
              <a:buChar char="p"/>
            </a:pPr>
            <a:r>
              <a:rPr lang="zh-CN" altLang="en-US" sz="2400" smtClean="0">
                <a:solidFill>
                  <a:srgbClr val="000000"/>
                </a:solidFill>
              </a:rPr>
              <a:t>数字电视</a:t>
            </a:r>
            <a:endParaRPr lang="zh-CN" altLang="en-US" sz="2400" smtClean="0">
              <a:solidFill>
                <a:srgbClr val="000000"/>
              </a:solidFill>
            </a:endParaRPr>
          </a:p>
          <a:p>
            <a:pPr>
              <a:buClr>
                <a:schemeClr val="accent1"/>
              </a:buClr>
              <a:buSzTx/>
              <a:buFont typeface="Wingdings" panose="05000000000000000000" pitchFamily="2" charset="2"/>
              <a:buChar char="p"/>
            </a:pPr>
            <a:r>
              <a:rPr lang="zh-CN" altLang="en-US" sz="2400" smtClean="0">
                <a:solidFill>
                  <a:srgbClr val="000000"/>
                </a:solidFill>
              </a:rPr>
              <a:t>立体显示技术</a:t>
            </a:r>
            <a:endParaRPr lang="zh-CN" altLang="en-US" sz="2400" smtClean="0">
              <a:solidFill>
                <a:srgbClr val="000000"/>
              </a:solidFill>
            </a:endParaRPr>
          </a:p>
          <a:p>
            <a:pPr lvl="1">
              <a:buClr>
                <a:schemeClr val="accent1"/>
              </a:buClr>
              <a:buSzTx/>
            </a:pPr>
            <a:endParaRPr lang="en-US" altLang="zh-CN" sz="2400" smtClean="0">
              <a:solidFill>
                <a:srgbClr val="000000"/>
              </a:solidFill>
            </a:endParaRPr>
          </a:p>
        </p:txBody>
      </p:sp>
      <p:pic>
        <p:nvPicPr>
          <p:cNvPr id="72708" name="Picture 4" descr="001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700338" y="4002088"/>
            <a:ext cx="3168650" cy="178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709" name="Rectangle 5"/>
          <p:cNvSpPr>
            <a:spLocks noChangeArrowheads="1"/>
          </p:cNvSpPr>
          <p:nvPr/>
        </p:nvSpPr>
        <p:spPr bwMode="auto">
          <a:xfrm>
            <a:off x="2484438" y="5873750"/>
            <a:ext cx="353218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0" tIns="45715" rIns="91430" bIns="45715">
            <a:spAutoFit/>
          </a:bodyPr>
          <a:lstStyle>
            <a:lvl1pPr marL="342900" indent="-342900"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Clr>
                <a:schemeClr val="bg2"/>
              </a:buClr>
              <a:buSzPct val="75000"/>
              <a:buFont typeface="Wingdings" panose="05000000000000000000" pitchFamily="2" charset="2"/>
              <a:buNone/>
            </a:pPr>
            <a:r>
              <a:rPr lang="en-US" altLang="zh-CN" sz="2000">
                <a:latin typeface="Times New Roman" panose="02020603050405020304" pitchFamily="18" charset="0"/>
              </a:rPr>
              <a:t>LG</a:t>
            </a:r>
            <a:r>
              <a:rPr lang="zh-CN" altLang="en-US" sz="2000">
                <a:latin typeface="Times New Roman" panose="02020603050405020304" pitchFamily="18" charset="0"/>
              </a:rPr>
              <a:t>内置数字录像机的 </a:t>
            </a:r>
            <a:r>
              <a:rPr lang="en-US" altLang="zh-CN" sz="2000">
                <a:latin typeface="Times New Roman" panose="02020603050405020304" pitchFamily="18" charset="0"/>
              </a:rPr>
              <a:t>LCD TV</a:t>
            </a:r>
            <a:endParaRPr lang="en-US" altLang="zh-CN" sz="2000">
              <a:latin typeface="Times New Roman" panose="02020603050405020304" pitchFamily="18" charset="0"/>
            </a:endParaRPr>
          </a:p>
        </p:txBody>
      </p:sp>
      <p:pic>
        <p:nvPicPr>
          <p:cNvPr id="72710" name="Picture 6" descr="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35650" y="1585913"/>
            <a:ext cx="3111500" cy="149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711" name="Rectangle 7"/>
          <p:cNvSpPr>
            <a:spLocks noChangeArrowheads="1"/>
          </p:cNvSpPr>
          <p:nvPr/>
        </p:nvSpPr>
        <p:spPr bwMode="auto">
          <a:xfrm>
            <a:off x="6310313" y="3392488"/>
            <a:ext cx="2571750" cy="2378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0" tIns="45715" rIns="91430" bIns="45715">
            <a:spAutoFit/>
          </a:bodyPr>
          <a:lstStyle>
            <a:lvl1pPr marL="342900" indent="-342900"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Clr>
                <a:schemeClr val="bg2"/>
              </a:buClr>
              <a:buSzPct val="75000"/>
              <a:buFont typeface="Wingdings" panose="05000000000000000000" pitchFamily="2" charset="2"/>
              <a:buNone/>
            </a:pPr>
            <a:r>
              <a:rPr lang="en-US" altLang="zh-CN" sz="2000">
                <a:latin typeface="Times New Roman" panose="02020603050405020304" pitchFamily="18" charset="0"/>
              </a:rPr>
              <a:t>AppleTV:</a:t>
            </a:r>
            <a:endParaRPr lang="en-US" altLang="zh-CN" sz="2000">
              <a:latin typeface="Times New Roman" panose="02020603050405020304" pitchFamily="18" charset="0"/>
            </a:endParaRPr>
          </a:p>
          <a:p>
            <a:pPr eaLnBrk="1" hangingPunct="1">
              <a:buClr>
                <a:schemeClr val="bg2"/>
              </a:buClr>
              <a:buSzPct val="75000"/>
              <a:buFont typeface="Wingdings" panose="05000000000000000000" pitchFamily="2" charset="2"/>
              <a:buNone/>
            </a:pPr>
            <a:r>
              <a:rPr lang="en-US" altLang="zh-CN">
                <a:latin typeface="Times New Roman" panose="02020603050405020304" pitchFamily="18" charset="0"/>
              </a:rPr>
              <a:t>Intel Pentium M 1.0 GHz </a:t>
            </a:r>
            <a:endParaRPr lang="en-US" altLang="zh-CN">
              <a:latin typeface="Times New Roman" panose="02020603050405020304" pitchFamily="18" charset="0"/>
            </a:endParaRPr>
          </a:p>
          <a:p>
            <a:pPr eaLnBrk="1" hangingPunct="1">
              <a:buClr>
                <a:schemeClr val="bg2"/>
              </a:buClr>
              <a:buSzPct val="75000"/>
              <a:buFont typeface="Wingdings" panose="05000000000000000000" pitchFamily="2" charset="2"/>
              <a:buNone/>
            </a:pPr>
            <a:r>
              <a:rPr lang="en-US" altLang="zh-CN">
                <a:latin typeface="Times New Roman" panose="02020603050405020304" pitchFamily="18" charset="0"/>
              </a:rPr>
              <a:t>2MB of L2 </a:t>
            </a:r>
            <a:r>
              <a:rPr lang="zh-CN" altLang="en-US">
                <a:latin typeface="Times New Roman" panose="02020603050405020304" pitchFamily="18" charset="0"/>
              </a:rPr>
              <a:t>高速缓存</a:t>
            </a:r>
            <a:endParaRPr lang="zh-CN" altLang="en-US">
              <a:latin typeface="Times New Roman" panose="02020603050405020304" pitchFamily="18" charset="0"/>
            </a:endParaRPr>
          </a:p>
          <a:p>
            <a:pPr eaLnBrk="1" hangingPunct="1">
              <a:buClr>
                <a:schemeClr val="bg2"/>
              </a:buClr>
              <a:buSzPct val="75000"/>
              <a:buFont typeface="Wingdings" panose="05000000000000000000" pitchFamily="2" charset="2"/>
              <a:buNone/>
            </a:pPr>
            <a:r>
              <a:rPr lang="en-US" altLang="zh-CN">
                <a:latin typeface="Times New Roman" panose="02020603050405020304" pitchFamily="18" charset="0"/>
              </a:rPr>
              <a:t>nVidia G72M </a:t>
            </a:r>
            <a:r>
              <a:rPr lang="zh-CN" altLang="en-US">
                <a:latin typeface="Times New Roman" panose="02020603050405020304" pitchFamily="18" charset="0"/>
              </a:rPr>
              <a:t>显示卡</a:t>
            </a:r>
            <a:endParaRPr lang="zh-CN" altLang="en-US">
              <a:latin typeface="Times New Roman" panose="02020603050405020304" pitchFamily="18" charset="0"/>
            </a:endParaRPr>
          </a:p>
          <a:p>
            <a:pPr eaLnBrk="1" hangingPunct="1">
              <a:buClr>
                <a:schemeClr val="bg2"/>
              </a:buClr>
              <a:buSzPct val="75000"/>
              <a:buFont typeface="Wingdings" panose="05000000000000000000" pitchFamily="2" charset="2"/>
              <a:buNone/>
            </a:pPr>
            <a:r>
              <a:rPr lang="zh-CN" altLang="en-US">
                <a:latin typeface="Times New Roman" panose="02020603050405020304" pitchFamily="18" charset="0"/>
              </a:rPr>
              <a:t> </a:t>
            </a:r>
            <a:r>
              <a:rPr lang="en-US" altLang="zh-CN">
                <a:latin typeface="Times New Roman" panose="02020603050405020304" pitchFamily="18" charset="0"/>
              </a:rPr>
              <a:t>64MB DDR2 </a:t>
            </a:r>
            <a:r>
              <a:rPr lang="zh-CN" altLang="en-US">
                <a:latin typeface="Times New Roman" panose="02020603050405020304" pitchFamily="18" charset="0"/>
              </a:rPr>
              <a:t>内存</a:t>
            </a:r>
            <a:endParaRPr lang="zh-CN" altLang="en-US">
              <a:latin typeface="Times New Roman" panose="02020603050405020304" pitchFamily="18" charset="0"/>
            </a:endParaRPr>
          </a:p>
          <a:p>
            <a:pPr eaLnBrk="1" hangingPunct="1">
              <a:buClr>
                <a:schemeClr val="bg2"/>
              </a:buClr>
              <a:buSzPct val="75000"/>
              <a:buFont typeface="Wingdings" panose="05000000000000000000" pitchFamily="2" charset="2"/>
              <a:buNone/>
            </a:pPr>
            <a:r>
              <a:rPr lang="zh-CN" altLang="en-US">
                <a:latin typeface="Times New Roman" panose="02020603050405020304" pitchFamily="18" charset="0"/>
              </a:rPr>
              <a:t>内置的 </a:t>
            </a:r>
            <a:r>
              <a:rPr lang="en-US" altLang="zh-CN">
                <a:latin typeface="Times New Roman" panose="02020603050405020304" pitchFamily="18" charset="0"/>
              </a:rPr>
              <a:t>40GB </a:t>
            </a:r>
            <a:r>
              <a:rPr lang="zh-CN" altLang="en-US">
                <a:latin typeface="Times New Roman" panose="02020603050405020304" pitchFamily="18" charset="0"/>
              </a:rPr>
              <a:t>硬盘</a:t>
            </a:r>
            <a:endParaRPr lang="zh-CN" altLang="en-US">
              <a:latin typeface="Times New Roman" panose="02020603050405020304" pitchFamily="18" charset="0"/>
            </a:endParaRPr>
          </a:p>
          <a:p>
            <a:pPr eaLnBrk="1" hangingPunct="1">
              <a:buClr>
                <a:schemeClr val="bg2"/>
              </a:buClr>
              <a:buSzPct val="75000"/>
              <a:buFont typeface="Wingdings" panose="05000000000000000000" pitchFamily="2" charset="2"/>
              <a:buNone/>
            </a:pPr>
            <a:r>
              <a:rPr lang="zh-CN" altLang="en-US">
                <a:latin typeface="Times New Roman" panose="02020603050405020304" pitchFamily="18" charset="0"/>
              </a:rPr>
              <a:t>播放 </a:t>
            </a:r>
            <a:r>
              <a:rPr lang="en-US" altLang="zh-CN">
                <a:latin typeface="Times New Roman" panose="02020603050405020304" pitchFamily="18" charset="0"/>
              </a:rPr>
              <a:t>iTunes</a:t>
            </a:r>
            <a:endParaRPr lang="en-US" altLang="zh-CN">
              <a:latin typeface="Times New Roman" panose="02020603050405020304" pitchFamily="18" charset="0"/>
            </a:endParaRPr>
          </a:p>
        </p:txBody>
      </p:sp>
      <p:sp>
        <p:nvSpPr>
          <p:cNvPr id="72712" name="Rectangle 8"/>
          <p:cNvSpPr>
            <a:spLocks noChangeArrowheads="1"/>
          </p:cNvSpPr>
          <p:nvPr/>
        </p:nvSpPr>
        <p:spPr bwMode="auto">
          <a:xfrm>
            <a:off x="2916238" y="3225800"/>
            <a:ext cx="2470150"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0" tIns="45715" rIns="91430" bIns="45715">
            <a:spAutoFit/>
          </a:bodyPr>
          <a:lstStyle>
            <a:lvl1pPr marL="342900" indent="-342900"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Clr>
                <a:schemeClr val="bg2"/>
              </a:buClr>
              <a:buSzPct val="75000"/>
              <a:buFont typeface="Wingdings" panose="05000000000000000000" pitchFamily="2" charset="2"/>
              <a:buNone/>
            </a:pPr>
            <a:r>
              <a:rPr lang="zh-CN" altLang="en-US" sz="2000">
                <a:latin typeface="Times New Roman" panose="02020603050405020304" pitchFamily="18" charset="0"/>
              </a:rPr>
              <a:t>能输出 </a:t>
            </a:r>
            <a:r>
              <a:rPr lang="en-US" altLang="zh-CN" sz="2000">
                <a:latin typeface="Times New Roman" panose="02020603050405020304" pitchFamily="18" charset="0"/>
              </a:rPr>
              <a:t>1080p </a:t>
            </a:r>
            <a:r>
              <a:rPr lang="zh-CN" altLang="en-US" sz="2000">
                <a:latin typeface="Times New Roman" panose="02020603050405020304" pitchFamily="18" charset="0"/>
              </a:rPr>
              <a:t>高画质</a:t>
            </a:r>
            <a:endParaRPr lang="zh-CN" altLang="en-US" sz="2000">
              <a:latin typeface="Times New Roman" panose="02020603050405020304" pitchFamily="18" charset="0"/>
            </a:endParaRPr>
          </a:p>
          <a:p>
            <a:pPr eaLnBrk="1" hangingPunct="1">
              <a:buClr>
                <a:schemeClr val="bg2"/>
              </a:buClr>
              <a:buSzPct val="75000"/>
              <a:buFont typeface="Wingdings" panose="05000000000000000000" pitchFamily="2" charset="2"/>
              <a:buNone/>
            </a:pPr>
            <a:r>
              <a:rPr lang="zh-CN" altLang="en-US" sz="2000">
                <a:latin typeface="Times New Roman" panose="02020603050405020304" pitchFamily="18" charset="0"/>
              </a:rPr>
              <a:t>影像的 </a:t>
            </a:r>
            <a:r>
              <a:rPr lang="en-US" altLang="zh-CN" sz="2000">
                <a:latin typeface="Times New Roman" panose="02020603050405020304" pitchFamily="18" charset="0"/>
              </a:rPr>
              <a:t>iPod Dock</a:t>
            </a:r>
            <a:endParaRPr lang="en-US" altLang="zh-CN" sz="2000">
              <a:latin typeface="Times New Roman" panose="02020603050405020304" pitchFamily="18" charset="0"/>
            </a:endParaRPr>
          </a:p>
        </p:txBody>
      </p:sp>
      <p:pic>
        <p:nvPicPr>
          <p:cNvPr id="72713" name="Picture 9" descr="1-12-07-mv-d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2138" y="1412875"/>
            <a:ext cx="2087562" cy="1782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714" name="Text Box 10"/>
          <p:cNvSpPr txBox="1">
            <a:spLocks noChangeArrowheads="1"/>
          </p:cNvSpPr>
          <p:nvPr/>
        </p:nvSpPr>
        <p:spPr bwMode="gray">
          <a:xfrm>
            <a:off x="374650" y="4513263"/>
            <a:ext cx="1820863" cy="366712"/>
          </a:xfrm>
          <a:prstGeom prst="rect">
            <a:avLst/>
          </a:prstGeom>
          <a:noFill/>
          <a:ln>
            <a:noFill/>
          </a:ln>
          <a:effectLst/>
          <a:extLst>
            <a:ext uri="{909E8E84-426E-40DD-AFC4-6F175D3DCCD1}">
              <a14:hiddenFill xmlns:a14="http://schemas.microsoft.com/office/drawing/2010/main">
                <a:gradFill rotWithShape="1">
                  <a:gsLst>
                    <a:gs pos="0">
                      <a:schemeClr val="bg1"/>
                    </a:gs>
                    <a:gs pos="100000">
                      <a:srgbClr val="CFDBDF"/>
                    </a:gs>
                  </a:gsLst>
                  <a:lin ang="0" scaled="1"/>
                </a:gradFill>
              </a14:hiddenFill>
            </a:ext>
            <a:ext uri="{91240B29-F687-4F45-9708-019B960494DF}">
              <a14:hiddenLine xmlns:a14="http://schemas.microsoft.com/office/drawing/2010/main" w="635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pPr>
            <a:r>
              <a:rPr lang="zh-CN" altLang="en-US">
                <a:latin typeface="Arial" panose="020B0604020202020204" pitchFamily="34" charset="0"/>
              </a:rPr>
              <a:t>数字电视机顶盒</a:t>
            </a:r>
            <a:endParaRPr lang="zh-CN" altLang="en-US">
              <a:latin typeface="Arial" panose="020B0604020202020204" pitchFamily="34" charset="0"/>
            </a:endParaRPr>
          </a:p>
        </p:txBody>
      </p:sp>
      <p:pic>
        <p:nvPicPr>
          <p:cNvPr id="72715" name="Picture 11" descr="setbox"/>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9750" y="3213100"/>
            <a:ext cx="1368425" cy="1127125"/>
          </a:xfrm>
          <a:prstGeom prst="rect">
            <a:avLst/>
          </a:prstGeom>
          <a:noFill/>
          <a:ln w="9525">
            <a:solidFill>
              <a:srgbClr val="969696"/>
            </a:solidFill>
            <a:miter lim="800000"/>
            <a:headEnd/>
            <a:tailEnd/>
          </a:ln>
          <a:extLst>
            <a:ext uri="{909E8E84-426E-40DD-AFC4-6F175D3DCCD1}">
              <a14:hiddenFill xmlns:a14="http://schemas.microsoft.com/office/drawing/2010/main">
                <a:solidFill>
                  <a:srgbClr val="FFFFFF"/>
                </a:solidFill>
              </a14:hiddenFill>
            </a:ext>
          </a:extLst>
        </p:spPr>
      </p:pic>
      <p:pic>
        <p:nvPicPr>
          <p:cNvPr id="72716" name="Picture 12" descr="套装实物"/>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3850" y="4724400"/>
            <a:ext cx="1657350" cy="155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fade/>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ChangeArrowheads="1"/>
          </p:cNvSpPr>
          <p:nvPr>
            <p:ph type="title"/>
          </p:nvPr>
        </p:nvSpPr>
        <p:spPr>
          <a:xfrm>
            <a:off x="468313" y="188913"/>
            <a:ext cx="7004050" cy="954087"/>
          </a:xfrm>
        </p:spPr>
        <p:txBody>
          <a:bodyPr/>
          <a:lstStyle/>
          <a:p>
            <a:r>
              <a:rPr lang="zh-CN" altLang="en-US" sz="3200" b="1" smtClean="0">
                <a:solidFill>
                  <a:srgbClr val="0000FF"/>
                </a:solidFill>
              </a:rPr>
              <a:t>嵌入式技术的应用－通讯设备</a:t>
            </a:r>
            <a:endParaRPr lang="zh-CN" altLang="en-US" sz="3200" b="1" smtClean="0">
              <a:solidFill>
                <a:srgbClr val="0000FF"/>
              </a:solidFill>
            </a:endParaRPr>
          </a:p>
        </p:txBody>
      </p:sp>
      <p:sp>
        <p:nvSpPr>
          <p:cNvPr id="73731" name="Rectangle 3" descr="Rectangle: Click to edit Master text styles&#10;Second level&#10;Third level&#10;Fourth level&#10;Fifth level"/>
          <p:cNvSpPr>
            <a:spLocks noGrp="1" noChangeArrowheads="1"/>
          </p:cNvSpPr>
          <p:nvPr>
            <p:ph idx="1"/>
          </p:nvPr>
        </p:nvSpPr>
        <p:spPr>
          <a:xfrm>
            <a:off x="457200" y="1341438"/>
            <a:ext cx="8229600" cy="4824412"/>
          </a:xfrm>
        </p:spPr>
        <p:txBody>
          <a:bodyPr/>
          <a:lstStyle/>
          <a:p>
            <a:pPr>
              <a:buClr>
                <a:schemeClr val="accent1"/>
              </a:buClr>
              <a:buSzTx/>
              <a:buFont typeface="Wingdings" panose="05000000000000000000" pitchFamily="2" charset="2"/>
              <a:buChar char="p"/>
            </a:pPr>
            <a:r>
              <a:rPr lang="zh-CN" altLang="en-US" sz="2400" smtClean="0">
                <a:solidFill>
                  <a:srgbClr val="000000"/>
                </a:solidFill>
              </a:rPr>
              <a:t>有计算机能力的各种通讯设备</a:t>
            </a:r>
            <a:endParaRPr lang="zh-CN" altLang="en-US" sz="2400" smtClean="0">
              <a:solidFill>
                <a:srgbClr val="000000"/>
              </a:solidFill>
            </a:endParaRPr>
          </a:p>
          <a:p>
            <a:pPr>
              <a:buClr>
                <a:schemeClr val="accent1"/>
              </a:buClr>
              <a:buSzTx/>
              <a:buFont typeface="Wingdings" panose="05000000000000000000" pitchFamily="2" charset="2"/>
              <a:buChar char="p"/>
            </a:pPr>
            <a:r>
              <a:rPr lang="zh-CN" altLang="en-US" sz="2400" smtClean="0">
                <a:solidFill>
                  <a:srgbClr val="000000"/>
                </a:solidFill>
              </a:rPr>
              <a:t>路由器</a:t>
            </a:r>
            <a:r>
              <a:rPr lang="en-US" altLang="zh-CN" sz="2400" smtClean="0">
                <a:solidFill>
                  <a:srgbClr val="000000"/>
                </a:solidFill>
              </a:rPr>
              <a:t>/</a:t>
            </a:r>
            <a:r>
              <a:rPr lang="zh-CN" altLang="en-US" sz="2400" smtClean="0">
                <a:solidFill>
                  <a:srgbClr val="000000"/>
                </a:solidFill>
              </a:rPr>
              <a:t>交换机</a:t>
            </a:r>
            <a:r>
              <a:rPr lang="en-US" altLang="zh-CN" sz="2400" smtClean="0">
                <a:solidFill>
                  <a:srgbClr val="000000"/>
                </a:solidFill>
              </a:rPr>
              <a:t>/</a:t>
            </a:r>
            <a:r>
              <a:rPr lang="zh-CN" altLang="en-US" sz="2400" smtClean="0">
                <a:solidFill>
                  <a:srgbClr val="000000"/>
                </a:solidFill>
              </a:rPr>
              <a:t>防火墙等</a:t>
            </a:r>
            <a:endParaRPr lang="zh-CN" altLang="en-US" sz="2400" smtClean="0">
              <a:solidFill>
                <a:srgbClr val="000000"/>
              </a:solidFill>
            </a:endParaRPr>
          </a:p>
        </p:txBody>
      </p:sp>
      <p:pic>
        <p:nvPicPr>
          <p:cNvPr id="73732" name="Picture 4" descr="12">
            <a:hlinkClick r:id="rId1"/>
          </p:cNvPr>
          <p:cNvPicPr>
            <a:picLocks noChangeAspect="1" noChangeArrowheads="1"/>
          </p:cNvPicPr>
          <p:nvPr/>
        </p:nvPicPr>
        <p:blipFill>
          <a:blip r:embed="rId2">
            <a:clrChange>
              <a:clrFrom>
                <a:srgbClr val="FDFDFD"/>
              </a:clrFrom>
              <a:clrTo>
                <a:srgbClr val="FDFDFD">
                  <a:alpha val="0"/>
                </a:srgbClr>
              </a:clrTo>
            </a:clrChange>
            <a:extLst>
              <a:ext uri="{28A0092B-C50C-407E-A947-70E740481C1C}">
                <a14:useLocalDpi xmlns:a14="http://schemas.microsoft.com/office/drawing/2010/main" val="0"/>
              </a:ext>
            </a:extLst>
          </a:blip>
          <a:srcRect/>
          <a:stretch>
            <a:fillRect/>
          </a:stretch>
        </p:blipFill>
        <p:spPr bwMode="auto">
          <a:xfrm>
            <a:off x="827088" y="3213100"/>
            <a:ext cx="2520950" cy="199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3733" name="Rectangle 5"/>
          <p:cNvSpPr>
            <a:spLocks noChangeArrowheads="1"/>
          </p:cNvSpPr>
          <p:nvPr/>
        </p:nvSpPr>
        <p:spPr bwMode="auto">
          <a:xfrm>
            <a:off x="323850" y="5589588"/>
            <a:ext cx="35560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0" tIns="45715" rIns="91430" bIns="45715">
            <a:spAutoFit/>
          </a:bodyPr>
          <a:lstStyle>
            <a:lvl1pPr marL="342900" indent="-342900"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Clr>
                <a:schemeClr val="bg2"/>
              </a:buClr>
              <a:buSzPct val="75000"/>
              <a:buFont typeface="Wingdings" panose="05000000000000000000" pitchFamily="2" charset="2"/>
              <a:buNone/>
            </a:pPr>
            <a:r>
              <a:rPr lang="en-US" altLang="zh-CN" sz="2000">
                <a:latin typeface="Times New Roman" panose="02020603050405020304" pitchFamily="18" charset="0"/>
              </a:rPr>
              <a:t>Buffalo </a:t>
            </a:r>
            <a:r>
              <a:rPr lang="zh-CN" altLang="en-US" sz="2000">
                <a:latin typeface="Times New Roman" panose="02020603050405020304" pitchFamily="18" charset="0"/>
              </a:rPr>
              <a:t>路由器 </a:t>
            </a:r>
            <a:r>
              <a:rPr lang="en-US" altLang="zh-CN" sz="2000">
                <a:latin typeface="Times New Roman" panose="02020603050405020304" pitchFamily="18" charset="0"/>
              </a:rPr>
              <a:t>/ USB </a:t>
            </a:r>
            <a:r>
              <a:rPr lang="zh-CN" altLang="en-US" sz="2000">
                <a:latin typeface="Times New Roman" panose="02020603050405020304" pitchFamily="18" charset="0"/>
              </a:rPr>
              <a:t>网卡套装</a:t>
            </a:r>
            <a:endParaRPr lang="zh-CN" altLang="en-US" sz="2000">
              <a:latin typeface="Times New Roman" panose="02020603050405020304" pitchFamily="18" charset="0"/>
            </a:endParaRPr>
          </a:p>
        </p:txBody>
      </p:sp>
      <p:grpSp>
        <p:nvGrpSpPr>
          <p:cNvPr id="73734" name="Group 6"/>
          <p:cNvGrpSpPr/>
          <p:nvPr/>
        </p:nvGrpSpPr>
        <p:grpSpPr bwMode="auto">
          <a:xfrm>
            <a:off x="3851275" y="3284538"/>
            <a:ext cx="2016125" cy="1789112"/>
            <a:chOff x="1927" y="1117"/>
            <a:chExt cx="1270" cy="1127"/>
          </a:xfrm>
        </p:grpSpPr>
        <p:pic>
          <p:nvPicPr>
            <p:cNvPr id="73738" name="Picture 7" descr="SJW56-508a.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27" y="1117"/>
              <a:ext cx="1270" cy="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3739" name="Rectangle 8"/>
            <p:cNvSpPr>
              <a:spLocks noChangeArrowheads="1"/>
            </p:cNvSpPr>
            <p:nvPr/>
          </p:nvSpPr>
          <p:spPr bwMode="auto">
            <a:xfrm>
              <a:off x="2140" y="2013"/>
              <a:ext cx="88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pPr>
              <a:r>
                <a:rPr lang="en-US" altLang="zh-CN" b="1">
                  <a:latin typeface="Arial" panose="020B0604020202020204" pitchFamily="34" charset="0"/>
                </a:rPr>
                <a:t>VPN</a:t>
              </a:r>
              <a:r>
                <a:rPr lang="zh-CN" altLang="en-US" b="1">
                  <a:latin typeface="Arial" panose="020B0604020202020204" pitchFamily="34" charset="0"/>
                </a:rPr>
                <a:t>产品</a:t>
              </a:r>
              <a:endParaRPr lang="zh-CN" altLang="en-US" b="1">
                <a:latin typeface="Arial" panose="020B0604020202020204" pitchFamily="34" charset="0"/>
              </a:endParaRPr>
            </a:p>
          </p:txBody>
        </p:sp>
      </p:grpSp>
      <p:grpSp>
        <p:nvGrpSpPr>
          <p:cNvPr id="73735" name="Group 9"/>
          <p:cNvGrpSpPr/>
          <p:nvPr/>
        </p:nvGrpSpPr>
        <p:grpSpPr bwMode="auto">
          <a:xfrm>
            <a:off x="6011863" y="3213100"/>
            <a:ext cx="2663825" cy="1849438"/>
            <a:chOff x="2835" y="2447"/>
            <a:chExt cx="1678" cy="1165"/>
          </a:xfrm>
        </p:grpSpPr>
        <p:pic>
          <p:nvPicPr>
            <p:cNvPr id="73736" name="Picture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35" y="2447"/>
              <a:ext cx="1678" cy="10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8779" name="Rectangle 11"/>
            <p:cNvSpPr>
              <a:spLocks noChangeArrowheads="1"/>
            </p:cNvSpPr>
            <p:nvPr/>
          </p:nvSpPr>
          <p:spPr bwMode="auto">
            <a:xfrm>
              <a:off x="3061" y="3381"/>
              <a:ext cx="117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fontAlgn="auto">
                <a:spcBef>
                  <a:spcPct val="50000"/>
                </a:spcBef>
                <a:spcAft>
                  <a:spcPts val="0"/>
                </a:spcAft>
                <a:defRPr/>
              </a:pPr>
              <a:r>
                <a:rPr lang="zh-CN" altLang="en-US" b="1">
                  <a:latin typeface="Arial" panose="020B0604020202020204" pitchFamily="34" charset="0"/>
                  <a:ea typeface="+mn-ea"/>
                </a:rPr>
                <a:t>千兆网关防火墙</a:t>
              </a:r>
              <a:r>
                <a:rPr lang="zh-CN" altLang="en-US" b="1">
                  <a:solidFill>
                    <a:srgbClr val="FF6600"/>
                  </a:solidFill>
                  <a:effectLst>
                    <a:outerShdw blurRad="38100" dist="38100" dir="2700000" algn="tl">
                      <a:srgbClr val="C0C0C0"/>
                    </a:outerShdw>
                  </a:effectLst>
                  <a:latin typeface="Arial" panose="020B0604020202020204" pitchFamily="34" charset="0"/>
                  <a:ea typeface="+mn-ea"/>
                </a:rPr>
                <a:t> </a:t>
              </a:r>
              <a:endParaRPr lang="zh-CN" altLang="en-US" b="1">
                <a:solidFill>
                  <a:srgbClr val="FF6600"/>
                </a:solidFill>
                <a:effectLst>
                  <a:outerShdw blurRad="38100" dist="38100" dir="2700000" algn="tl">
                    <a:srgbClr val="C0C0C0"/>
                  </a:outerShdw>
                </a:effectLst>
                <a:latin typeface="Arial" panose="020B0604020202020204" pitchFamily="34" charset="0"/>
                <a:ea typeface="+mn-ea"/>
              </a:endParaRPr>
            </a:p>
          </p:txBody>
        </p:sp>
      </p:grpSp>
    </p:spTree>
  </p:cSld>
  <p:clrMapOvr>
    <a:masterClrMapping/>
  </p:clrMapOvr>
  <p:transition spd="slow">
    <p:fade/>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ChangeArrowheads="1"/>
          </p:cNvSpPr>
          <p:nvPr>
            <p:ph type="title"/>
          </p:nvPr>
        </p:nvSpPr>
        <p:spPr>
          <a:xfrm>
            <a:off x="466725" y="304800"/>
            <a:ext cx="5689600" cy="820738"/>
          </a:xfrm>
        </p:spPr>
        <p:txBody>
          <a:bodyPr/>
          <a:lstStyle/>
          <a:p>
            <a:r>
              <a:rPr lang="zh-CN" altLang="en-US" sz="3200" b="1" smtClean="0">
                <a:solidFill>
                  <a:srgbClr val="0000FF"/>
                </a:solidFill>
              </a:rPr>
              <a:t>嵌入式技术的应用－仪器仪表</a:t>
            </a:r>
            <a:endParaRPr lang="zh-CN" altLang="en-US" sz="3200" b="1" smtClean="0">
              <a:solidFill>
                <a:srgbClr val="0000FF"/>
              </a:solidFill>
            </a:endParaRPr>
          </a:p>
        </p:txBody>
      </p:sp>
      <p:sp>
        <p:nvSpPr>
          <p:cNvPr id="74755" name="Rectangle 3"/>
          <p:cNvSpPr>
            <a:spLocks noChangeArrowheads="1"/>
          </p:cNvSpPr>
          <p:nvPr/>
        </p:nvSpPr>
        <p:spPr bwMode="auto">
          <a:xfrm>
            <a:off x="746125" y="1231900"/>
            <a:ext cx="5554663" cy="4860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0" tIns="45715" rIns="91430" bIns="45715"/>
          <a:lstStyle>
            <a:lvl1pPr marL="342900" indent="-342900"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Clr>
                <a:schemeClr val="accent1"/>
              </a:buClr>
              <a:buFont typeface="Wingdings" panose="05000000000000000000" pitchFamily="2" charset="2"/>
              <a:buChar char="p"/>
            </a:pPr>
            <a:r>
              <a:rPr lang="en-US" altLang="zh-CN" sz="2000">
                <a:solidFill>
                  <a:srgbClr val="000000"/>
                </a:solidFill>
              </a:rPr>
              <a:t>DCG (</a:t>
            </a:r>
            <a:r>
              <a:rPr lang="zh-CN" altLang="en-US" sz="2000">
                <a:solidFill>
                  <a:srgbClr val="000000"/>
                </a:solidFill>
              </a:rPr>
              <a:t>动态心电图仪</a:t>
            </a:r>
            <a:r>
              <a:rPr lang="en-US" altLang="zh-CN" sz="2000">
                <a:solidFill>
                  <a:srgbClr val="000000"/>
                </a:solidFill>
              </a:rPr>
              <a:t>)</a:t>
            </a:r>
            <a:endParaRPr lang="en-US" altLang="zh-CN" sz="2000">
              <a:solidFill>
                <a:srgbClr val="000000"/>
              </a:solidFill>
            </a:endParaRPr>
          </a:p>
          <a:p>
            <a:pPr>
              <a:buClr>
                <a:schemeClr val="accent1"/>
              </a:buClr>
              <a:buFont typeface="Wingdings" panose="05000000000000000000" pitchFamily="2" charset="2"/>
              <a:buChar char="p"/>
            </a:pPr>
            <a:r>
              <a:rPr lang="zh-CN" altLang="en-US" sz="2000">
                <a:solidFill>
                  <a:srgbClr val="000000"/>
                </a:solidFill>
              </a:rPr>
              <a:t>便携式多参数监护仪</a:t>
            </a:r>
            <a:endParaRPr lang="zh-CN" altLang="en-US" sz="2000">
              <a:solidFill>
                <a:srgbClr val="000000"/>
              </a:solidFill>
            </a:endParaRPr>
          </a:p>
          <a:p>
            <a:pPr>
              <a:buClr>
                <a:schemeClr val="accent1"/>
              </a:buClr>
              <a:buFont typeface="Wingdings" panose="05000000000000000000" pitchFamily="2" charset="2"/>
              <a:buChar char="p"/>
            </a:pPr>
            <a:r>
              <a:rPr lang="zh-CN" altLang="en-US" sz="2000">
                <a:solidFill>
                  <a:srgbClr val="000000"/>
                </a:solidFill>
              </a:rPr>
              <a:t>中医指套传感器脉象虚拟仪器</a:t>
            </a:r>
            <a:endParaRPr lang="zh-CN" altLang="en-US" sz="2000">
              <a:solidFill>
                <a:srgbClr val="000000"/>
              </a:solidFill>
            </a:endParaRPr>
          </a:p>
          <a:p>
            <a:pPr>
              <a:buClr>
                <a:schemeClr val="accent1"/>
              </a:buClr>
              <a:buFont typeface="Wingdings" panose="05000000000000000000" pitchFamily="2" charset="2"/>
              <a:buChar char="p"/>
            </a:pPr>
            <a:r>
              <a:rPr lang="zh-CN" altLang="en-US" sz="2000">
                <a:solidFill>
                  <a:srgbClr val="000000"/>
                </a:solidFill>
              </a:rPr>
              <a:t>推拿手法测试仪</a:t>
            </a:r>
            <a:endParaRPr lang="zh-CN" altLang="en-US" sz="2000">
              <a:solidFill>
                <a:srgbClr val="000000"/>
              </a:solidFill>
            </a:endParaRPr>
          </a:p>
          <a:p>
            <a:pPr>
              <a:buClr>
                <a:schemeClr val="accent1"/>
              </a:buClr>
              <a:buFont typeface="Wingdings" panose="05000000000000000000" pitchFamily="2" charset="2"/>
              <a:buChar char="p"/>
            </a:pPr>
            <a:r>
              <a:rPr lang="zh-CN" altLang="en-US" sz="2000">
                <a:solidFill>
                  <a:srgbClr val="000000"/>
                </a:solidFill>
              </a:rPr>
              <a:t>电动机故障状态监测保护系统 </a:t>
            </a:r>
            <a:endParaRPr lang="zh-CN" altLang="en-US" sz="2000">
              <a:solidFill>
                <a:srgbClr val="000000"/>
              </a:solidFill>
            </a:endParaRPr>
          </a:p>
        </p:txBody>
      </p:sp>
      <p:pic>
        <p:nvPicPr>
          <p:cNvPr id="74756" name="Picture 4"/>
          <p:cNvPicPr>
            <a:picLocks noChangeAspect="1" noChangeArrowheads="1"/>
          </p:cNvPicPr>
          <p:nvPr/>
        </p:nvPicPr>
        <p:blipFill>
          <a:blip r:embed="rId1">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4824413" y="1231900"/>
            <a:ext cx="1481137" cy="1898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757"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75338" y="2419350"/>
            <a:ext cx="2193925" cy="191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758" name="Picture 6" descr="product_jl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16813" y="1260475"/>
            <a:ext cx="1563687" cy="172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759"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35825" y="5103813"/>
            <a:ext cx="1657350" cy="1277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760" name="Picture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91275" y="4195763"/>
            <a:ext cx="2146300" cy="160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761" name="Picture 9" descr="设备"/>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92500" y="3789363"/>
            <a:ext cx="2016125" cy="1703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762" name="Picture 10" descr="pda1_new_small"/>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60475" y="4708525"/>
            <a:ext cx="1511300" cy="1130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4763" name="Rectangle 11"/>
          <p:cNvSpPr>
            <a:spLocks noChangeArrowheads="1"/>
          </p:cNvSpPr>
          <p:nvPr/>
        </p:nvSpPr>
        <p:spPr bwMode="auto">
          <a:xfrm>
            <a:off x="3709988" y="5591175"/>
            <a:ext cx="946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0" tIns="45715" rIns="91430" bIns="45715">
            <a:spAutoFit/>
          </a:bodyPr>
          <a:lstStyle>
            <a:lvl1pPr marL="342900" indent="-342900"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Clr>
                <a:schemeClr val="bg2"/>
              </a:buClr>
              <a:buSzPct val="75000"/>
              <a:buFont typeface="Wingdings" panose="05000000000000000000" pitchFamily="2" charset="2"/>
              <a:buNone/>
            </a:pPr>
            <a:r>
              <a:rPr lang="zh-CN" altLang="en-US" sz="2000">
                <a:latin typeface="Times New Roman" panose="02020603050405020304" pitchFamily="18" charset="0"/>
              </a:rPr>
              <a:t>监控仪</a:t>
            </a:r>
            <a:endParaRPr lang="zh-CN" altLang="en-US" sz="2000">
              <a:latin typeface="Times New Roman" panose="02020603050405020304" pitchFamily="18" charset="0"/>
            </a:endParaRPr>
          </a:p>
        </p:txBody>
      </p:sp>
      <p:sp>
        <p:nvSpPr>
          <p:cNvPr id="74764" name="Rectangle 12"/>
          <p:cNvSpPr>
            <a:spLocks noChangeArrowheads="1"/>
          </p:cNvSpPr>
          <p:nvPr/>
        </p:nvSpPr>
        <p:spPr bwMode="auto">
          <a:xfrm>
            <a:off x="1333500" y="5767388"/>
            <a:ext cx="946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0" tIns="45715" rIns="91430" bIns="45715">
            <a:spAutoFit/>
          </a:bodyPr>
          <a:lstStyle>
            <a:lvl1pPr marL="342900" indent="-342900"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Clr>
                <a:schemeClr val="bg2"/>
              </a:buClr>
              <a:buSzPct val="75000"/>
              <a:buFont typeface="Wingdings" panose="05000000000000000000" pitchFamily="2" charset="2"/>
              <a:buNone/>
            </a:pPr>
            <a:r>
              <a:rPr lang="zh-CN" altLang="en-US" sz="2000">
                <a:latin typeface="Times New Roman" panose="02020603050405020304" pitchFamily="18" charset="0"/>
              </a:rPr>
              <a:t>手持仪</a:t>
            </a:r>
            <a:endParaRPr lang="zh-CN" altLang="en-US" sz="2000">
              <a:latin typeface="Times New Roman" panose="02020603050405020304" pitchFamily="18" charset="0"/>
            </a:endParaRPr>
          </a:p>
        </p:txBody>
      </p:sp>
      <p:pic>
        <p:nvPicPr>
          <p:cNvPr id="74765" name="Picture 13" descr="DSC0168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44575" y="3175000"/>
            <a:ext cx="1047750" cy="1360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766" name="Picture 14" descr="联合－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081213" y="3170238"/>
            <a:ext cx="1111250" cy="1368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fade/>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a:xfrm>
            <a:off x="468313" y="188913"/>
            <a:ext cx="7004050" cy="954087"/>
          </a:xfrm>
        </p:spPr>
        <p:txBody>
          <a:bodyPr/>
          <a:lstStyle/>
          <a:p>
            <a:r>
              <a:rPr lang="zh-CN" altLang="en-US" sz="3200" b="1" smtClean="0">
                <a:solidFill>
                  <a:srgbClr val="0000FF"/>
                </a:solidFill>
              </a:rPr>
              <a:t>嵌入式技术的应用－交通相关</a:t>
            </a:r>
            <a:endParaRPr lang="zh-CN" altLang="en-US" sz="3200" b="1" smtClean="0">
              <a:solidFill>
                <a:srgbClr val="0000FF"/>
              </a:solidFill>
            </a:endParaRPr>
          </a:p>
        </p:txBody>
      </p:sp>
      <p:sp>
        <p:nvSpPr>
          <p:cNvPr id="292867" name="Rectangle 3" descr="Rectangle: Click to edit Master text styles&#10;Second level&#10;Third level&#10;Fourth level&#10;Fifth level"/>
          <p:cNvSpPr>
            <a:spLocks noGrp="1" noChangeArrowheads="1"/>
          </p:cNvSpPr>
          <p:nvPr>
            <p:ph idx="1"/>
          </p:nvPr>
        </p:nvSpPr>
        <p:spPr>
          <a:xfrm>
            <a:off x="539750" y="1341438"/>
            <a:ext cx="3600450" cy="2870200"/>
          </a:xfrm>
        </p:spPr>
        <p:txBody>
          <a:bodyPr rtlCol="0">
            <a:normAutofit/>
          </a:bodyPr>
          <a:lstStyle/>
          <a:p>
            <a:pPr fontAlgn="auto">
              <a:spcBef>
                <a:spcPct val="15000"/>
              </a:spcBef>
              <a:spcAft>
                <a:spcPts val="0"/>
              </a:spcAft>
              <a:buClr>
                <a:schemeClr val="accent1"/>
              </a:buClr>
              <a:buSzTx/>
              <a:buFont typeface="Wingdings" panose="05000000000000000000" pitchFamily="2" charset="2"/>
              <a:buChar char="p"/>
              <a:defRPr/>
            </a:pPr>
            <a:r>
              <a:rPr lang="zh-CN" altLang="en-US" sz="2400" dirty="0">
                <a:solidFill>
                  <a:srgbClr val="000000"/>
                </a:solidFill>
              </a:rPr>
              <a:t>汽车电子</a:t>
            </a:r>
            <a:endParaRPr lang="zh-CN" altLang="en-US" sz="2400" dirty="0">
              <a:solidFill>
                <a:srgbClr val="000000"/>
              </a:solidFill>
            </a:endParaRPr>
          </a:p>
          <a:p>
            <a:pPr lvl="1" fontAlgn="auto">
              <a:spcBef>
                <a:spcPct val="15000"/>
              </a:spcBef>
              <a:spcAft>
                <a:spcPts val="0"/>
              </a:spcAft>
              <a:defRPr/>
            </a:pPr>
            <a:r>
              <a:rPr lang="zh-CN" altLang="en-US" sz="2000" dirty="0"/>
              <a:t>处理器个数可达三位数</a:t>
            </a:r>
            <a:endParaRPr lang="zh-CN" altLang="en-US" sz="2000" dirty="0"/>
          </a:p>
          <a:p>
            <a:pPr lvl="1" fontAlgn="auto">
              <a:spcBef>
                <a:spcPct val="15000"/>
              </a:spcBef>
              <a:spcAft>
                <a:spcPts val="0"/>
              </a:spcAft>
              <a:defRPr/>
            </a:pPr>
            <a:r>
              <a:rPr lang="zh-CN" altLang="en-US" sz="2000" dirty="0"/>
              <a:t>车载</a:t>
            </a:r>
            <a:endParaRPr lang="zh-CN" altLang="en-US" sz="2000" dirty="0"/>
          </a:p>
          <a:p>
            <a:pPr lvl="2" fontAlgn="auto">
              <a:spcBef>
                <a:spcPct val="15000"/>
              </a:spcBef>
              <a:spcAft>
                <a:spcPts val="0"/>
              </a:spcAft>
              <a:defRPr/>
            </a:pPr>
            <a:r>
              <a:rPr lang="zh-CN" altLang="en-US" sz="1800" dirty="0"/>
              <a:t>娱乐，定位等</a:t>
            </a:r>
            <a:endParaRPr lang="zh-CN" altLang="en-US" sz="1800" dirty="0"/>
          </a:p>
          <a:p>
            <a:pPr lvl="1" fontAlgn="auto">
              <a:spcBef>
                <a:spcPct val="15000"/>
              </a:spcBef>
              <a:spcAft>
                <a:spcPts val="0"/>
              </a:spcAft>
              <a:defRPr/>
            </a:pPr>
            <a:r>
              <a:rPr lang="zh-CN" altLang="en-US" dirty="0"/>
              <a:t>车控</a:t>
            </a:r>
            <a:endParaRPr lang="zh-CN" altLang="en-US" dirty="0"/>
          </a:p>
          <a:p>
            <a:pPr lvl="2" fontAlgn="auto">
              <a:spcBef>
                <a:spcPct val="15000"/>
              </a:spcBef>
              <a:spcAft>
                <a:spcPts val="0"/>
              </a:spcAft>
              <a:defRPr/>
            </a:pPr>
            <a:r>
              <a:rPr lang="en-US" altLang="zh-CN" sz="1800" dirty="0"/>
              <a:t>ABS</a:t>
            </a:r>
            <a:r>
              <a:rPr lang="zh-CN" altLang="en-US" sz="1800" dirty="0"/>
              <a:t>、</a:t>
            </a:r>
            <a:r>
              <a:rPr lang="en-US" altLang="zh-CN" sz="1800" dirty="0"/>
              <a:t>EBD</a:t>
            </a:r>
            <a:r>
              <a:rPr lang="zh-CN" altLang="en-US" sz="1800" dirty="0"/>
              <a:t>等</a:t>
            </a:r>
            <a:endParaRPr lang="zh-CN" altLang="en-US" sz="1800" dirty="0"/>
          </a:p>
          <a:p>
            <a:pPr fontAlgn="auto">
              <a:spcBef>
                <a:spcPct val="15000"/>
              </a:spcBef>
              <a:spcAft>
                <a:spcPts val="0"/>
              </a:spcAft>
              <a:buClr>
                <a:schemeClr val="accent1"/>
              </a:buClr>
              <a:buSzTx/>
              <a:buFont typeface="Wingdings" panose="05000000000000000000" pitchFamily="2" charset="2"/>
              <a:buChar char="p"/>
              <a:defRPr/>
            </a:pPr>
            <a:r>
              <a:rPr lang="zh-CN" altLang="en-US" sz="2400" dirty="0">
                <a:solidFill>
                  <a:srgbClr val="000000"/>
                </a:solidFill>
              </a:rPr>
              <a:t>其他</a:t>
            </a:r>
            <a:endParaRPr lang="zh-CN" altLang="en-US" sz="2400" dirty="0">
              <a:solidFill>
                <a:srgbClr val="000000"/>
              </a:solidFill>
            </a:endParaRPr>
          </a:p>
        </p:txBody>
      </p:sp>
      <p:pic>
        <p:nvPicPr>
          <p:cNvPr id="75780" name="Picture 4" descr="moon2">
            <a:hlinkClick r:id="rId1"/>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88125" y="2079625"/>
            <a:ext cx="2338388" cy="155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781" name="Rectangle 5"/>
          <p:cNvSpPr>
            <a:spLocks noChangeArrowheads="1"/>
          </p:cNvSpPr>
          <p:nvPr/>
        </p:nvSpPr>
        <p:spPr bwMode="auto">
          <a:xfrm>
            <a:off x="6804025" y="1576388"/>
            <a:ext cx="1708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0" tIns="45715" rIns="91430" bIns="45715">
            <a:spAutoFit/>
          </a:bodyPr>
          <a:lstStyle>
            <a:lvl1pPr marL="342900" indent="-342900"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Clr>
                <a:schemeClr val="bg2"/>
              </a:buClr>
              <a:buSzPct val="75000"/>
              <a:buFont typeface="Wingdings" panose="05000000000000000000" pitchFamily="2" charset="2"/>
              <a:buNone/>
            </a:pPr>
            <a:r>
              <a:rPr lang="zh-CN" altLang="en-US" sz="2000">
                <a:latin typeface="Times New Roman" panose="02020603050405020304" pitchFamily="18" charset="0"/>
              </a:rPr>
              <a:t>中国版月球车</a:t>
            </a:r>
            <a:endParaRPr lang="zh-CN" altLang="en-US" sz="2000">
              <a:latin typeface="Times New Roman" panose="02020603050405020304" pitchFamily="18" charset="0"/>
            </a:endParaRPr>
          </a:p>
        </p:txBody>
      </p:sp>
      <p:sp>
        <p:nvSpPr>
          <p:cNvPr id="75782" name="Rectangle 6"/>
          <p:cNvSpPr>
            <a:spLocks noChangeArrowheads="1"/>
          </p:cNvSpPr>
          <p:nvPr/>
        </p:nvSpPr>
        <p:spPr bwMode="auto">
          <a:xfrm>
            <a:off x="6842125" y="5176838"/>
            <a:ext cx="2301875"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0" tIns="45715" rIns="91430" bIns="45715" anchor="ct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000">
                <a:latin typeface="Times New Roman" panose="02020603050405020304" pitchFamily="18" charset="0"/>
              </a:rPr>
              <a:t>汽车立体声音</a:t>
            </a:r>
            <a:endParaRPr lang="zh-CN" altLang="en-US" sz="2000">
              <a:latin typeface="Times New Roman" panose="02020603050405020304" pitchFamily="18" charset="0"/>
            </a:endParaRPr>
          </a:p>
          <a:p>
            <a:pPr eaLnBrk="1" hangingPunct="1"/>
            <a:r>
              <a:rPr lang="zh-CN" altLang="en-US" sz="2000">
                <a:latin typeface="Times New Roman" panose="02020603050405020304" pitchFamily="18" charset="0"/>
              </a:rPr>
              <a:t>响</a:t>
            </a:r>
            <a:r>
              <a:rPr lang="en-US" altLang="zh-CN" sz="2000">
                <a:latin typeface="Times New Roman" panose="02020603050405020304" pitchFamily="18" charset="0"/>
              </a:rPr>
              <a:t>HD Radio</a:t>
            </a:r>
            <a:r>
              <a:rPr lang="zh-CN" altLang="en-US" sz="2000">
                <a:latin typeface="Times New Roman" panose="02020603050405020304" pitchFamily="18" charset="0"/>
              </a:rPr>
              <a:t>扩展包 </a:t>
            </a:r>
            <a:endParaRPr lang="zh-CN" altLang="en-US" sz="2000">
              <a:latin typeface="Times New Roman" panose="02020603050405020304" pitchFamily="18" charset="0"/>
            </a:endParaRPr>
          </a:p>
        </p:txBody>
      </p:sp>
      <p:sp>
        <p:nvSpPr>
          <p:cNvPr id="75783" name="Picture 7" descr="directed-electronics-hd-rad"/>
          <p:cNvSpPr>
            <a:spLocks noChangeAspect="1" noChangeArrowheads="1"/>
          </p:cNvSpPr>
          <p:nvPr/>
        </p:nvSpPr>
        <p:spPr bwMode="auto">
          <a:xfrm>
            <a:off x="6732588" y="3952875"/>
            <a:ext cx="2411412" cy="992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p>
        </p:txBody>
      </p:sp>
      <p:sp>
        <p:nvSpPr>
          <p:cNvPr id="75784" name="Rectangle 8"/>
          <p:cNvSpPr>
            <a:spLocks noChangeArrowheads="1"/>
          </p:cNvSpPr>
          <p:nvPr/>
        </p:nvSpPr>
        <p:spPr bwMode="auto">
          <a:xfrm>
            <a:off x="3924300" y="5876925"/>
            <a:ext cx="32972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0" tIns="45715" rIns="91430" bIns="45715">
            <a:spAutoFit/>
          </a:bodyPr>
          <a:lstStyle>
            <a:lvl1pPr marL="342900" indent="-342900"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Clr>
                <a:schemeClr val="bg2"/>
              </a:buClr>
              <a:buSzPct val="75000"/>
              <a:buFont typeface="Wingdings" panose="05000000000000000000" pitchFamily="2" charset="2"/>
              <a:buNone/>
            </a:pPr>
            <a:r>
              <a:rPr lang="zh-CN" altLang="en-US" sz="2000">
                <a:latin typeface="Times New Roman" panose="02020603050405020304" pitchFamily="18" charset="0"/>
              </a:rPr>
              <a:t>改装遮阳板 </a:t>
            </a:r>
            <a:r>
              <a:rPr lang="en-US" altLang="zh-CN" sz="2000">
                <a:latin typeface="Times New Roman" panose="02020603050405020304" pitchFamily="18" charset="0"/>
              </a:rPr>
              <a:t>DVD / TV / MP3</a:t>
            </a:r>
            <a:endParaRPr lang="en-US" altLang="zh-CN" sz="2000">
              <a:latin typeface="Times New Roman" panose="02020603050405020304" pitchFamily="18" charset="0"/>
            </a:endParaRPr>
          </a:p>
        </p:txBody>
      </p:sp>
      <p:pic>
        <p:nvPicPr>
          <p:cNvPr id="75785" name="Picture 9" descr="2-5-07-visortheater">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13225" y="4168775"/>
            <a:ext cx="2303463" cy="172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86" name="Picture 10" descr="everest-wasp-helicopter2">
            <a:hlinkClick r:id="rId5"/>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13225" y="1270000"/>
            <a:ext cx="2303463" cy="153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87" name="Picture 11" descr="uav-tarmac">
            <a:hlinkClick r:id="rId7"/>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03700" y="2871788"/>
            <a:ext cx="2239963" cy="119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88" name="Picture 12" descr="OS in Car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68313" y="4095750"/>
            <a:ext cx="3384550" cy="2317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fade/>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ChangeArrowheads="1"/>
          </p:cNvSpPr>
          <p:nvPr>
            <p:ph type="title"/>
          </p:nvPr>
        </p:nvSpPr>
        <p:spPr>
          <a:xfrm>
            <a:off x="468313" y="188913"/>
            <a:ext cx="7004050" cy="954087"/>
          </a:xfrm>
        </p:spPr>
        <p:txBody>
          <a:bodyPr/>
          <a:lstStyle/>
          <a:p>
            <a:r>
              <a:rPr lang="zh-CN" altLang="en-US" sz="3200" b="1" smtClean="0">
                <a:solidFill>
                  <a:srgbClr val="0000FF"/>
                </a:solidFill>
              </a:rPr>
              <a:t>嵌入式技术的应用－军工</a:t>
            </a:r>
            <a:endParaRPr lang="zh-CN" altLang="en-US" sz="3200" b="1" smtClean="0">
              <a:solidFill>
                <a:srgbClr val="0000FF"/>
              </a:solidFill>
            </a:endParaRPr>
          </a:p>
        </p:txBody>
      </p:sp>
      <p:sp>
        <p:nvSpPr>
          <p:cNvPr id="76803" name="Rectangle 3" descr="Rectangle: Click to edit Master text styles&#10;Second level&#10;Third level&#10;Fourth level&#10;Fifth level"/>
          <p:cNvSpPr>
            <a:spLocks noGrp="1" noChangeArrowheads="1"/>
          </p:cNvSpPr>
          <p:nvPr>
            <p:ph idx="1"/>
          </p:nvPr>
        </p:nvSpPr>
        <p:spPr>
          <a:xfrm>
            <a:off x="838200" y="1268413"/>
            <a:ext cx="7772400" cy="4114800"/>
          </a:xfrm>
        </p:spPr>
        <p:txBody>
          <a:bodyPr/>
          <a:lstStyle/>
          <a:p>
            <a:pPr>
              <a:buClr>
                <a:schemeClr val="accent1"/>
              </a:buClr>
              <a:buSzTx/>
              <a:buFont typeface="Wingdings" panose="05000000000000000000" pitchFamily="2" charset="2"/>
              <a:buChar char="p"/>
            </a:pPr>
            <a:r>
              <a:rPr lang="zh-CN" altLang="en-US" sz="2400" smtClean="0">
                <a:solidFill>
                  <a:srgbClr val="000000"/>
                </a:solidFill>
              </a:rPr>
              <a:t>武器控制系统</a:t>
            </a:r>
            <a:endParaRPr lang="zh-CN" altLang="en-US" sz="2400" smtClean="0">
              <a:solidFill>
                <a:srgbClr val="000000"/>
              </a:solidFill>
            </a:endParaRPr>
          </a:p>
          <a:p>
            <a:pPr>
              <a:buClr>
                <a:schemeClr val="accent1"/>
              </a:buClr>
              <a:buSzTx/>
              <a:buFont typeface="Wingdings" panose="05000000000000000000" pitchFamily="2" charset="2"/>
              <a:buChar char="p"/>
            </a:pPr>
            <a:r>
              <a:rPr lang="zh-CN" altLang="en-US" sz="2400" smtClean="0">
                <a:solidFill>
                  <a:srgbClr val="000000"/>
                </a:solidFill>
              </a:rPr>
              <a:t>数字化单兵系统</a:t>
            </a:r>
            <a:endParaRPr lang="zh-CN" altLang="en-US" sz="2400" smtClean="0">
              <a:solidFill>
                <a:srgbClr val="000000"/>
              </a:solidFill>
            </a:endParaRPr>
          </a:p>
          <a:p>
            <a:pPr lvl="1"/>
            <a:r>
              <a:rPr lang="zh-CN" altLang="en-US" sz="2000" smtClean="0"/>
              <a:t>有苛刻要求</a:t>
            </a:r>
            <a:endParaRPr lang="zh-CN" altLang="en-US" sz="2000" smtClean="0"/>
          </a:p>
          <a:p>
            <a:pPr lvl="2"/>
            <a:r>
              <a:rPr lang="zh-CN" altLang="en-US" sz="1800" smtClean="0"/>
              <a:t>尺寸和重量</a:t>
            </a:r>
            <a:endParaRPr lang="zh-CN" altLang="en-US" sz="1800" smtClean="0"/>
          </a:p>
          <a:p>
            <a:pPr lvl="2"/>
            <a:r>
              <a:rPr lang="zh-CN" altLang="en-US" sz="1800" smtClean="0"/>
              <a:t>功率消耗</a:t>
            </a:r>
            <a:endParaRPr lang="zh-CN" altLang="en-US" sz="1800" smtClean="0"/>
          </a:p>
          <a:p>
            <a:pPr lvl="2"/>
            <a:r>
              <a:rPr lang="zh-CN" altLang="en-US" sz="1800" smtClean="0"/>
              <a:t>震动和冲击</a:t>
            </a:r>
            <a:endParaRPr lang="zh-CN" altLang="en-US" sz="1800" smtClean="0"/>
          </a:p>
          <a:p>
            <a:pPr lvl="2"/>
            <a:r>
              <a:rPr lang="zh-CN" altLang="en-US" sz="1800" smtClean="0"/>
              <a:t>温度和湿度</a:t>
            </a:r>
            <a:endParaRPr lang="zh-CN" altLang="en-US" sz="1800" smtClean="0"/>
          </a:p>
        </p:txBody>
      </p:sp>
      <p:pic>
        <p:nvPicPr>
          <p:cNvPr id="76804" name="Picture 4"/>
          <p:cNvPicPr>
            <a:picLocks noChangeAspect="1" noChangeArrowheads="1"/>
          </p:cNvPicPr>
          <p:nvPr/>
        </p:nvPicPr>
        <p:blipFill>
          <a:blip r:embed="rId1">
            <a:extLst>
              <a:ext uri="{28A0092B-C50C-407E-A947-70E740481C1C}">
                <a14:useLocalDpi xmlns:a14="http://schemas.microsoft.com/office/drawing/2010/main" val="0"/>
              </a:ext>
            </a:extLst>
          </a:blip>
          <a:srcRect l="45621"/>
          <a:stretch>
            <a:fillRect/>
          </a:stretch>
        </p:blipFill>
        <p:spPr bwMode="auto">
          <a:xfrm>
            <a:off x="4427538" y="1422400"/>
            <a:ext cx="4475162" cy="4573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6805" name="Picture 5" descr="1-2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7450" y="3870325"/>
            <a:ext cx="2735263" cy="156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6806" name="Rectangle 6"/>
          <p:cNvSpPr>
            <a:spLocks noChangeArrowheads="1"/>
          </p:cNvSpPr>
          <p:nvPr/>
        </p:nvSpPr>
        <p:spPr bwMode="auto">
          <a:xfrm>
            <a:off x="684213" y="5543550"/>
            <a:ext cx="4248150"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0" tIns="45715" rIns="91430" bIns="45715">
            <a:spAutoFit/>
          </a:bodyPr>
          <a:lstStyle>
            <a:lvl1pPr marL="342900" indent="-342900"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Clr>
                <a:schemeClr val="bg2"/>
              </a:buClr>
              <a:buSzPct val="75000"/>
              <a:buFont typeface="Wingdings" panose="05000000000000000000" pitchFamily="2" charset="2"/>
              <a:buNone/>
            </a:pPr>
            <a:r>
              <a:rPr lang="en-US" altLang="zh-CN" sz="2000">
                <a:latin typeface="Times New Roman" panose="02020603050405020304" pitchFamily="18" charset="0"/>
              </a:rPr>
              <a:t>21</a:t>
            </a:r>
            <a:r>
              <a:rPr lang="zh-CN" altLang="en-US" sz="2000">
                <a:latin typeface="Times New Roman" panose="02020603050405020304" pitchFamily="18" charset="0"/>
              </a:rPr>
              <a:t>世纪部队旅及旅以下作战指挥系统</a:t>
            </a:r>
            <a:endParaRPr lang="zh-CN" altLang="en-US" sz="2000">
              <a:latin typeface="Times New Roman" panose="02020603050405020304" pitchFamily="18" charset="0"/>
            </a:endParaRPr>
          </a:p>
          <a:p>
            <a:pPr eaLnBrk="1" hangingPunct="1">
              <a:buClr>
                <a:schemeClr val="bg2"/>
              </a:buClr>
              <a:buSzPct val="75000"/>
              <a:buFont typeface="Wingdings" panose="05000000000000000000" pitchFamily="2" charset="2"/>
              <a:buNone/>
            </a:pPr>
            <a:r>
              <a:rPr lang="zh-CN" altLang="en-US" sz="2000">
                <a:latin typeface="Times New Roman" panose="02020603050405020304" pitchFamily="18" charset="0"/>
              </a:rPr>
              <a:t>夜视扫描、全球定位、指挥通信</a:t>
            </a:r>
            <a:endParaRPr lang="zh-CN" altLang="en-US" sz="2000">
              <a:latin typeface="Times New Roman" panose="02020603050405020304" pitchFamily="18" charset="0"/>
            </a:endParaRPr>
          </a:p>
        </p:txBody>
      </p:sp>
    </p:spTree>
  </p:cSld>
  <p:clrMapOvr>
    <a:masterClrMapping/>
  </p:clrMapOvr>
  <p:transition spd="slow">
    <p:fade/>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a:xfrm>
            <a:off x="468313" y="188913"/>
            <a:ext cx="7004050" cy="954087"/>
          </a:xfrm>
        </p:spPr>
        <p:txBody>
          <a:bodyPr/>
          <a:lstStyle/>
          <a:p>
            <a:r>
              <a:rPr lang="zh-CN" altLang="en-US" sz="3200" b="1" smtClean="0">
                <a:solidFill>
                  <a:srgbClr val="0000FF"/>
                </a:solidFill>
              </a:rPr>
              <a:t>嵌入式技术的应用－新兴硬件</a:t>
            </a:r>
            <a:endParaRPr lang="zh-CN" altLang="en-US" sz="3200" b="1" smtClean="0">
              <a:solidFill>
                <a:srgbClr val="0000FF"/>
              </a:solidFill>
            </a:endParaRPr>
          </a:p>
        </p:txBody>
      </p:sp>
      <p:pic>
        <p:nvPicPr>
          <p:cNvPr id="77827" name="Picture 3" descr="1-15-07-gpsreceiver">
            <a:hlinkClick r:id="rId1"/>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43213" y="1557338"/>
            <a:ext cx="2000250" cy="195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828" name="Rectangle 4"/>
          <p:cNvSpPr>
            <a:spLocks noChangeArrowheads="1"/>
          </p:cNvSpPr>
          <p:nvPr/>
        </p:nvSpPr>
        <p:spPr bwMode="auto">
          <a:xfrm>
            <a:off x="2555875" y="3644900"/>
            <a:ext cx="24955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0" tIns="45715" rIns="91430" bIns="45715">
            <a:spAutoFit/>
          </a:bodyPr>
          <a:lstStyle>
            <a:lvl1pPr marL="342900" indent="-342900"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Clr>
                <a:schemeClr val="bg2"/>
              </a:buClr>
              <a:buSzPct val="75000"/>
              <a:buFont typeface="Wingdings" panose="05000000000000000000" pitchFamily="2" charset="2"/>
              <a:buNone/>
            </a:pPr>
            <a:r>
              <a:rPr lang="en-US" altLang="zh-CN">
                <a:latin typeface="Times New Roman" panose="02020603050405020304" pitchFamily="18" charset="0"/>
              </a:rPr>
              <a:t>GPS/</a:t>
            </a:r>
            <a:r>
              <a:rPr lang="zh-CN" altLang="en-US">
                <a:latin typeface="Times New Roman" panose="02020603050405020304" pitchFamily="18" charset="0"/>
              </a:rPr>
              <a:t>蓝牙双拼模块芯片</a:t>
            </a:r>
            <a:endParaRPr lang="zh-CN" altLang="en-US">
              <a:latin typeface="Times New Roman" panose="02020603050405020304" pitchFamily="18" charset="0"/>
            </a:endParaRPr>
          </a:p>
        </p:txBody>
      </p:sp>
      <p:pic>
        <p:nvPicPr>
          <p:cNvPr id="77829" name="Picture 5" descr="longxin[1]"/>
          <p:cNvPicPr>
            <a:picLocks noChangeAspect="1" noChangeArrowheads="1"/>
          </p:cNvPicPr>
          <p:nvPr/>
        </p:nvPicPr>
        <p:blipFill>
          <a:blip r:embed="rId3">
            <a:extLst>
              <a:ext uri="{28A0092B-C50C-407E-A947-70E740481C1C}">
                <a14:useLocalDpi xmlns:a14="http://schemas.microsoft.com/office/drawing/2010/main" val="0"/>
              </a:ext>
            </a:extLst>
          </a:blip>
          <a:srcRect l="27722" b="22282"/>
          <a:stretch>
            <a:fillRect/>
          </a:stretch>
        </p:blipFill>
        <p:spPr bwMode="auto">
          <a:xfrm>
            <a:off x="5364163" y="1484313"/>
            <a:ext cx="2303462" cy="1646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830" name="Rectangle 6"/>
          <p:cNvSpPr>
            <a:spLocks noChangeArrowheads="1"/>
          </p:cNvSpPr>
          <p:nvPr/>
        </p:nvSpPr>
        <p:spPr bwMode="auto">
          <a:xfrm>
            <a:off x="5364163" y="3381375"/>
            <a:ext cx="28130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0" tIns="45715" rIns="91430" bIns="45715">
            <a:spAutoFit/>
          </a:bodyPr>
          <a:lstStyle>
            <a:lvl1pPr marL="342900" indent="-342900"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Clr>
                <a:schemeClr val="bg2"/>
              </a:buClr>
              <a:buSzPct val="75000"/>
              <a:buFont typeface="Wingdings" panose="05000000000000000000" pitchFamily="2" charset="2"/>
              <a:buNone/>
            </a:pPr>
            <a:r>
              <a:rPr lang="zh-CN" altLang="en-US">
                <a:latin typeface="Times New Roman" panose="02020603050405020304" pitchFamily="18" charset="0"/>
              </a:rPr>
              <a:t>龙芯</a:t>
            </a:r>
            <a:r>
              <a:rPr lang="en-US" altLang="zh-CN">
                <a:latin typeface="Times New Roman" panose="02020603050405020304" pitchFamily="18" charset="0"/>
              </a:rPr>
              <a:t>2</a:t>
            </a:r>
            <a:r>
              <a:rPr lang="zh-CN" altLang="en-US">
                <a:latin typeface="Times New Roman" panose="02020603050405020304" pitchFamily="18" charset="0"/>
              </a:rPr>
              <a:t>号增强型处理器芯片</a:t>
            </a:r>
            <a:endParaRPr lang="zh-CN" altLang="en-US">
              <a:latin typeface="Times New Roman" panose="02020603050405020304" pitchFamily="18" charset="0"/>
            </a:endParaRPr>
          </a:p>
        </p:txBody>
      </p:sp>
      <p:pic>
        <p:nvPicPr>
          <p:cNvPr id="77831" name="Picture 7" descr="teraflop_chip_1"/>
          <p:cNvPicPr>
            <a:picLocks noChangeAspect="1" noChangeArrowheads="1"/>
          </p:cNvPicPr>
          <p:nvPr/>
        </p:nvPicPr>
        <p:blipFill>
          <a:blip r:embed="rId4">
            <a:extLst>
              <a:ext uri="{28A0092B-C50C-407E-A947-70E740481C1C}">
                <a14:useLocalDpi xmlns:a14="http://schemas.microsoft.com/office/drawing/2010/main" val="0"/>
              </a:ext>
            </a:extLst>
          </a:blip>
          <a:srcRect t="11978" b="13826"/>
          <a:stretch>
            <a:fillRect/>
          </a:stretch>
        </p:blipFill>
        <p:spPr bwMode="auto">
          <a:xfrm>
            <a:off x="684213" y="3933825"/>
            <a:ext cx="1752600" cy="223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832" name="Rectangle 8"/>
          <p:cNvSpPr>
            <a:spLocks noChangeArrowheads="1"/>
          </p:cNvSpPr>
          <p:nvPr/>
        </p:nvSpPr>
        <p:spPr bwMode="auto">
          <a:xfrm>
            <a:off x="2411413" y="4149725"/>
            <a:ext cx="1366837" cy="2017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0" tIns="45715" rIns="91430" bIns="45715">
            <a:spAutoFit/>
          </a:bodyPr>
          <a:lstStyle>
            <a:lvl1pPr marL="342900" indent="-342900"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Clr>
                <a:schemeClr val="bg2"/>
              </a:buClr>
              <a:buSzPct val="75000"/>
              <a:buFont typeface="Wingdings" panose="05000000000000000000" pitchFamily="2" charset="2"/>
              <a:buNone/>
            </a:pPr>
            <a:r>
              <a:rPr lang="en-US" altLang="zh-CN">
                <a:latin typeface="Times New Roman" panose="02020603050405020304" pitchFamily="18" charset="0"/>
              </a:rPr>
              <a:t>Intel</a:t>
            </a:r>
            <a:r>
              <a:rPr lang="zh-CN" altLang="en-US">
                <a:latin typeface="Times New Roman" panose="02020603050405020304" pitchFamily="18" charset="0"/>
              </a:rPr>
              <a:t>进入</a:t>
            </a:r>
            <a:endParaRPr lang="zh-CN" altLang="en-US">
              <a:latin typeface="Times New Roman" panose="02020603050405020304" pitchFamily="18" charset="0"/>
            </a:endParaRPr>
          </a:p>
          <a:p>
            <a:pPr algn="ctr" eaLnBrk="1" hangingPunct="1">
              <a:buClr>
                <a:schemeClr val="bg2"/>
              </a:buClr>
              <a:buSzPct val="75000"/>
              <a:buFont typeface="Wingdings" panose="05000000000000000000" pitchFamily="2" charset="2"/>
              <a:buNone/>
            </a:pPr>
            <a:r>
              <a:rPr lang="zh-CN" altLang="en-US">
                <a:latin typeface="Times New Roman" panose="02020603050405020304" pitchFamily="18" charset="0"/>
              </a:rPr>
              <a:t>二十倍数</a:t>
            </a:r>
            <a:endParaRPr lang="zh-CN" altLang="en-US">
              <a:latin typeface="Times New Roman" panose="02020603050405020304" pitchFamily="18" charset="0"/>
            </a:endParaRPr>
          </a:p>
          <a:p>
            <a:pPr algn="ctr" eaLnBrk="1" hangingPunct="1">
              <a:buClr>
                <a:schemeClr val="bg2"/>
              </a:buClr>
              <a:buSzPct val="75000"/>
              <a:buFont typeface="Wingdings" panose="05000000000000000000" pitchFamily="2" charset="2"/>
              <a:buNone/>
            </a:pPr>
            <a:r>
              <a:rPr lang="zh-CN" altLang="en-US">
                <a:latin typeface="Times New Roman" panose="02020603050405020304" pitchFamily="18" charset="0"/>
              </a:rPr>
              <a:t>时代，五</a:t>
            </a:r>
            <a:endParaRPr lang="zh-CN" altLang="en-US">
              <a:latin typeface="Times New Roman" panose="02020603050405020304" pitchFamily="18" charset="0"/>
            </a:endParaRPr>
          </a:p>
          <a:p>
            <a:pPr algn="ctr" eaLnBrk="1" hangingPunct="1">
              <a:buClr>
                <a:schemeClr val="bg2"/>
              </a:buClr>
              <a:buSzPct val="75000"/>
              <a:buFont typeface="Wingdings" panose="05000000000000000000" pitchFamily="2" charset="2"/>
              <a:buNone/>
            </a:pPr>
            <a:r>
              <a:rPr lang="zh-CN" altLang="en-US">
                <a:latin typeface="Times New Roman" panose="02020603050405020304" pitchFamily="18" charset="0"/>
              </a:rPr>
              <a:t>年后给我</a:t>
            </a:r>
            <a:endParaRPr lang="zh-CN" altLang="en-US">
              <a:latin typeface="Times New Roman" panose="02020603050405020304" pitchFamily="18" charset="0"/>
            </a:endParaRPr>
          </a:p>
          <a:p>
            <a:pPr algn="ctr" eaLnBrk="1" hangingPunct="1">
              <a:buClr>
                <a:schemeClr val="bg2"/>
              </a:buClr>
              <a:buSzPct val="75000"/>
              <a:buFont typeface="Wingdings" panose="05000000000000000000" pitchFamily="2" charset="2"/>
              <a:buNone/>
            </a:pPr>
            <a:r>
              <a:rPr lang="zh-CN" altLang="en-US">
                <a:latin typeface="Times New Roman" panose="02020603050405020304" pitchFamily="18" charset="0"/>
              </a:rPr>
              <a:t>们八十核</a:t>
            </a:r>
            <a:endParaRPr lang="zh-CN" altLang="en-US">
              <a:latin typeface="Times New Roman" panose="02020603050405020304" pitchFamily="18" charset="0"/>
            </a:endParaRPr>
          </a:p>
          <a:p>
            <a:pPr algn="ctr" eaLnBrk="1" hangingPunct="1">
              <a:buClr>
                <a:schemeClr val="bg2"/>
              </a:buClr>
              <a:buSzPct val="75000"/>
              <a:buFont typeface="Wingdings" panose="05000000000000000000" pitchFamily="2" charset="2"/>
              <a:buNone/>
            </a:pPr>
            <a:r>
              <a:rPr lang="zh-CN" altLang="en-US">
                <a:latin typeface="Times New Roman" panose="02020603050405020304" pitchFamily="18" charset="0"/>
              </a:rPr>
              <a:t>心处理器</a:t>
            </a:r>
            <a:endParaRPr lang="zh-CN" altLang="en-US">
              <a:latin typeface="Times New Roman" panose="02020603050405020304" pitchFamily="18" charset="0"/>
            </a:endParaRPr>
          </a:p>
        </p:txBody>
      </p:sp>
      <p:sp>
        <p:nvSpPr>
          <p:cNvPr id="77833" name="Rectangle 9"/>
          <p:cNvSpPr>
            <a:spLocks noChangeArrowheads="1"/>
          </p:cNvSpPr>
          <p:nvPr/>
        </p:nvSpPr>
        <p:spPr bwMode="auto">
          <a:xfrm>
            <a:off x="608013" y="3349625"/>
            <a:ext cx="20193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0" tIns="45715" rIns="91430" bIns="45715" anchor="ct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a:latin typeface="Times New Roman" panose="02020603050405020304" pitchFamily="18" charset="0"/>
              </a:rPr>
              <a:t>服用的 </a:t>
            </a:r>
            <a:r>
              <a:rPr lang="en-US" altLang="zh-CN">
                <a:latin typeface="Times New Roman" panose="02020603050405020304" pitchFamily="18" charset="0"/>
              </a:rPr>
              <a:t>RFID </a:t>
            </a:r>
            <a:r>
              <a:rPr lang="zh-CN" altLang="en-US">
                <a:latin typeface="Times New Roman" panose="02020603050405020304" pitchFamily="18" charset="0"/>
              </a:rPr>
              <a:t>芯片 </a:t>
            </a:r>
            <a:endParaRPr lang="zh-CN" altLang="en-US">
              <a:latin typeface="Times New Roman" panose="02020603050405020304" pitchFamily="18" charset="0"/>
            </a:endParaRPr>
          </a:p>
        </p:txBody>
      </p:sp>
      <p:pic>
        <p:nvPicPr>
          <p:cNvPr id="77834" name="Picture 10" descr="2-13-07-mouth_open">
            <a:hlinkClick r:id="rId5"/>
          </p:cNvPr>
          <p:cNvPicPr>
            <a:picLocks noChangeAspect="1" noChangeArrowheads="1"/>
          </p:cNvPicPr>
          <p:nvPr/>
        </p:nvPicPr>
        <p:blipFill>
          <a:blip r:embed="rId6">
            <a:clrChange>
              <a:clrFrom>
                <a:srgbClr val="FDFDFD"/>
              </a:clrFrom>
              <a:clrTo>
                <a:srgbClr val="FDFDFD">
                  <a:alpha val="0"/>
                </a:srgbClr>
              </a:clrTo>
            </a:clrChange>
            <a:extLst>
              <a:ext uri="{28A0092B-C50C-407E-A947-70E740481C1C}">
                <a14:useLocalDpi xmlns:a14="http://schemas.microsoft.com/office/drawing/2010/main" val="0"/>
              </a:ext>
            </a:extLst>
          </a:blip>
          <a:srcRect/>
          <a:stretch>
            <a:fillRect/>
          </a:stretch>
        </p:blipFill>
        <p:spPr bwMode="auto">
          <a:xfrm>
            <a:off x="823913" y="1681163"/>
            <a:ext cx="1503362" cy="158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835" name="Rectangle 11"/>
          <p:cNvSpPr>
            <a:spLocks noChangeArrowheads="1"/>
          </p:cNvSpPr>
          <p:nvPr/>
        </p:nvSpPr>
        <p:spPr bwMode="auto">
          <a:xfrm>
            <a:off x="4211638" y="6021388"/>
            <a:ext cx="453707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0" tIns="45715" rIns="91430" bIns="45715">
            <a:spAutoFit/>
          </a:bodyPr>
          <a:lstStyle>
            <a:lvl1pPr marL="342900" indent="-342900"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Clr>
                <a:schemeClr val="bg2"/>
              </a:buClr>
              <a:buSzPct val="75000"/>
              <a:buFont typeface="Wingdings" panose="05000000000000000000" pitchFamily="2" charset="2"/>
              <a:buNone/>
            </a:pPr>
            <a:r>
              <a:rPr lang="en-US" altLang="zh-CN">
                <a:latin typeface="Times New Roman" panose="02020603050405020304" pitchFamily="18" charset="0"/>
              </a:rPr>
              <a:t>Intel Tolapai</a:t>
            </a:r>
            <a:r>
              <a:rPr lang="zh-CN" altLang="en-US">
                <a:latin typeface="Times New Roman" panose="02020603050405020304" pitchFamily="18" charset="0"/>
              </a:rPr>
              <a:t>计划要把南北桥做在芯片中</a:t>
            </a:r>
            <a:endParaRPr lang="zh-CN" altLang="en-US">
              <a:latin typeface="Times New Roman" panose="02020603050405020304" pitchFamily="18" charset="0"/>
            </a:endParaRPr>
          </a:p>
        </p:txBody>
      </p:sp>
      <p:pic>
        <p:nvPicPr>
          <p:cNvPr id="77836" name="Picture 12" descr="tolapai-12"/>
          <p:cNvPicPr>
            <a:picLocks noChangeAspect="1" noChangeArrowheads="1"/>
          </p:cNvPicPr>
          <p:nvPr/>
        </p:nvPicPr>
        <p:blipFill>
          <a:blip r:embed="rId7">
            <a:extLst>
              <a:ext uri="{28A0092B-C50C-407E-A947-70E740481C1C}">
                <a14:useLocalDpi xmlns:a14="http://schemas.microsoft.com/office/drawing/2010/main" val="0"/>
              </a:ext>
            </a:extLst>
          </a:blip>
          <a:srcRect b="10927"/>
          <a:stretch>
            <a:fillRect/>
          </a:stretch>
        </p:blipFill>
        <p:spPr bwMode="auto">
          <a:xfrm>
            <a:off x="5076825" y="3789363"/>
            <a:ext cx="3167063" cy="2122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fade/>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8370" name="内容占位符 2"/>
          <p:cNvSpPr>
            <a:spLocks noGrp="1"/>
          </p:cNvSpPr>
          <p:nvPr>
            <p:ph idx="1"/>
          </p:nvPr>
        </p:nvSpPr>
        <p:spPr>
          <a:xfrm>
            <a:off x="457200" y="1609725"/>
            <a:ext cx="8229600" cy="2033588"/>
          </a:xfrm>
        </p:spPr>
        <p:txBody>
          <a:bodyPr/>
          <a:lstStyle/>
          <a:p>
            <a:r>
              <a:rPr lang="zh-CN" altLang="en-US" dirty="0" smtClean="0">
                <a:solidFill>
                  <a:srgbClr val="FF0000"/>
                </a:solidFill>
              </a:rPr>
              <a:t>基于嵌入式的视频网络监控系统</a:t>
            </a:r>
            <a:endParaRPr lang="en-US" altLang="zh-CN" dirty="0" smtClean="0">
              <a:solidFill>
                <a:srgbClr val="FF0000"/>
              </a:solidFill>
            </a:endParaRPr>
          </a:p>
          <a:p>
            <a:pPr>
              <a:lnSpc>
                <a:spcPct val="150000"/>
              </a:lnSpc>
            </a:pPr>
            <a:r>
              <a:rPr lang="zh-CN" altLang="en-US" dirty="0" smtClean="0"/>
              <a:t>基于嵌入式系统的锅炉控制方案</a:t>
            </a:r>
            <a:endParaRPr lang="en-US" altLang="zh-CN" dirty="0" smtClean="0"/>
          </a:p>
          <a:p>
            <a:r>
              <a:rPr lang="zh-CN" altLang="en-US" dirty="0" smtClean="0"/>
              <a:t>基于嵌入式系统的网关实现方案</a:t>
            </a:r>
            <a:endParaRPr lang="zh-CN" altLang="en-US" dirty="0" smtClean="0"/>
          </a:p>
        </p:txBody>
      </p:sp>
      <p:sp>
        <p:nvSpPr>
          <p:cNvPr id="58371" name="Rectangle 2"/>
          <p:cNvSpPr>
            <a:spLocks noGrp="1" noChangeArrowheads="1"/>
          </p:cNvSpPr>
          <p:nvPr>
            <p:ph type="title"/>
          </p:nvPr>
        </p:nvSpPr>
        <p:spPr/>
        <p:txBody>
          <a:bodyPr/>
          <a:lstStyle/>
          <a:p>
            <a:pPr eaLnBrk="1" hangingPunct="1"/>
            <a:r>
              <a:rPr lang="en-US" altLang="zh-CN" smtClean="0"/>
              <a:t>1.5  </a:t>
            </a:r>
            <a:r>
              <a:rPr lang="zh-CN" altLang="en-US" smtClean="0"/>
              <a:t>嵌入式系统的应用方案介绍</a:t>
            </a:r>
            <a:endParaRPr lang="zh-CN" altLang="en-US" smtClean="0"/>
          </a:p>
        </p:txBody>
      </p:sp>
    </p:spTree>
  </p:cSld>
  <p:clrMapOvr>
    <a:masterClrMapping/>
  </p:clrMapOvr>
  <p:transition>
    <p:fade/>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400092" y="1421822"/>
            <a:ext cx="3639720" cy="40615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4" name="Rectangle 2"/>
          <p:cNvSpPr txBox="1">
            <a:spLocks noChangeArrowheads="1"/>
          </p:cNvSpPr>
          <p:nvPr/>
        </p:nvSpPr>
        <p:spPr>
          <a:xfrm>
            <a:off x="304800" y="571500"/>
            <a:ext cx="7162800" cy="838200"/>
          </a:xfrm>
          <a:prstGeom prst="rect">
            <a:avLst/>
          </a:prstGeom>
        </p:spPr>
        <p:txBody>
          <a:bodyPr/>
          <a:lstStyle/>
          <a:p>
            <a:pPr>
              <a:defRPr/>
            </a:pPr>
            <a:r>
              <a:rPr lang="zh-CN" altLang="en-US" sz="2800" b="1" kern="0" dirty="0">
                <a:solidFill>
                  <a:schemeClr val="tx2"/>
                </a:solidFill>
                <a:latin typeface="+mj-lt"/>
                <a:ea typeface="+mj-ea"/>
                <a:cs typeface="+mj-cs"/>
              </a:rPr>
              <a:t>基于嵌入式的视频网络监控系统</a:t>
            </a:r>
            <a:endParaRPr lang="zh-CN" altLang="en-US" sz="2800" b="1" kern="0" dirty="0">
              <a:solidFill>
                <a:schemeClr val="tx2"/>
              </a:solidFill>
              <a:latin typeface="+mj-lt"/>
              <a:ea typeface="+mj-ea"/>
              <a:cs typeface="+mj-cs"/>
            </a:endParaRPr>
          </a:p>
        </p:txBody>
      </p:sp>
      <p:sp>
        <p:nvSpPr>
          <p:cNvPr id="7" name="Rectangle 3"/>
          <p:cNvSpPr txBox="1">
            <a:spLocks noChangeArrowheads="1"/>
          </p:cNvSpPr>
          <p:nvPr/>
        </p:nvSpPr>
        <p:spPr bwMode="auto">
          <a:xfrm>
            <a:off x="457200" y="1600200"/>
            <a:ext cx="5043488" cy="4953000"/>
          </a:xfrm>
          <a:prstGeom prst="rect">
            <a:avLst/>
          </a:prstGeom>
          <a:noFill/>
          <a:ln w="9525">
            <a:noFill/>
            <a:miter lim="800000"/>
          </a:ln>
        </p:spPr>
        <p:txBody>
          <a:bodyPr/>
          <a:lstStyle/>
          <a:p>
            <a:pPr marL="342900" indent="-342900" eaLnBrk="0" hangingPunct="0">
              <a:spcBef>
                <a:spcPct val="20000"/>
              </a:spcBef>
              <a:buClr>
                <a:schemeClr val="accent1"/>
              </a:buClr>
              <a:buSzPct val="60000"/>
              <a:defRPr/>
            </a:pPr>
            <a:r>
              <a:rPr lang="zh-CN" altLang="en-US" sz="2600" b="1" kern="0" dirty="0">
                <a:solidFill>
                  <a:srgbClr val="C00000"/>
                </a:solidFill>
                <a:latin typeface="+mn-lt"/>
                <a:ea typeface="+mn-ea"/>
              </a:rPr>
              <a:t> 硬件平台设计：</a:t>
            </a:r>
            <a:endParaRPr lang="zh-CN" altLang="en-US" sz="2600" b="1" kern="0" dirty="0">
              <a:solidFill>
                <a:srgbClr val="C00000"/>
              </a:solidFill>
              <a:latin typeface="+mn-lt"/>
              <a:ea typeface="+mn-ea"/>
            </a:endParaRPr>
          </a:p>
          <a:p>
            <a:pPr marL="342900" indent="-342900" eaLnBrk="0" hangingPunct="0">
              <a:spcBef>
                <a:spcPct val="20000"/>
              </a:spcBef>
              <a:buClr>
                <a:schemeClr val="accent1"/>
              </a:buClr>
              <a:buSzPct val="60000"/>
              <a:buFont typeface="Wingdings" panose="05000000000000000000" pitchFamily="2" charset="2"/>
              <a:buChar char="u"/>
              <a:defRPr/>
            </a:pPr>
            <a:r>
              <a:rPr lang="zh-CN" altLang="en-US" sz="2600" b="1" kern="0" dirty="0">
                <a:solidFill>
                  <a:srgbClr val="0000CC"/>
                </a:solidFill>
                <a:latin typeface="+mn-lt"/>
                <a:ea typeface="+mn-ea"/>
              </a:rPr>
              <a:t>以嵌入式</a:t>
            </a:r>
            <a:r>
              <a:rPr lang="en-US" altLang="zh-CN" sz="2600" b="1" kern="0" dirty="0">
                <a:solidFill>
                  <a:srgbClr val="0000CC"/>
                </a:solidFill>
                <a:latin typeface="+mn-lt"/>
                <a:ea typeface="+mn-ea"/>
              </a:rPr>
              <a:t>Linux</a:t>
            </a:r>
            <a:r>
              <a:rPr lang="zh-CN" altLang="en-US" sz="2600" b="1" kern="0" dirty="0">
                <a:solidFill>
                  <a:srgbClr val="0000CC"/>
                </a:solidFill>
                <a:latin typeface="+mn-lt"/>
                <a:ea typeface="+mn-ea"/>
              </a:rPr>
              <a:t>为基础</a:t>
            </a:r>
            <a:endParaRPr lang="en-US" altLang="zh-CN" sz="2600" b="1" kern="0" dirty="0">
              <a:solidFill>
                <a:srgbClr val="0000CC"/>
              </a:solidFill>
              <a:latin typeface="+mn-lt"/>
              <a:ea typeface="+mn-ea"/>
            </a:endParaRPr>
          </a:p>
          <a:p>
            <a:pPr marL="342900" indent="-342900" eaLnBrk="0" hangingPunct="0">
              <a:spcBef>
                <a:spcPct val="20000"/>
              </a:spcBef>
              <a:buClr>
                <a:schemeClr val="accent1"/>
              </a:buClr>
              <a:buSzPct val="60000"/>
              <a:buFont typeface="Wingdings" panose="05000000000000000000" pitchFamily="2" charset="2"/>
              <a:buChar char="u"/>
              <a:defRPr/>
            </a:pPr>
            <a:r>
              <a:rPr lang="zh-CN" altLang="en-US" sz="2600" b="1" kern="0" dirty="0">
                <a:solidFill>
                  <a:srgbClr val="0000CC"/>
                </a:solidFill>
                <a:latin typeface="+mn-lt"/>
                <a:ea typeface="+mn-ea"/>
              </a:rPr>
              <a:t>编写</a:t>
            </a:r>
            <a:r>
              <a:rPr lang="en-US" altLang="zh-CN" sz="2600" b="1" kern="0" dirty="0">
                <a:solidFill>
                  <a:srgbClr val="0000CC"/>
                </a:solidFill>
                <a:latin typeface="+mn-lt"/>
                <a:ea typeface="+mn-ea"/>
              </a:rPr>
              <a:t>BootLoader</a:t>
            </a:r>
            <a:r>
              <a:rPr lang="zh-CN" altLang="en-US" sz="2600" b="1" kern="0" dirty="0">
                <a:solidFill>
                  <a:srgbClr val="0000CC"/>
                </a:solidFill>
                <a:latin typeface="+mn-lt"/>
                <a:ea typeface="+mn-ea"/>
              </a:rPr>
              <a:t>程序</a:t>
            </a:r>
            <a:endParaRPr lang="en-US" altLang="zh-CN" sz="2600" b="1" kern="0" dirty="0">
              <a:solidFill>
                <a:srgbClr val="0000CC"/>
              </a:solidFill>
              <a:latin typeface="+mn-lt"/>
              <a:ea typeface="+mn-ea"/>
            </a:endParaRPr>
          </a:p>
          <a:p>
            <a:pPr marL="342900" indent="-342900" eaLnBrk="0" hangingPunct="0">
              <a:spcBef>
                <a:spcPct val="20000"/>
              </a:spcBef>
              <a:buClr>
                <a:schemeClr val="accent1"/>
              </a:buClr>
              <a:buSzPct val="60000"/>
              <a:buFont typeface="Wingdings" panose="05000000000000000000" pitchFamily="2" charset="2"/>
              <a:buChar char="u"/>
              <a:defRPr/>
            </a:pPr>
            <a:r>
              <a:rPr lang="zh-CN" altLang="en-US" sz="2600" b="1" kern="0" dirty="0">
                <a:solidFill>
                  <a:srgbClr val="0000CC"/>
                </a:solidFill>
                <a:latin typeface="+mn-lt"/>
                <a:ea typeface="+mn-ea"/>
              </a:rPr>
              <a:t>裁剪内核和文件系统</a:t>
            </a:r>
            <a:endParaRPr lang="en-US" altLang="zh-CN" sz="2600" b="1" kern="0" dirty="0">
              <a:solidFill>
                <a:srgbClr val="0000CC"/>
              </a:solidFill>
              <a:latin typeface="+mn-lt"/>
              <a:ea typeface="+mn-ea"/>
            </a:endParaRPr>
          </a:p>
          <a:p>
            <a:pPr marL="342900" indent="-342900" eaLnBrk="0" hangingPunct="0">
              <a:spcBef>
                <a:spcPct val="20000"/>
              </a:spcBef>
              <a:buClr>
                <a:schemeClr val="accent1"/>
              </a:buClr>
              <a:buSzPct val="60000"/>
              <a:buFont typeface="Wingdings" panose="05000000000000000000" pitchFamily="2" charset="2"/>
              <a:buChar char="u"/>
              <a:defRPr/>
            </a:pPr>
            <a:r>
              <a:rPr lang="zh-CN" altLang="en-US" sz="2600" b="1" kern="0" dirty="0">
                <a:solidFill>
                  <a:srgbClr val="0000CC"/>
                </a:solidFill>
                <a:latin typeface="+mn-lt"/>
                <a:ea typeface="+mn-ea"/>
              </a:rPr>
              <a:t>采用嵌入式处理器</a:t>
            </a:r>
            <a:r>
              <a:rPr lang="en-US" altLang="zh-CN" sz="2600" b="1" kern="0" dirty="0">
                <a:solidFill>
                  <a:srgbClr val="0000CC"/>
                </a:solidFill>
                <a:latin typeface="+mn-lt"/>
                <a:ea typeface="+mn-ea"/>
              </a:rPr>
              <a:t>S3C2410</a:t>
            </a:r>
            <a:endParaRPr lang="en-US" altLang="zh-CN" sz="2600" b="1" kern="0" dirty="0">
              <a:solidFill>
                <a:srgbClr val="0000CC"/>
              </a:solidFill>
              <a:latin typeface="+mn-lt"/>
              <a:ea typeface="+mn-ea"/>
            </a:endParaRPr>
          </a:p>
          <a:p>
            <a:pPr marL="342900" indent="-342900" eaLnBrk="0" hangingPunct="0">
              <a:spcBef>
                <a:spcPct val="20000"/>
              </a:spcBef>
              <a:buClr>
                <a:schemeClr val="accent1"/>
              </a:buClr>
              <a:buSzPct val="60000"/>
              <a:buFont typeface="Wingdings" panose="05000000000000000000" pitchFamily="2" charset="2"/>
              <a:buChar char="u"/>
              <a:defRPr/>
            </a:pPr>
            <a:r>
              <a:rPr lang="zh-CN" altLang="en-US" sz="2600" b="1" kern="0" dirty="0">
                <a:solidFill>
                  <a:srgbClr val="0000CC"/>
                </a:solidFill>
                <a:latin typeface="+mn-lt"/>
                <a:ea typeface="+mn-ea"/>
              </a:rPr>
              <a:t>通信总线：</a:t>
            </a:r>
            <a:r>
              <a:rPr lang="en-US" altLang="zh-CN" sz="2600" b="1" kern="0" dirty="0">
                <a:solidFill>
                  <a:srgbClr val="0000CC"/>
                </a:solidFill>
                <a:latin typeface="+mn-lt"/>
                <a:ea typeface="+mn-ea"/>
              </a:rPr>
              <a:t>RS-232</a:t>
            </a:r>
            <a:r>
              <a:rPr lang="zh-CN" altLang="en-US" sz="2600" b="1" kern="0" dirty="0">
                <a:solidFill>
                  <a:srgbClr val="0000CC"/>
                </a:solidFill>
                <a:latin typeface="+mn-lt"/>
                <a:ea typeface="+mn-ea"/>
              </a:rPr>
              <a:t>串行口</a:t>
            </a:r>
            <a:r>
              <a:rPr lang="en-US" altLang="zh-CN" sz="2600" b="1" kern="0" dirty="0">
                <a:solidFill>
                  <a:srgbClr val="0000CC"/>
                </a:solidFill>
                <a:latin typeface="+mn-lt"/>
                <a:ea typeface="+mn-ea"/>
              </a:rPr>
              <a:t>/</a:t>
            </a:r>
            <a:r>
              <a:rPr lang="zh-CN" altLang="en-US" sz="2600" b="1" kern="0" dirty="0">
                <a:solidFill>
                  <a:srgbClr val="0000CC"/>
                </a:solidFill>
                <a:latin typeface="+mn-lt"/>
                <a:ea typeface="+mn-ea"/>
              </a:rPr>
              <a:t>以太网接口</a:t>
            </a:r>
            <a:endParaRPr lang="en-US" altLang="zh-CN" sz="2600" b="1" kern="0" dirty="0">
              <a:solidFill>
                <a:srgbClr val="0000CC"/>
              </a:solidFill>
              <a:latin typeface="+mn-lt"/>
              <a:ea typeface="+mn-ea"/>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304800" y="571500"/>
            <a:ext cx="7162800" cy="838200"/>
          </a:xfrm>
          <a:prstGeom prst="rect">
            <a:avLst/>
          </a:prstGeom>
        </p:spPr>
        <p:txBody>
          <a:bodyPr/>
          <a:lstStyle/>
          <a:p>
            <a:pPr>
              <a:defRPr/>
            </a:pPr>
            <a:r>
              <a:rPr lang="zh-CN" altLang="en-US" sz="2800" b="1" kern="0" dirty="0">
                <a:solidFill>
                  <a:schemeClr val="tx2"/>
                </a:solidFill>
                <a:latin typeface="+mj-lt"/>
                <a:ea typeface="+mj-ea"/>
                <a:cs typeface="+mj-cs"/>
              </a:rPr>
              <a:t>基于嵌入式的视频网络监控系统</a:t>
            </a:r>
            <a:endParaRPr lang="zh-CN" altLang="en-US" sz="2800" b="1" kern="0" dirty="0">
              <a:solidFill>
                <a:schemeClr val="tx2"/>
              </a:solidFill>
              <a:latin typeface="+mj-lt"/>
              <a:ea typeface="+mj-ea"/>
              <a:cs typeface="+mj-cs"/>
            </a:endParaRPr>
          </a:p>
        </p:txBody>
      </p:sp>
      <p:pic>
        <p:nvPicPr>
          <p:cNvPr id="56323"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93676" y="1928813"/>
            <a:ext cx="6956425" cy="464343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8" name="Rectangle 3"/>
          <p:cNvSpPr txBox="1">
            <a:spLocks noChangeArrowheads="1"/>
          </p:cNvSpPr>
          <p:nvPr/>
        </p:nvSpPr>
        <p:spPr bwMode="auto">
          <a:xfrm>
            <a:off x="457200" y="1357313"/>
            <a:ext cx="5043488" cy="571500"/>
          </a:xfrm>
          <a:prstGeom prst="rect">
            <a:avLst/>
          </a:prstGeom>
          <a:noFill/>
          <a:ln w="9525">
            <a:noFill/>
            <a:miter lim="800000"/>
          </a:ln>
        </p:spPr>
        <p:txBody>
          <a:bodyPr/>
          <a:lstStyle/>
          <a:p>
            <a:pPr marL="342900" indent="-342900" eaLnBrk="0" hangingPunct="0">
              <a:spcBef>
                <a:spcPct val="20000"/>
              </a:spcBef>
              <a:buClr>
                <a:schemeClr val="accent1"/>
              </a:buClr>
              <a:buSzPct val="60000"/>
              <a:defRPr/>
            </a:pPr>
            <a:r>
              <a:rPr lang="zh-CN" altLang="en-US" sz="2600" b="1" kern="0" dirty="0">
                <a:solidFill>
                  <a:srgbClr val="C00000"/>
                </a:solidFill>
                <a:latin typeface="+mn-lt"/>
                <a:ea typeface="+mn-ea"/>
              </a:rPr>
              <a:t> 服务器软件结构</a:t>
            </a:r>
            <a:endParaRPr lang="zh-CN" altLang="en-US" sz="2600" b="1" kern="0" dirty="0">
              <a:solidFill>
                <a:srgbClr val="C00000"/>
              </a:solidFill>
              <a:latin typeface="+mn-lt"/>
              <a:ea typeface="+mn-ea"/>
            </a:endParaRP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12260" y="1259210"/>
            <a:ext cx="2095500" cy="1809750"/>
          </a:xfrm>
          <a:prstGeom prst="rect">
            <a:avLst/>
          </a:prstGeom>
        </p:spPr>
      </p:pic>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17934" y="3508144"/>
            <a:ext cx="1884152" cy="1772816"/>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par>
                          <p:cTn id="8" fill="hold">
                            <p:stCondLst>
                              <p:cond delay="500"/>
                            </p:stCondLst>
                            <p:childTnLst>
                              <p:par>
                                <p:cTn id="9" presetID="3" presetClass="entr" presetSubtype="10" fill="hold" nodeType="afterEffect">
                                  <p:stCondLst>
                                    <p:cond delay="0"/>
                                  </p:stCondLst>
                                  <p:childTnLst>
                                    <p:set>
                                      <p:cBhvr>
                                        <p:cTn id="10" dur="1" fill="hold">
                                          <p:stCondLst>
                                            <p:cond delay="0"/>
                                          </p:stCondLst>
                                        </p:cTn>
                                        <p:tgtEl>
                                          <p:spTgt spid="56323"/>
                                        </p:tgtEl>
                                        <p:attrNameLst>
                                          <p:attrName>style.visibility</p:attrName>
                                        </p:attrNameLst>
                                      </p:cBhvr>
                                      <p:to>
                                        <p:strVal val="visible"/>
                                      </p:to>
                                    </p:set>
                                    <p:animEffect transition="in" filter="blinds(horizontal)">
                                      <p:cBhvr>
                                        <p:cTn id="11" dur="500"/>
                                        <p:tgtEl>
                                          <p:spTgt spid="563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a:xfrm>
            <a:off x="981075" y="214313"/>
            <a:ext cx="7162800" cy="838200"/>
          </a:xfrm>
        </p:spPr>
        <p:txBody>
          <a:bodyPr/>
          <a:lstStyle/>
          <a:p>
            <a:pPr algn="ctr" eaLnBrk="1" hangingPunct="1"/>
            <a:r>
              <a:rPr lang="zh-CN" altLang="en-US" smtClean="0"/>
              <a:t>本章小结</a:t>
            </a:r>
            <a:endParaRPr lang="zh-CN" altLang="en-US" smtClean="0"/>
          </a:p>
        </p:txBody>
      </p:sp>
      <p:sp>
        <p:nvSpPr>
          <p:cNvPr id="6" name="Rectangle 3"/>
          <p:cNvSpPr txBox="1">
            <a:spLocks noChangeArrowheads="1"/>
          </p:cNvSpPr>
          <p:nvPr/>
        </p:nvSpPr>
        <p:spPr bwMode="auto">
          <a:xfrm>
            <a:off x="395288" y="1627188"/>
            <a:ext cx="8229600" cy="4087812"/>
          </a:xfrm>
          <a:prstGeom prst="rect">
            <a:avLst/>
          </a:prstGeom>
          <a:noFill/>
          <a:ln w="9525">
            <a:noFill/>
            <a:miter lim="800000"/>
          </a:ln>
        </p:spPr>
        <p:txBody>
          <a:bodyPr/>
          <a:lstStyle/>
          <a:p>
            <a:pPr marL="342900" indent="-342900">
              <a:lnSpc>
                <a:spcPct val="150000"/>
              </a:lnSpc>
              <a:spcBef>
                <a:spcPct val="20000"/>
              </a:spcBef>
              <a:buClr>
                <a:schemeClr val="accent1"/>
              </a:buClr>
              <a:buSzPct val="60000"/>
              <a:buFont typeface="Wingdings" panose="05000000000000000000" pitchFamily="2" charset="2"/>
              <a:buChar char="u"/>
              <a:defRPr/>
            </a:pPr>
            <a:r>
              <a:rPr lang="zh-CN" altLang="en-US" sz="2600" b="1" kern="0" dirty="0">
                <a:solidFill>
                  <a:srgbClr val="0000CC"/>
                </a:solidFill>
                <a:latin typeface="+mn-lt"/>
                <a:ea typeface="+mn-ea"/>
              </a:rPr>
              <a:t>本章介绍了嵌入式系统的基本概念，包括嵌入式系统的定义、特点和体系结构，</a:t>
            </a:r>
            <a:endParaRPr lang="en-US" altLang="zh-CN" sz="2600" b="1" kern="0" dirty="0">
              <a:solidFill>
                <a:srgbClr val="0000CC"/>
              </a:solidFill>
              <a:latin typeface="+mn-lt"/>
              <a:ea typeface="+mn-ea"/>
            </a:endParaRPr>
          </a:p>
          <a:p>
            <a:pPr marL="342900" indent="-342900">
              <a:lnSpc>
                <a:spcPct val="150000"/>
              </a:lnSpc>
              <a:spcBef>
                <a:spcPct val="20000"/>
              </a:spcBef>
              <a:buClr>
                <a:schemeClr val="accent1"/>
              </a:buClr>
              <a:buSzPct val="60000"/>
              <a:buFont typeface="Wingdings" panose="05000000000000000000" pitchFamily="2" charset="2"/>
              <a:buChar char="u"/>
              <a:defRPr/>
            </a:pPr>
            <a:r>
              <a:rPr lang="zh-CN" altLang="en-US" sz="2600" b="1" kern="0" dirty="0">
                <a:solidFill>
                  <a:srgbClr val="0000CC"/>
                </a:solidFill>
                <a:latin typeface="+mn-lt"/>
                <a:ea typeface="+mn-ea"/>
              </a:rPr>
              <a:t>介绍了嵌入式系统的发展历史和未来发展趋势，</a:t>
            </a:r>
            <a:endParaRPr lang="en-US" altLang="zh-CN" sz="2600" b="1" kern="0" dirty="0">
              <a:solidFill>
                <a:srgbClr val="0000CC"/>
              </a:solidFill>
              <a:latin typeface="+mn-lt"/>
              <a:ea typeface="+mn-ea"/>
            </a:endParaRPr>
          </a:p>
          <a:p>
            <a:pPr marL="342900" indent="-342900">
              <a:lnSpc>
                <a:spcPct val="150000"/>
              </a:lnSpc>
              <a:spcBef>
                <a:spcPct val="20000"/>
              </a:spcBef>
              <a:buClr>
                <a:schemeClr val="accent1"/>
              </a:buClr>
              <a:buSzPct val="60000"/>
              <a:buFont typeface="Wingdings" panose="05000000000000000000" pitchFamily="2" charset="2"/>
              <a:buChar char="u"/>
              <a:defRPr/>
            </a:pPr>
            <a:r>
              <a:rPr lang="zh-CN" altLang="en-US" sz="2600" b="1" kern="0" dirty="0">
                <a:solidFill>
                  <a:srgbClr val="0000CC"/>
                </a:solidFill>
                <a:latin typeface="+mn-lt"/>
                <a:ea typeface="+mn-ea"/>
              </a:rPr>
              <a:t>介绍了有代表性的嵌入式操作系统。</a:t>
            </a:r>
            <a:endParaRPr lang="en-US" altLang="zh-CN" sz="2600" b="1" kern="0" dirty="0">
              <a:solidFill>
                <a:srgbClr val="0000CC"/>
              </a:solidFill>
              <a:latin typeface="+mn-lt"/>
              <a:ea typeface="+mn-ea"/>
            </a:endParaRPr>
          </a:p>
          <a:p>
            <a:pPr marL="342900" indent="-342900">
              <a:lnSpc>
                <a:spcPct val="150000"/>
              </a:lnSpc>
              <a:spcBef>
                <a:spcPct val="20000"/>
              </a:spcBef>
              <a:buClr>
                <a:schemeClr val="accent1"/>
              </a:buClr>
              <a:buSzPct val="60000"/>
              <a:buFont typeface="Wingdings" panose="05000000000000000000" pitchFamily="2" charset="2"/>
              <a:buChar char="u"/>
              <a:defRPr/>
            </a:pPr>
            <a:r>
              <a:rPr lang="zh-CN" altLang="en-US" sz="2600" b="1" kern="0" dirty="0">
                <a:solidFill>
                  <a:srgbClr val="0000CC"/>
                </a:solidFill>
                <a:latin typeface="+mn-lt"/>
                <a:ea typeface="+mn-ea"/>
              </a:rPr>
              <a:t>重点要掌握嵌入式系统的体系结构及应用，以加深对嵌入式系统的了解。</a:t>
            </a:r>
            <a:endParaRPr lang="zh-CN" altLang="en-US" sz="2600" b="1" kern="0" dirty="0">
              <a:solidFill>
                <a:srgbClr val="0000CC"/>
              </a:solidFill>
              <a:latin typeface="+mn-lt"/>
              <a:ea typeface="+mn-ea"/>
            </a:endParaRPr>
          </a:p>
          <a:p>
            <a:pPr marL="342900" indent="-342900">
              <a:lnSpc>
                <a:spcPct val="110000"/>
              </a:lnSpc>
              <a:spcBef>
                <a:spcPct val="20000"/>
              </a:spcBef>
              <a:buClr>
                <a:schemeClr val="accent1"/>
              </a:buClr>
              <a:buSzPct val="60000"/>
              <a:defRPr/>
            </a:pPr>
            <a:endParaRPr lang="en-US" altLang="zh-CN" sz="2500" b="1" kern="0" dirty="0">
              <a:solidFill>
                <a:srgbClr val="0000CC"/>
              </a:solidFill>
              <a:latin typeface="+mn-lt"/>
              <a:ea typeface="+mn-ea"/>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ChangeArrowheads="1"/>
          </p:cNvSpPr>
          <p:nvPr/>
        </p:nvSpPr>
        <p:spPr bwMode="auto">
          <a:xfrm>
            <a:off x="539750" y="333375"/>
            <a:ext cx="8229600" cy="825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nchor="b"/>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3600" b="1">
                <a:solidFill>
                  <a:srgbClr val="0000FF"/>
                </a:solidFill>
                <a:ea typeface="黑体" panose="02010600030101010101" pitchFamily="49" charset="-122"/>
              </a:rPr>
              <a:t>嵌入式系统与桌面通用系统的区别</a:t>
            </a:r>
            <a:r>
              <a:rPr lang="en-US" altLang="zh-CN" sz="3600" b="1">
                <a:solidFill>
                  <a:srgbClr val="0000FF"/>
                </a:solidFill>
                <a:latin typeface="Comic Sans MS" panose="030F0702030302020204" pitchFamily="66" charset="0"/>
                <a:ea typeface="黑体" panose="02010600030101010101" pitchFamily="49" charset="-122"/>
              </a:rPr>
              <a:t>(1/7)</a:t>
            </a:r>
            <a:endParaRPr lang="en-US" altLang="zh-CN" sz="3600" b="1">
              <a:solidFill>
                <a:srgbClr val="0000FF"/>
              </a:solidFill>
              <a:latin typeface="Comic Sans MS" panose="030F0702030302020204" pitchFamily="66" charset="0"/>
              <a:ea typeface="黑体" panose="02010600030101010101" pitchFamily="49" charset="-122"/>
            </a:endParaRPr>
          </a:p>
        </p:txBody>
      </p:sp>
      <p:sp>
        <p:nvSpPr>
          <p:cNvPr id="21507" name="Rectangle 3"/>
          <p:cNvSpPr>
            <a:spLocks noChangeArrowheads="1"/>
          </p:cNvSpPr>
          <p:nvPr/>
        </p:nvSpPr>
        <p:spPr bwMode="auto">
          <a:xfrm>
            <a:off x="359532" y="1484313"/>
            <a:ext cx="8784467" cy="1506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lstStyle>
            <a:lvl1pPr marL="342900" indent="-342900"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110000"/>
              </a:lnSpc>
              <a:buFont typeface="Wingdings" panose="05000000000000000000" pitchFamily="2" charset="2"/>
              <a:buChar char="p"/>
            </a:pPr>
            <a:r>
              <a:rPr lang="zh-CN" altLang="en-US" sz="2800" b="1" dirty="0">
                <a:solidFill>
                  <a:schemeClr val="tx2"/>
                </a:solidFill>
                <a:latin typeface="宋体" panose="02010600030101010101" pitchFamily="2" charset="-122"/>
              </a:rPr>
              <a:t>嵌入式系统中运行的任务是</a:t>
            </a:r>
            <a:r>
              <a:rPr lang="zh-CN" altLang="en-US" sz="2800" b="1" dirty="0">
                <a:solidFill>
                  <a:srgbClr val="FF0000"/>
                </a:solidFill>
                <a:latin typeface="宋体" panose="02010600030101010101" pitchFamily="2" charset="-122"/>
              </a:rPr>
              <a:t>专用而确定</a:t>
            </a:r>
            <a:r>
              <a:rPr lang="zh-CN" altLang="en-US" sz="2800" b="1" dirty="0">
                <a:solidFill>
                  <a:schemeClr val="tx2"/>
                </a:solidFill>
                <a:latin typeface="宋体" panose="02010600030101010101" pitchFamily="2" charset="-122"/>
              </a:rPr>
              <a:t>的</a:t>
            </a:r>
            <a:endParaRPr lang="zh-CN" altLang="en-US" sz="2800" b="1" dirty="0">
              <a:solidFill>
                <a:schemeClr val="tx2"/>
              </a:solidFill>
              <a:latin typeface="宋体" panose="02010600030101010101" pitchFamily="2" charset="-122"/>
            </a:endParaRPr>
          </a:p>
          <a:p>
            <a:pPr lvl="1" eaLnBrk="1" hangingPunct="1">
              <a:lnSpc>
                <a:spcPct val="110000"/>
              </a:lnSpc>
              <a:buClr>
                <a:schemeClr val="tx1"/>
              </a:buClr>
              <a:buSzPct val="60000"/>
              <a:buFont typeface="Wingdings" panose="05000000000000000000" pitchFamily="2" charset="2"/>
              <a:buChar char="n"/>
            </a:pPr>
            <a:r>
              <a:rPr lang="zh-CN" altLang="en-US" sz="2400" b="1" dirty="0">
                <a:solidFill>
                  <a:schemeClr val="tx2"/>
                </a:solidFill>
                <a:latin typeface="微软雅黑" panose="020B0503020204020204" charset="-122"/>
                <a:ea typeface="微软雅黑" panose="020B0503020204020204" charset="-122"/>
              </a:rPr>
              <a:t>心脏监视器</a:t>
            </a:r>
            <a:r>
              <a:rPr lang="zh-CN" altLang="en-US" sz="2400" b="1" dirty="0">
                <a:solidFill>
                  <a:schemeClr val="tx2"/>
                </a:solidFill>
                <a:latin typeface="宋体" panose="02010600030101010101" pitchFamily="2" charset="-122"/>
              </a:rPr>
              <a:t>只需运行信号输入、信号处理、心电图显示任务</a:t>
            </a:r>
            <a:endParaRPr lang="zh-CN" altLang="en-US" sz="2400" b="1" dirty="0">
              <a:solidFill>
                <a:schemeClr val="tx2"/>
              </a:solidFill>
              <a:latin typeface="宋体" panose="02010600030101010101" pitchFamily="2" charset="-122"/>
            </a:endParaRPr>
          </a:p>
          <a:p>
            <a:pPr lvl="1" eaLnBrk="1" hangingPunct="1">
              <a:lnSpc>
                <a:spcPct val="110000"/>
              </a:lnSpc>
              <a:buClr>
                <a:schemeClr val="tx1"/>
              </a:buClr>
              <a:buSzPct val="60000"/>
              <a:buFont typeface="Wingdings" panose="05000000000000000000" pitchFamily="2" charset="2"/>
              <a:buChar char="n"/>
            </a:pPr>
            <a:r>
              <a:rPr lang="zh-CN" altLang="en-US" sz="2400" b="1" dirty="0">
                <a:solidFill>
                  <a:schemeClr val="tx2"/>
                </a:solidFill>
                <a:latin typeface="宋体" panose="02010600030101010101" pitchFamily="2" charset="-122"/>
              </a:rPr>
              <a:t>如要更改任务，需要对整个系统进行重新设计或在线维护</a:t>
            </a:r>
            <a:endParaRPr lang="zh-CN" altLang="en-US" sz="2400" b="1" dirty="0">
              <a:solidFill>
                <a:schemeClr val="tx2"/>
              </a:solidFill>
              <a:latin typeface="宋体" panose="02010600030101010101" pitchFamily="2" charset="-122"/>
            </a:endParaRPr>
          </a:p>
        </p:txBody>
      </p:sp>
      <p:graphicFrame>
        <p:nvGraphicFramePr>
          <p:cNvPr id="21508" name="Object 4"/>
          <p:cNvGraphicFramePr>
            <a:graphicFrameLocks noChangeAspect="1"/>
          </p:cNvGraphicFramePr>
          <p:nvPr/>
        </p:nvGraphicFramePr>
        <p:xfrm>
          <a:off x="989013" y="5078437"/>
          <a:ext cx="1152525" cy="828675"/>
        </p:xfrm>
        <a:graphic>
          <a:graphicData uri="http://schemas.openxmlformats.org/presentationml/2006/ole">
            <mc:AlternateContent xmlns:mc="http://schemas.openxmlformats.org/markup-compatibility/2006">
              <mc:Choice xmlns:v="urn:schemas-microsoft-com:vml" Requires="v">
                <p:oleObj spid="_x0000_s2134" name="位图图像" r:id="rId1" imgW="1152525" imgH="828675" progId="Paint.Picture">
                  <p:embed/>
                </p:oleObj>
              </mc:Choice>
              <mc:Fallback>
                <p:oleObj name="位图图像" r:id="rId1" imgW="1152525" imgH="828675" progId="Paint.Picture">
                  <p:embed/>
                  <p:pic>
                    <p:nvPicPr>
                      <p:cNvPr id="0" name="Object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9013" y="5078437"/>
                        <a:ext cx="1152525" cy="828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1509" name="Object 6"/>
          <p:cNvGraphicFramePr>
            <a:graphicFrameLocks noChangeAspect="1"/>
          </p:cNvGraphicFramePr>
          <p:nvPr/>
        </p:nvGraphicFramePr>
        <p:xfrm>
          <a:off x="2339975" y="5006999"/>
          <a:ext cx="2016125" cy="927100"/>
        </p:xfrm>
        <a:graphic>
          <a:graphicData uri="http://schemas.openxmlformats.org/presentationml/2006/ole">
            <mc:AlternateContent xmlns:mc="http://schemas.openxmlformats.org/markup-compatibility/2006">
              <mc:Choice xmlns:v="urn:schemas-microsoft-com:vml" Requires="v">
                <p:oleObj spid="_x0000_s2135" name="位图图像" r:id="rId3" imgW="2609850" imgH="1200150" progId="Paint.Picture">
                  <p:embed/>
                </p:oleObj>
              </mc:Choice>
              <mc:Fallback>
                <p:oleObj name="位图图像" r:id="rId3" imgW="2609850" imgH="1200150" progId="Paint.Picture">
                  <p:embed/>
                  <p:pic>
                    <p:nvPicPr>
                      <p:cNvPr id="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39975" y="5006999"/>
                        <a:ext cx="2016125" cy="927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1510" name="Rectangle 9"/>
          <p:cNvSpPr>
            <a:spLocks noChangeArrowheads="1"/>
          </p:cNvSpPr>
          <p:nvPr/>
        </p:nvSpPr>
        <p:spPr bwMode="auto">
          <a:xfrm>
            <a:off x="359532" y="3285530"/>
            <a:ext cx="8604956" cy="1871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lstStyle>
            <a:lvl1pPr marL="342900" indent="-342900"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120000"/>
              </a:lnSpc>
              <a:buFont typeface="Wingdings" panose="05000000000000000000" pitchFamily="2" charset="2"/>
              <a:buChar char="p"/>
            </a:pPr>
            <a:r>
              <a:rPr lang="zh-CN" altLang="en-US" sz="2800" b="1" dirty="0">
                <a:solidFill>
                  <a:schemeClr val="tx2"/>
                </a:solidFill>
                <a:latin typeface="宋体" panose="02010600030101010101" pitchFamily="2" charset="-122"/>
              </a:rPr>
              <a:t>桌面通用系统需要支持</a:t>
            </a:r>
            <a:r>
              <a:rPr lang="zh-CN" altLang="en-US" sz="2800" b="1" dirty="0">
                <a:solidFill>
                  <a:srgbClr val="FF0000"/>
                </a:solidFill>
                <a:latin typeface="宋体" panose="02010600030101010101" pitchFamily="2" charset="-122"/>
              </a:rPr>
              <a:t>大量的、需求多样</a:t>
            </a:r>
            <a:r>
              <a:rPr lang="zh-CN" altLang="en-US" sz="2800" b="1" dirty="0">
                <a:solidFill>
                  <a:schemeClr val="tx2"/>
                </a:solidFill>
                <a:latin typeface="宋体" panose="02010600030101010101" pitchFamily="2" charset="-122"/>
              </a:rPr>
              <a:t>的应用程序</a:t>
            </a:r>
            <a:endParaRPr lang="zh-CN" altLang="en-US" sz="2800" b="1" dirty="0">
              <a:solidFill>
                <a:schemeClr val="tx2"/>
              </a:solidFill>
              <a:latin typeface="宋体" panose="02010600030101010101" pitchFamily="2" charset="-122"/>
            </a:endParaRPr>
          </a:p>
          <a:p>
            <a:pPr lvl="1" eaLnBrk="1" hangingPunct="1">
              <a:lnSpc>
                <a:spcPct val="120000"/>
              </a:lnSpc>
              <a:buClr>
                <a:schemeClr val="tx1"/>
              </a:buClr>
              <a:buSzPct val="60000"/>
              <a:buFont typeface="Wingdings" panose="05000000000000000000" pitchFamily="2" charset="2"/>
              <a:buChar char="n"/>
            </a:pPr>
            <a:r>
              <a:rPr lang="zh-CN" altLang="en-US" sz="2400" b="1" dirty="0">
                <a:solidFill>
                  <a:schemeClr val="tx2"/>
                </a:solidFill>
                <a:latin typeface="宋体" panose="02010600030101010101" pitchFamily="2" charset="-122"/>
              </a:rPr>
              <a:t>对系统中运行的程序不作假设</a:t>
            </a:r>
            <a:endParaRPr lang="zh-CN" altLang="en-US" sz="2400" b="1" dirty="0">
              <a:solidFill>
                <a:schemeClr val="tx2"/>
              </a:solidFill>
              <a:latin typeface="宋体" panose="02010600030101010101" pitchFamily="2" charset="-122"/>
            </a:endParaRPr>
          </a:p>
          <a:p>
            <a:pPr lvl="1" eaLnBrk="1" hangingPunct="1">
              <a:lnSpc>
                <a:spcPct val="120000"/>
              </a:lnSpc>
              <a:buClr>
                <a:schemeClr val="tx1"/>
              </a:buClr>
              <a:buSzPct val="60000"/>
              <a:buFont typeface="Wingdings" panose="05000000000000000000" pitchFamily="2" charset="2"/>
              <a:buChar char="n"/>
            </a:pPr>
            <a:r>
              <a:rPr lang="zh-CN" altLang="en-US" sz="2400" b="1" dirty="0">
                <a:solidFill>
                  <a:schemeClr val="tx2"/>
                </a:solidFill>
                <a:latin typeface="宋体" panose="02010600030101010101" pitchFamily="2" charset="-122"/>
              </a:rPr>
              <a:t>程序升级、更新等方便</a:t>
            </a:r>
            <a:endParaRPr lang="zh-CN" altLang="en-US" sz="2400" b="1" dirty="0">
              <a:solidFill>
                <a:schemeClr val="tx2"/>
              </a:solidFill>
              <a:latin typeface="宋体" panose="02010600030101010101" pitchFamily="2" charset="-122"/>
            </a:endParaRPr>
          </a:p>
        </p:txBody>
      </p:sp>
      <p:graphicFrame>
        <p:nvGraphicFramePr>
          <p:cNvPr id="21511" name="Object 10"/>
          <p:cNvGraphicFramePr>
            <a:graphicFrameLocks noChangeAspect="1"/>
          </p:cNvGraphicFramePr>
          <p:nvPr/>
        </p:nvGraphicFramePr>
        <p:xfrm>
          <a:off x="4787900" y="4933974"/>
          <a:ext cx="642938" cy="1303338"/>
        </p:xfrm>
        <a:graphic>
          <a:graphicData uri="http://schemas.openxmlformats.org/presentationml/2006/ole">
            <mc:AlternateContent xmlns:mc="http://schemas.openxmlformats.org/markup-compatibility/2006">
              <mc:Choice xmlns:v="urn:schemas-microsoft-com:vml" Requires="v">
                <p:oleObj spid="_x0000_s2136" name="位图图像" r:id="rId5" imgW="1352550" imgH="2743200" progId="Paint.Picture">
                  <p:embed/>
                </p:oleObj>
              </mc:Choice>
              <mc:Fallback>
                <p:oleObj name="位图图像" r:id="rId5" imgW="1352550" imgH="2743200" progId="Paint.Picture">
                  <p:embed/>
                  <p:pic>
                    <p:nvPicPr>
                      <p:cNvPr id="0" name="Object 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87900" y="4933974"/>
                        <a:ext cx="642938" cy="1303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1512" name="AutoShape 11"/>
          <p:cNvSpPr>
            <a:spLocks noChangeArrowheads="1"/>
          </p:cNvSpPr>
          <p:nvPr/>
        </p:nvSpPr>
        <p:spPr bwMode="auto">
          <a:xfrm>
            <a:off x="5868988" y="5294337"/>
            <a:ext cx="863600" cy="576262"/>
          </a:xfrm>
          <a:prstGeom prst="leftRightArrow">
            <a:avLst>
              <a:gd name="adj1" fmla="val 50000"/>
              <a:gd name="adj2" fmla="val 29972"/>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p>
        </p:txBody>
      </p:sp>
      <p:pic>
        <p:nvPicPr>
          <p:cNvPr id="21513" name="Picture 12" descr="j020558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91363" y="4902224"/>
            <a:ext cx="1368425" cy="1255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ChangeArrowheads="1"/>
          </p:cNvSpPr>
          <p:nvPr/>
        </p:nvSpPr>
        <p:spPr bwMode="auto">
          <a:xfrm>
            <a:off x="539750" y="333375"/>
            <a:ext cx="8229600" cy="825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nchor="b"/>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3600" b="1">
                <a:solidFill>
                  <a:srgbClr val="0000FF"/>
                </a:solidFill>
                <a:ea typeface="黑体" panose="02010600030101010101" pitchFamily="49" charset="-122"/>
              </a:rPr>
              <a:t>嵌入式系统与桌面通用系统的区别</a:t>
            </a:r>
            <a:r>
              <a:rPr lang="en-US" altLang="zh-CN" sz="3600" b="1">
                <a:solidFill>
                  <a:srgbClr val="0000FF"/>
                </a:solidFill>
                <a:latin typeface="Comic Sans MS" panose="030F0702030302020204" pitchFamily="66" charset="0"/>
                <a:ea typeface="黑体" panose="02010600030101010101" pitchFamily="49" charset="-122"/>
              </a:rPr>
              <a:t>(2/7)</a:t>
            </a:r>
            <a:endParaRPr lang="en-US" altLang="zh-CN" sz="3600" b="1">
              <a:solidFill>
                <a:srgbClr val="0000FF"/>
              </a:solidFill>
              <a:latin typeface="Comic Sans MS" panose="030F0702030302020204" pitchFamily="66" charset="0"/>
              <a:ea typeface="黑体" panose="02010600030101010101" pitchFamily="49" charset="-122"/>
            </a:endParaRPr>
          </a:p>
        </p:txBody>
      </p:sp>
      <p:sp>
        <p:nvSpPr>
          <p:cNvPr id="22531" name="Rectangle 10"/>
          <p:cNvSpPr>
            <a:spLocks noChangeArrowheads="1"/>
          </p:cNvSpPr>
          <p:nvPr/>
        </p:nvSpPr>
        <p:spPr bwMode="auto">
          <a:xfrm>
            <a:off x="539552" y="1484784"/>
            <a:ext cx="7940675" cy="420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 typeface="Wingdings" panose="05000000000000000000" pitchFamily="2" charset="2"/>
              <a:buChar char="p"/>
            </a:pPr>
            <a:r>
              <a:rPr lang="zh-CN" altLang="en-US" sz="3200" b="1" dirty="0">
                <a:solidFill>
                  <a:schemeClr val="tx2"/>
                </a:solidFill>
                <a:latin typeface="宋体" panose="02010600030101010101" pitchFamily="2" charset="-122"/>
              </a:rPr>
              <a:t>嵌入式系统往往对</a:t>
            </a:r>
            <a:r>
              <a:rPr lang="zh-CN" altLang="en-US" sz="3200" b="1" dirty="0">
                <a:solidFill>
                  <a:srgbClr val="FF0000"/>
                </a:solidFill>
                <a:latin typeface="宋体" panose="02010600030101010101" pitchFamily="2" charset="-122"/>
              </a:rPr>
              <a:t>实时性</a:t>
            </a:r>
            <a:r>
              <a:rPr lang="zh-CN" altLang="en-US" sz="3200" b="1" dirty="0">
                <a:solidFill>
                  <a:schemeClr val="tx2"/>
                </a:solidFill>
                <a:latin typeface="宋体" panose="02010600030101010101" pitchFamily="2" charset="-122"/>
              </a:rPr>
              <a:t>提出较高的要求。</a:t>
            </a:r>
            <a:endParaRPr lang="zh-CN" altLang="en-US" sz="3200" b="1" dirty="0">
              <a:solidFill>
                <a:schemeClr val="tx2"/>
              </a:solidFill>
              <a:latin typeface="宋体" panose="02010600030101010101" pitchFamily="2" charset="-122"/>
            </a:endParaRPr>
          </a:p>
          <a:p>
            <a:pPr lvl="1" eaLnBrk="1" hangingPunct="1">
              <a:lnSpc>
                <a:spcPct val="150000"/>
              </a:lnSpc>
              <a:buClr>
                <a:schemeClr val="tx1"/>
              </a:buClr>
              <a:buSzPct val="60000"/>
              <a:buFont typeface="Wingdings" panose="05000000000000000000" pitchFamily="2" charset="2"/>
              <a:buChar char="p"/>
            </a:pPr>
            <a:r>
              <a:rPr lang="zh-CN" altLang="en-US" sz="2400" b="1" dirty="0">
                <a:solidFill>
                  <a:schemeClr val="tx2"/>
                </a:solidFill>
                <a:latin typeface="宋体" panose="02010600030101010101" pitchFamily="2" charset="-122"/>
              </a:rPr>
              <a:t>实时系统：指系统能够在限定的响应时间内提供所需水平的服务。（</a:t>
            </a:r>
            <a:r>
              <a:rPr lang="en-US" altLang="zh-CN" sz="2400" b="1" dirty="0">
                <a:solidFill>
                  <a:schemeClr val="tx2"/>
                </a:solidFill>
                <a:latin typeface="Comic Sans MS" panose="030F0702030302020204" pitchFamily="66" charset="0"/>
              </a:rPr>
              <a:t>POSIX 1003.b</a:t>
            </a:r>
            <a:r>
              <a:rPr lang="en-US" altLang="zh-CN" sz="2400" b="1" dirty="0">
                <a:solidFill>
                  <a:schemeClr val="tx2"/>
                </a:solidFill>
                <a:latin typeface="宋体" panose="02010600030101010101" pitchFamily="2" charset="-122"/>
              </a:rPr>
              <a:t> </a:t>
            </a:r>
            <a:r>
              <a:rPr lang="zh-CN" altLang="en-US" sz="2400" b="1" dirty="0">
                <a:solidFill>
                  <a:schemeClr val="tx2"/>
                </a:solidFill>
                <a:latin typeface="宋体" panose="02010600030101010101" pitchFamily="2" charset="-122"/>
              </a:rPr>
              <a:t>）</a:t>
            </a:r>
            <a:endParaRPr lang="zh-CN" altLang="en-US" sz="2400" b="1" dirty="0">
              <a:solidFill>
                <a:schemeClr val="tx2"/>
              </a:solidFill>
              <a:latin typeface="宋体" panose="02010600030101010101" pitchFamily="2" charset="-122"/>
            </a:endParaRPr>
          </a:p>
          <a:p>
            <a:pPr lvl="1" eaLnBrk="1" hangingPunct="1">
              <a:lnSpc>
                <a:spcPct val="150000"/>
              </a:lnSpc>
              <a:buClr>
                <a:schemeClr val="tx1"/>
              </a:buClr>
              <a:buSzPct val="60000"/>
              <a:buFont typeface="Wingdings" panose="05000000000000000000" pitchFamily="2" charset="2"/>
              <a:buChar char="p"/>
            </a:pPr>
            <a:r>
              <a:rPr lang="zh-CN" altLang="en-US" sz="2400" b="1" dirty="0">
                <a:solidFill>
                  <a:schemeClr val="tx2"/>
                </a:solidFill>
                <a:latin typeface="宋体" panose="02010600030101010101" pitchFamily="2" charset="-122"/>
              </a:rPr>
              <a:t>嵌入式实时系统可分为：</a:t>
            </a:r>
            <a:endParaRPr lang="zh-CN" altLang="en-US" sz="2400" b="1" dirty="0">
              <a:solidFill>
                <a:schemeClr val="tx2"/>
              </a:solidFill>
              <a:latin typeface="宋体" panose="02010600030101010101" pitchFamily="2" charset="-122"/>
            </a:endParaRPr>
          </a:p>
          <a:p>
            <a:pPr lvl="2" eaLnBrk="1" hangingPunct="1">
              <a:lnSpc>
                <a:spcPct val="150000"/>
              </a:lnSpc>
              <a:buSzPct val="95000"/>
            </a:pPr>
            <a:r>
              <a:rPr lang="zh-CN" altLang="en-US" sz="2800" b="1" dirty="0">
                <a:solidFill>
                  <a:srgbClr val="FF0000"/>
                </a:solidFill>
                <a:latin typeface="宋体" panose="02010600030101010101" pitchFamily="2" charset="-122"/>
              </a:rPr>
              <a:t>强实时型：</a:t>
            </a:r>
            <a:r>
              <a:rPr lang="zh-CN" altLang="en-US" sz="2800" b="1" dirty="0">
                <a:solidFill>
                  <a:schemeClr val="tx2"/>
                </a:solidFill>
                <a:latin typeface="宋体" panose="02010600030101010101" pitchFamily="2" charset="-122"/>
              </a:rPr>
              <a:t>响应时间</a:t>
            </a:r>
            <a:r>
              <a:rPr lang="en-US" altLang="zh-CN" sz="2800" b="1" dirty="0" err="1">
                <a:solidFill>
                  <a:schemeClr val="tx2"/>
                </a:solidFill>
                <a:latin typeface="宋体" panose="02010600030101010101" pitchFamily="2" charset="-122"/>
              </a:rPr>
              <a:t>μs</a:t>
            </a:r>
            <a:r>
              <a:rPr lang="zh-CN" altLang="en-US" sz="2800" b="1" dirty="0">
                <a:solidFill>
                  <a:schemeClr val="tx2"/>
                </a:solidFill>
                <a:latin typeface="宋体" panose="02010600030101010101" pitchFamily="2" charset="-122"/>
              </a:rPr>
              <a:t>～</a:t>
            </a:r>
            <a:r>
              <a:rPr lang="en-US" altLang="zh-CN" sz="2800" b="1" dirty="0" err="1">
                <a:solidFill>
                  <a:schemeClr val="tx2"/>
                </a:solidFill>
                <a:latin typeface="宋体" panose="02010600030101010101" pitchFamily="2" charset="-122"/>
              </a:rPr>
              <a:t>ms</a:t>
            </a:r>
            <a:r>
              <a:rPr lang="zh-CN" altLang="en-US" sz="2800" b="1" dirty="0">
                <a:solidFill>
                  <a:schemeClr val="tx2"/>
                </a:solidFill>
                <a:latin typeface="宋体" panose="02010600030101010101" pitchFamily="2" charset="-122"/>
              </a:rPr>
              <a:t>级；</a:t>
            </a:r>
            <a:endParaRPr lang="zh-CN" altLang="en-US" sz="2800" b="1" dirty="0">
              <a:solidFill>
                <a:schemeClr val="tx2"/>
              </a:solidFill>
              <a:latin typeface="宋体" panose="02010600030101010101" pitchFamily="2" charset="-122"/>
            </a:endParaRPr>
          </a:p>
          <a:p>
            <a:pPr lvl="2" eaLnBrk="1" hangingPunct="1">
              <a:lnSpc>
                <a:spcPct val="150000"/>
              </a:lnSpc>
              <a:buSzPct val="95000"/>
            </a:pPr>
            <a:r>
              <a:rPr lang="zh-CN" altLang="en-US" sz="2800" b="1" dirty="0">
                <a:solidFill>
                  <a:srgbClr val="FF0000"/>
                </a:solidFill>
                <a:latin typeface="宋体" panose="02010600030101010101" pitchFamily="2" charset="-122"/>
              </a:rPr>
              <a:t>一般实时：</a:t>
            </a:r>
            <a:r>
              <a:rPr lang="zh-CN" altLang="en-US" sz="2800" b="1" dirty="0">
                <a:solidFill>
                  <a:schemeClr val="tx2"/>
                </a:solidFill>
                <a:latin typeface="宋体" panose="02010600030101010101" pitchFamily="2" charset="-122"/>
              </a:rPr>
              <a:t>响应时间</a:t>
            </a:r>
            <a:r>
              <a:rPr lang="en-US" altLang="zh-CN" sz="2800" b="1" dirty="0" err="1">
                <a:solidFill>
                  <a:schemeClr val="tx2"/>
                </a:solidFill>
                <a:latin typeface="宋体" panose="02010600030101010101" pitchFamily="2" charset="-122"/>
              </a:rPr>
              <a:t>ms</a:t>
            </a:r>
            <a:r>
              <a:rPr lang="zh-CN" altLang="en-US" sz="2800" b="1" dirty="0">
                <a:solidFill>
                  <a:schemeClr val="tx2"/>
                </a:solidFill>
                <a:latin typeface="宋体" panose="02010600030101010101" pitchFamily="2" charset="-122"/>
              </a:rPr>
              <a:t>～</a:t>
            </a:r>
            <a:r>
              <a:rPr lang="en-US" altLang="zh-CN" sz="2800" b="1" dirty="0">
                <a:solidFill>
                  <a:schemeClr val="tx2"/>
                </a:solidFill>
                <a:latin typeface="宋体" panose="02010600030101010101" pitchFamily="2" charset="-122"/>
              </a:rPr>
              <a:t>s</a:t>
            </a:r>
            <a:r>
              <a:rPr lang="zh-CN" altLang="en-US" sz="2800" b="1" dirty="0">
                <a:solidFill>
                  <a:schemeClr val="tx2"/>
                </a:solidFill>
                <a:latin typeface="宋体" panose="02010600030101010101" pitchFamily="2" charset="-122"/>
              </a:rPr>
              <a:t>级；</a:t>
            </a:r>
            <a:endParaRPr lang="zh-CN" altLang="en-US" sz="2800" b="1" dirty="0">
              <a:solidFill>
                <a:schemeClr val="tx2"/>
              </a:solidFill>
              <a:latin typeface="宋体" panose="02010600030101010101" pitchFamily="2" charset="-122"/>
            </a:endParaRPr>
          </a:p>
          <a:p>
            <a:pPr lvl="2" eaLnBrk="1" hangingPunct="1">
              <a:lnSpc>
                <a:spcPct val="150000"/>
              </a:lnSpc>
              <a:buSzPct val="95000"/>
            </a:pPr>
            <a:r>
              <a:rPr lang="zh-CN" altLang="en-US" sz="2800" b="1" dirty="0">
                <a:solidFill>
                  <a:srgbClr val="FF0000"/>
                </a:solidFill>
                <a:latin typeface="宋体" panose="02010600030101010101" pitchFamily="2" charset="-122"/>
              </a:rPr>
              <a:t>弱实时型：</a:t>
            </a:r>
            <a:r>
              <a:rPr lang="zh-CN" altLang="en-US" sz="2800" b="1" dirty="0">
                <a:solidFill>
                  <a:schemeClr val="tx2"/>
                </a:solidFill>
                <a:latin typeface="宋体" panose="02010600030101010101" pitchFamily="2" charset="-122"/>
              </a:rPr>
              <a:t>响应时间</a:t>
            </a:r>
            <a:r>
              <a:rPr lang="en-US" altLang="zh-CN" sz="2800" b="1" dirty="0">
                <a:solidFill>
                  <a:schemeClr val="tx2"/>
                </a:solidFill>
                <a:latin typeface="宋体" panose="02010600030101010101" pitchFamily="2" charset="-122"/>
              </a:rPr>
              <a:t>s</a:t>
            </a:r>
            <a:r>
              <a:rPr lang="zh-CN" altLang="en-US" sz="2800" b="1" dirty="0">
                <a:solidFill>
                  <a:schemeClr val="tx2"/>
                </a:solidFill>
                <a:latin typeface="宋体" panose="02010600030101010101" pitchFamily="2" charset="-122"/>
              </a:rPr>
              <a:t>级以上。</a:t>
            </a:r>
            <a:endParaRPr lang="zh-CN" altLang="en-US" sz="2800" b="1" dirty="0">
              <a:solidFill>
                <a:schemeClr val="tx2"/>
              </a:solidFill>
              <a:latin typeface="宋体" panose="02010600030101010101" pitchFamily="2" charset="-122"/>
            </a:endParaRPr>
          </a:p>
        </p:txBody>
      </p:sp>
    </p:spTree>
  </p:cSld>
  <p:clrMapOvr>
    <a:masterClrMapping/>
  </p:clrMapOvr>
  <p:transition spd="slow">
    <p:fade/>
  </p:transition>
  <p:timing>
    <p:tnLst>
      <p:par>
        <p:cTn id="1" dur="indefinite" restart="never" nodeType="tmRoot"/>
      </p:par>
    </p:tnLst>
  </p:timing>
</p:sld>
</file>

<file path=ppt/tags/tag1.xml><?xml version="1.0" encoding="utf-8"?>
<p:tagLst xmlns:p="http://schemas.openxmlformats.org/presentationml/2006/main">
  <p:tag name="KSO_WM_UNIT_PLACING_PICTURE_USER_VIEWPORT" val="{&quot;height&quot;:4752,&quot;width&quot;:4248}"/>
</p:tagLst>
</file>

<file path=ppt/tags/tag2.xml><?xml version="1.0" encoding="utf-8"?>
<p:tagLst xmlns:p="http://schemas.openxmlformats.org/presentationml/2006/main">
  <p:tag name="KSO_WM_UNIT_TABLE_BEAUTIFY" val="smartTable{fe245ae7-631b-4567-9782-cc60c6cd96ad}"/>
</p:tagLst>
</file>

<file path=ppt/theme/theme1.xml><?xml version="1.0" encoding="utf-8"?>
<a:theme xmlns:a="http://schemas.openxmlformats.org/drawingml/2006/main" name="嵌入式系统原理及应用教程第1章">
  <a:themeElements>
    <a:clrScheme name="sample 3">
      <a:dk1>
        <a:srgbClr val="0B398B"/>
      </a:dk1>
      <a:lt1>
        <a:srgbClr val="D1D1D1"/>
      </a:lt1>
      <a:dk2>
        <a:srgbClr val="000072"/>
      </a:dk2>
      <a:lt2>
        <a:srgbClr val="FFFFFF"/>
      </a:lt2>
      <a:accent1>
        <a:srgbClr val="003BB2"/>
      </a:accent1>
      <a:accent2>
        <a:srgbClr val="4DA6FF"/>
      </a:accent2>
      <a:accent3>
        <a:srgbClr val="AAAABC"/>
      </a:accent3>
      <a:accent4>
        <a:srgbClr val="B2B2B2"/>
      </a:accent4>
      <a:accent5>
        <a:srgbClr val="AAAFD5"/>
      </a:accent5>
      <a:accent6>
        <a:srgbClr val="4596E7"/>
      </a:accent6>
      <a:hlink>
        <a:srgbClr val="00D69E"/>
      </a:hlink>
      <a:folHlink>
        <a:srgbClr val="D46AE8"/>
      </a:folHlink>
    </a:clrScheme>
    <a:fontScheme name="sample">
      <a:majorFont>
        <a:latin typeface="Times New Roman"/>
        <a:ea typeface="楷体_GB2312"/>
        <a:cs typeface=""/>
      </a:majorFont>
      <a:minorFont>
        <a:latin typeface="Times New Roman"/>
        <a:ea typeface="楷体_GB2312"/>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sample 1">
        <a:dk1>
          <a:srgbClr val="333333"/>
        </a:dk1>
        <a:lt1>
          <a:srgbClr val="FFFFFF"/>
        </a:lt1>
        <a:dk2>
          <a:srgbClr val="470E03"/>
        </a:dk2>
        <a:lt2>
          <a:srgbClr val="FFFFFF"/>
        </a:lt2>
        <a:accent1>
          <a:srgbClr val="CC6600"/>
        </a:accent1>
        <a:accent2>
          <a:srgbClr val="99CCFF"/>
        </a:accent2>
        <a:accent3>
          <a:srgbClr val="B1AAAA"/>
        </a:accent3>
        <a:accent4>
          <a:srgbClr val="DADADA"/>
        </a:accent4>
        <a:accent5>
          <a:srgbClr val="E2B8AA"/>
        </a:accent5>
        <a:accent6>
          <a:srgbClr val="8AB9E7"/>
        </a:accent6>
        <a:hlink>
          <a:srgbClr val="2EB62E"/>
        </a:hlink>
        <a:folHlink>
          <a:srgbClr val="E88A00"/>
        </a:folHlink>
      </a:clrScheme>
      <a:clrMap bg1="dk2" tx1="lt1" bg2="dk1" tx2="lt2" accent1="accent1" accent2="accent2" accent3="accent3" accent4="accent4" accent5="accent5" accent6="accent6" hlink="hlink" folHlink="folHlink"/>
    </a:extraClrScheme>
    <a:extraClrScheme>
      <a:clrScheme name="sample 2">
        <a:dk1>
          <a:srgbClr val="000000"/>
        </a:dk1>
        <a:lt1>
          <a:srgbClr val="D1D1D1"/>
        </a:lt1>
        <a:dk2>
          <a:srgbClr val="003600"/>
        </a:dk2>
        <a:lt2>
          <a:srgbClr val="FFFFFF"/>
        </a:lt2>
        <a:accent1>
          <a:srgbClr val="26A84E"/>
        </a:accent1>
        <a:accent2>
          <a:srgbClr val="C7E46A"/>
        </a:accent2>
        <a:accent3>
          <a:srgbClr val="AAAEAA"/>
        </a:accent3>
        <a:accent4>
          <a:srgbClr val="B2B2B2"/>
        </a:accent4>
        <a:accent5>
          <a:srgbClr val="ACD1B2"/>
        </a:accent5>
        <a:accent6>
          <a:srgbClr val="B4CF5F"/>
        </a:accent6>
        <a:hlink>
          <a:srgbClr val="00D69E"/>
        </a:hlink>
        <a:folHlink>
          <a:srgbClr val="4466A4"/>
        </a:folHlink>
      </a:clrScheme>
      <a:clrMap bg1="dk2" tx1="lt1" bg2="dk1" tx2="lt2" accent1="accent1" accent2="accent2" accent3="accent3" accent4="accent4" accent5="accent5" accent6="accent6" hlink="hlink" folHlink="folHlink"/>
    </a:extraClrScheme>
    <a:extraClrScheme>
      <a:clrScheme name="sample 3">
        <a:dk1>
          <a:srgbClr val="0B398B"/>
        </a:dk1>
        <a:lt1>
          <a:srgbClr val="D1D1D1"/>
        </a:lt1>
        <a:dk2>
          <a:srgbClr val="000072"/>
        </a:dk2>
        <a:lt2>
          <a:srgbClr val="FFFFFF"/>
        </a:lt2>
        <a:accent1>
          <a:srgbClr val="003BB2"/>
        </a:accent1>
        <a:accent2>
          <a:srgbClr val="4DA6FF"/>
        </a:accent2>
        <a:accent3>
          <a:srgbClr val="AAAABC"/>
        </a:accent3>
        <a:accent4>
          <a:srgbClr val="B2B2B2"/>
        </a:accent4>
        <a:accent5>
          <a:srgbClr val="AAAFD5"/>
        </a:accent5>
        <a:accent6>
          <a:srgbClr val="4596E7"/>
        </a:accent6>
        <a:hlink>
          <a:srgbClr val="00D69E"/>
        </a:hlink>
        <a:folHlink>
          <a:srgbClr val="D46AE8"/>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嵌入式系统原理及应用教程第1章</Template>
  <TotalTime>0</TotalTime>
  <Words>9566</Words>
  <Application>WPS 演示</Application>
  <PresentationFormat>全屏显示(4:3)</PresentationFormat>
  <Paragraphs>915</Paragraphs>
  <Slides>79</Slides>
  <Notes>26</Notes>
  <HiddenSlides>0</HiddenSlides>
  <MMClips>0</MMClips>
  <ScaleCrop>false</ScaleCrop>
  <HeadingPairs>
    <vt:vector size="8" baseType="variant">
      <vt:variant>
        <vt:lpstr>已用的字体</vt:lpstr>
      </vt:variant>
      <vt:variant>
        <vt:i4>28</vt:i4>
      </vt:variant>
      <vt:variant>
        <vt:lpstr>主题</vt:lpstr>
      </vt:variant>
      <vt:variant>
        <vt:i4>1</vt:i4>
      </vt:variant>
      <vt:variant>
        <vt:lpstr>嵌入 OLE 服务器</vt:lpstr>
      </vt:variant>
      <vt:variant>
        <vt:i4>10</vt:i4>
      </vt:variant>
      <vt:variant>
        <vt:lpstr>幻灯片标题</vt:lpstr>
      </vt:variant>
      <vt:variant>
        <vt:i4>79</vt:i4>
      </vt:variant>
    </vt:vector>
  </HeadingPairs>
  <TitlesOfParts>
    <vt:vector size="118" baseType="lpstr">
      <vt:lpstr>Arial</vt:lpstr>
      <vt:lpstr>宋体</vt:lpstr>
      <vt:lpstr>Wingdings</vt:lpstr>
      <vt:lpstr>Times New Roman</vt:lpstr>
      <vt:lpstr>楷体_GB2312</vt:lpstr>
      <vt:lpstr>Times</vt:lpstr>
      <vt:lpstr>Times</vt:lpstr>
      <vt:lpstr>Calibri</vt:lpstr>
      <vt:lpstr>黑体</vt:lpstr>
      <vt:lpstr>微软雅黑</vt:lpstr>
      <vt:lpstr>Comic Sans MS</vt:lpstr>
      <vt:lpstr>Arial Unicode MS</vt:lpstr>
      <vt:lpstr>华文新魏</vt:lpstr>
      <vt:lpstr>Wingdings</vt:lpstr>
      <vt:lpstr>Tahoma</vt:lpstr>
      <vt:lpstr>Times New Roman</vt:lpstr>
      <vt:lpstr>Tahoma</vt:lpstr>
      <vt:lpstr>Arial</vt:lpstr>
      <vt:lpstr>Helvetica</vt:lpstr>
      <vt:lpstr>华文琥珀</vt:lpstr>
      <vt:lpstr>金桥简</vt:lpstr>
      <vt:lpstr>迷你简启体</vt:lpstr>
      <vt:lpstr>书体坊米芾体</vt:lpstr>
      <vt:lpstr>微软简</vt:lpstr>
      <vt:lpstr>等线 Light</vt:lpstr>
      <vt:lpstr>PMingLiU</vt:lpstr>
      <vt:lpstr>MingLiU-ExtB</vt:lpstr>
      <vt:lpstr>Monotype Sorts</vt:lpstr>
      <vt:lpstr>嵌入式系统原理及应用教程第1章</vt:lpstr>
      <vt:lpstr>Paint.Picture</vt:lpstr>
      <vt:lpstr>Visio.Drawing.11</vt:lpstr>
      <vt:lpstr>Paint.Picture</vt:lpstr>
      <vt:lpstr>Paint.Picture</vt:lpstr>
      <vt:lpstr>Paint.Picture</vt:lpstr>
      <vt:lpstr>Paint.Picture</vt:lpstr>
      <vt:lpstr>Paint.Picture</vt:lpstr>
      <vt:lpstr>Paint.Picture</vt:lpstr>
      <vt:lpstr>Paint.Picture</vt:lpstr>
      <vt:lpstr>Paint.Picture</vt:lpstr>
      <vt:lpstr>PowerPoint 演示文稿</vt:lpstr>
      <vt:lpstr>第1章  嵌入式系统基础</vt:lpstr>
      <vt:lpstr>1.1.1  嵌入式系统的定义</vt:lpstr>
      <vt:lpstr>1.1.1  嵌入式系统的定义</vt:lpstr>
      <vt:lpstr>计算机应用领域的划分</vt:lpstr>
      <vt:lpstr>两大分支</vt:lpstr>
      <vt:lpstr>1.1.2  嵌入式系统的特点</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第1章  嵌入式系统基础</vt:lpstr>
      <vt:lpstr>嵌入式系统的发展历程</vt:lpstr>
      <vt:lpstr>PowerPoint 演示文稿</vt:lpstr>
      <vt:lpstr>PowerPoint 演示文稿</vt:lpstr>
      <vt:lpstr>PowerPoint 演示文稿</vt:lpstr>
      <vt:lpstr>PowerPoint 演示文稿</vt:lpstr>
      <vt:lpstr>PowerPoint 演示文稿</vt:lpstr>
      <vt:lpstr>Intelligent System</vt:lpstr>
      <vt:lpstr>PowerPoint 演示文稿</vt:lpstr>
      <vt:lpstr>思考：</vt:lpstr>
      <vt:lpstr>第1章  嵌入式系统基础</vt:lpstr>
      <vt:lpstr>1.3  嵌入式系统的体系结构</vt:lpstr>
      <vt:lpstr>1.3  嵌入式系统的体系结构</vt:lpstr>
      <vt:lpstr>1.3  嵌入式系统的体系结构</vt:lpstr>
      <vt:lpstr>1.3  嵌入式系统的体系结构</vt:lpstr>
      <vt:lpstr>PowerPoint 演示文稿</vt:lpstr>
      <vt:lpstr>嵌入式系统构成</vt:lpstr>
      <vt:lpstr>PowerPoint 演示文稿</vt:lpstr>
      <vt:lpstr>1.3.1  嵌入式系统硬件平台</vt:lpstr>
      <vt:lpstr>嵌入式系统处理核心</vt:lpstr>
      <vt:lpstr>嵌入式系统处理核心</vt:lpstr>
      <vt:lpstr>1.3.1  嵌入式系统硬件平台</vt:lpstr>
      <vt:lpstr>1.3.1  嵌入式系统硬件平台</vt:lpstr>
      <vt:lpstr>1.3.1  嵌入式系统硬件平台</vt:lpstr>
      <vt:lpstr>外围硬件设备（1/2）</vt:lpstr>
      <vt:lpstr>外围硬件设备（2/2）</vt:lpstr>
      <vt:lpstr>1.3.1  嵌入式系统硬件平台</vt:lpstr>
      <vt:lpstr>1.3.1  嵌入式系统硬件平台</vt:lpstr>
      <vt:lpstr>PowerPoint 演示文稿</vt:lpstr>
      <vt:lpstr>1.3.2  硬件抽象层</vt:lpstr>
      <vt:lpstr>1.3.2  硬件抽象层</vt:lpstr>
      <vt:lpstr>PowerPoint 演示文稿</vt:lpstr>
      <vt:lpstr>1.3.3  嵌入式操作系统</vt:lpstr>
      <vt:lpstr>1.3.3  嵌入式操作系统</vt:lpstr>
      <vt:lpstr>PowerPoint 演示文稿</vt:lpstr>
      <vt:lpstr>PowerPoint 演示文稿</vt:lpstr>
      <vt:lpstr>PowerPoint 演示文稿</vt:lpstr>
      <vt:lpstr>PowerPoint 演示文稿</vt:lpstr>
      <vt:lpstr>第1章  嵌入式系统基础</vt:lpstr>
      <vt:lpstr>PowerPoint 演示文稿</vt:lpstr>
      <vt:lpstr>PowerPoint 演示文稿</vt:lpstr>
      <vt:lpstr>PowerPoint 演示文稿</vt:lpstr>
      <vt:lpstr>第1章  嵌入式系统基础</vt:lpstr>
      <vt:lpstr>计算机系统的创新：桌面计算机</vt:lpstr>
      <vt:lpstr>计算机系统的创新： UMPC</vt:lpstr>
      <vt:lpstr>PowerPoint 演示文稿</vt:lpstr>
      <vt:lpstr>PowerPoint 演示文稿</vt:lpstr>
      <vt:lpstr>嵌入式技术的应用－PDA</vt:lpstr>
      <vt:lpstr>嵌入式技术的应用－PMP</vt:lpstr>
      <vt:lpstr>嵌入式技术的应用－办公用品</vt:lpstr>
      <vt:lpstr>嵌入式技术的应用－手表</vt:lpstr>
      <vt:lpstr>嵌入式技术的应用－运动玩具游戏</vt:lpstr>
      <vt:lpstr>嵌入式技术的应用－摄像器材</vt:lpstr>
      <vt:lpstr>嵌入式技术的应用－多媒体终端</vt:lpstr>
      <vt:lpstr>嵌入式技术的应用－家庭音响</vt:lpstr>
      <vt:lpstr>嵌入式技术的应用－电视</vt:lpstr>
      <vt:lpstr>嵌入式技术的应用－通讯设备</vt:lpstr>
      <vt:lpstr>嵌入式技术的应用－仪器仪表</vt:lpstr>
      <vt:lpstr>嵌入式技术的应用－交通相关</vt:lpstr>
      <vt:lpstr>嵌入式技术的应用－军工</vt:lpstr>
      <vt:lpstr>嵌入式技术的应用－新兴硬件</vt:lpstr>
      <vt:lpstr>1.5  嵌入式系统的应用方案介绍</vt:lpstr>
      <vt:lpstr>PowerPoint 演示文稿</vt:lpstr>
      <vt:lpstr>PowerPoint 演示文稿</vt:lpstr>
      <vt:lpstr>本章小结</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海波</cp:lastModifiedBy>
  <cp:revision>24</cp:revision>
  <dcterms:created xsi:type="dcterms:W3CDTF">2018-05-26T04:56:00Z</dcterms:created>
  <dcterms:modified xsi:type="dcterms:W3CDTF">2021-03-10T05:43:18Z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2052-11.1.0.10314</vt:lpwstr>
  </property>
</Properties>
</file>